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sldIdLst>
    <p:sldId id="901" r:id="rId3"/>
    <p:sldId id="979" r:id="rId4"/>
    <p:sldId id="978" r:id="rId5"/>
    <p:sldId id="287" r:id="rId6"/>
    <p:sldId id="288" r:id="rId7"/>
    <p:sldId id="589" r:id="rId8"/>
    <p:sldId id="423" r:id="rId9"/>
    <p:sldId id="703" r:id="rId10"/>
    <p:sldId id="704" r:id="rId11"/>
    <p:sldId id="295" r:id="rId12"/>
    <p:sldId id="290" r:id="rId13"/>
    <p:sldId id="293" r:id="rId14"/>
    <p:sldId id="298" r:id="rId15"/>
    <p:sldId id="292" r:id="rId16"/>
    <p:sldId id="303" r:id="rId17"/>
    <p:sldId id="297" r:id="rId18"/>
    <p:sldId id="396" r:id="rId19"/>
    <p:sldId id="583" r:id="rId20"/>
    <p:sldId id="308" r:id="rId21"/>
    <p:sldId id="705" r:id="rId22"/>
    <p:sldId id="587" r:id="rId23"/>
    <p:sldId id="307" r:id="rId24"/>
    <p:sldId id="584" r:id="rId25"/>
    <p:sldId id="320" r:id="rId26"/>
    <p:sldId id="289" r:id="rId27"/>
    <p:sldId id="342" r:id="rId28"/>
    <p:sldId id="299" r:id="rId29"/>
    <p:sldId id="680" r:id="rId30"/>
    <p:sldId id="713" r:id="rId31"/>
    <p:sldId id="309" r:id="rId32"/>
    <p:sldId id="301" r:id="rId33"/>
    <p:sldId id="461" r:id="rId34"/>
    <p:sldId id="626" r:id="rId35"/>
    <p:sldId id="714" r:id="rId36"/>
    <p:sldId id="310" r:id="rId37"/>
    <p:sldId id="462" r:id="rId38"/>
    <p:sldId id="706" r:id="rId39"/>
    <p:sldId id="463" r:id="rId40"/>
    <p:sldId id="464" r:id="rId41"/>
    <p:sldId id="707" r:id="rId42"/>
    <p:sldId id="716" r:id="rId43"/>
    <p:sldId id="708" r:id="rId44"/>
    <p:sldId id="709" r:id="rId45"/>
    <p:sldId id="710" r:id="rId46"/>
    <p:sldId id="775" r:id="rId47"/>
    <p:sldId id="961" r:id="rId48"/>
    <p:sldId id="774" r:id="rId49"/>
    <p:sldId id="903" r:id="rId50"/>
    <p:sldId id="415" r:id="rId51"/>
    <p:sldId id="469" r:id="rId52"/>
    <p:sldId id="627" r:id="rId53"/>
    <p:sldId id="480" r:id="rId54"/>
    <p:sldId id="964" r:id="rId55"/>
    <p:sldId id="824" r:id="rId56"/>
    <p:sldId id="962" r:id="rId57"/>
    <p:sldId id="465" r:id="rId58"/>
    <p:sldId id="466" r:id="rId59"/>
    <p:sldId id="468" r:id="rId60"/>
    <p:sldId id="593" r:id="rId61"/>
    <p:sldId id="776" r:id="rId62"/>
    <p:sldId id="479" r:id="rId63"/>
    <p:sldId id="622" r:id="rId64"/>
    <p:sldId id="470" r:id="rId65"/>
    <p:sldId id="777" r:id="rId66"/>
    <p:sldId id="472" r:id="rId67"/>
    <p:sldId id="473" r:id="rId68"/>
    <p:sldId id="474" r:id="rId69"/>
    <p:sldId id="475" r:id="rId70"/>
    <p:sldId id="477" r:id="rId71"/>
    <p:sldId id="825" r:id="rId72"/>
    <p:sldId id="681" r:id="rId73"/>
    <p:sldId id="478" r:id="rId74"/>
    <p:sldId id="417" r:id="rId75"/>
    <p:sldId id="628" r:id="rId76"/>
    <p:sldId id="965" r:id="rId77"/>
    <p:sldId id="769" r:id="rId78"/>
    <p:sldId id="966" r:id="rId79"/>
    <p:sldId id="808" r:id="rId80"/>
    <p:sldId id="967" r:id="rId81"/>
    <p:sldId id="770" r:id="rId82"/>
    <p:sldId id="968" r:id="rId83"/>
    <p:sldId id="817" r:id="rId84"/>
    <p:sldId id="969" r:id="rId85"/>
    <p:sldId id="818" r:id="rId86"/>
    <p:sldId id="970" r:id="rId87"/>
    <p:sldId id="980" r:id="rId88"/>
    <p:sldId id="981" r:id="rId89"/>
    <p:sldId id="814" r:id="rId90"/>
    <p:sldId id="971" r:id="rId91"/>
    <p:sldId id="820" r:id="rId92"/>
    <p:sldId id="972" r:id="rId93"/>
    <p:sldId id="822" r:id="rId94"/>
    <p:sldId id="904" r:id="rId95"/>
    <p:sldId id="905" r:id="rId96"/>
    <p:sldId id="810" r:id="rId97"/>
    <p:sldId id="906" r:id="rId98"/>
    <p:sldId id="812" r:id="rId99"/>
    <p:sldId id="821" r:id="rId100"/>
    <p:sldId id="623" r:id="rId101"/>
    <p:sldId id="773" r:id="rId102"/>
    <p:sldId id="418" r:id="rId103"/>
    <p:sldId id="629" r:id="rId104"/>
    <p:sldId id="932" r:id="rId105"/>
    <p:sldId id="632" r:id="rId106"/>
    <p:sldId id="631" r:id="rId107"/>
    <p:sldId id="633" r:id="rId108"/>
    <p:sldId id="597" r:id="rId109"/>
    <p:sldId id="983" r:id="rId110"/>
    <p:sldId id="908" r:id="rId111"/>
    <p:sldId id="909" r:id="rId112"/>
    <p:sldId id="982" r:id="rId113"/>
    <p:sldId id="973" r:id="rId114"/>
    <p:sldId id="977" r:id="rId115"/>
    <p:sldId id="911" r:id="rId116"/>
    <p:sldId id="913" r:id="rId117"/>
    <p:sldId id="914" r:id="rId118"/>
    <p:sldId id="915" r:id="rId119"/>
    <p:sldId id="916" r:id="rId120"/>
    <p:sldId id="917" r:id="rId121"/>
    <p:sldId id="918" r:id="rId122"/>
    <p:sldId id="919" r:id="rId123"/>
    <p:sldId id="920" r:id="rId124"/>
    <p:sldId id="921" r:id="rId125"/>
    <p:sldId id="924" r:id="rId126"/>
    <p:sldId id="929" r:id="rId127"/>
    <p:sldId id="925" r:id="rId128"/>
    <p:sldId id="922" r:id="rId129"/>
    <p:sldId id="926" r:id="rId130"/>
    <p:sldId id="930" r:id="rId131"/>
    <p:sldId id="927" r:id="rId132"/>
    <p:sldId id="928" r:id="rId133"/>
    <p:sldId id="923" r:id="rId134"/>
    <p:sldId id="687" r:id="rId135"/>
    <p:sldId id="907" r:id="rId136"/>
    <p:sldId id="630" r:id="rId1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1" d="100"/>
          <a:sy n="61" d="100"/>
        </p:scale>
        <p:origin x="8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84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presProps" Target="pres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F41D0-40C4-4955-9CED-8FC3DC30D7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41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E8FF2-FB0D-4C04-AA84-FB0BD788E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8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9A11A-B1C0-4ECE-847A-A002F3C412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49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82277-CD20-4980-9F4B-A030DDC049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813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225E7-C0B9-4A4B-A79B-87239E9BE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90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F41D0-40C4-4955-9CED-8FC3DC30D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89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51313-AECB-4738-8741-C20076531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28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3BDE6-21BF-46F8-B679-53FE38DE5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49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09493-058D-4711-9976-D8918B00F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42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6C449-4E52-4280-8AB3-DDFE17AA4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63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2980C-2461-47CA-ACEA-2F9FF012C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7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51313-AECB-4738-8741-C20076531D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23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51D9A-358D-4534-93CF-424B1705C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34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529C4-19AB-4D28-BAFA-62C1F7AED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40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8F41A-904F-4B10-BF0F-2EE608EF0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86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E8FF2-FB0D-4C04-AA84-FB0BD788E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72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9A11A-B1C0-4ECE-847A-A002F3C41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93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82277-CD20-4980-9F4B-A030DDC04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48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225E7-C0B9-4A4B-A79B-87239E9BE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9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3BDE6-21BF-46F8-B679-53FE38DE52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3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09493-058D-4711-9976-D8918B00F7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3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6C449-4E52-4280-8AB3-DDFE17AA4E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72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2980C-2461-47CA-ACEA-2F9FF012C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422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51D9A-358D-4534-93CF-424B1705CC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695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529C4-19AB-4D28-BAFA-62C1F7AEDE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8F41A-904F-4B10-BF0F-2EE608EF0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33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1F6814F-11BE-4B90-9E42-65C618FF59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1F6814F-11BE-4B90-9E42-65C618FF5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5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0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audio3.wav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CC99"/>
            </a:gs>
            <a:gs pos="100000">
              <a:srgbClr val="00808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3"/>
          <p:cNvSpPr>
            <a:spLocks noChangeArrowheads="1" noChangeShapeType="1" noTextEdit="1"/>
          </p:cNvSpPr>
          <p:nvPr/>
        </p:nvSpPr>
        <p:spPr bwMode="auto">
          <a:xfrm>
            <a:off x="940675" y="418354"/>
            <a:ext cx="10310647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Plate Tectonics Quiz!!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36027" y="4513058"/>
            <a:ext cx="11303875" cy="212365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003300"/>
                </a:solidFill>
                <a:latin typeface="Times New Roman" pitchFamily="18" charset="0"/>
              </a:rPr>
              <a:t>If you finish early, work on Regents review packet</a:t>
            </a:r>
          </a:p>
        </p:txBody>
      </p:sp>
      <p:sp>
        <p:nvSpPr>
          <p:cNvPr id="4" name="WordArt 3">
            <a:extLst>
              <a:ext uri="{FF2B5EF4-FFF2-40B4-BE49-F238E27FC236}">
                <a16:creationId xmlns:a16="http://schemas.microsoft.com/office/drawing/2014/main" id="{DEFC83F8-0163-4BF9-8CC1-CCDDEAA71B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0676" y="2904796"/>
            <a:ext cx="10310647" cy="10484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(take out ESRT and glossaries)</a:t>
            </a:r>
          </a:p>
        </p:txBody>
      </p:sp>
    </p:spTree>
    <p:extLst>
      <p:ext uri="{BB962C8B-B14F-4D97-AF65-F5344CB8AC3E}">
        <p14:creationId xmlns:p14="http://schemas.microsoft.com/office/powerpoint/2010/main" val="3940347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4"/>
          <p:cNvSpPr>
            <a:spLocks noChangeArrowheads="1"/>
          </p:cNvSpPr>
          <p:nvPr/>
        </p:nvSpPr>
        <p:spPr bwMode="auto">
          <a:xfrm>
            <a:off x="1524001" y="1"/>
            <a:ext cx="9140825" cy="6856413"/>
          </a:xfrm>
          <a:prstGeom prst="rect">
            <a:avLst/>
          </a:prstGeom>
          <a:solidFill>
            <a:schemeClr val="tx1"/>
          </a:solidFill>
          <a:ln w="76200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pic>
        <p:nvPicPr>
          <p:cNvPr id="203779" name="Picture 3" descr="San Francisco - 19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57200"/>
            <a:ext cx="8229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WordArt 5"/>
          <p:cNvSpPr>
            <a:spLocks noChangeArrowheads="1" noChangeShapeType="1" noTextEdit="1"/>
          </p:cNvSpPr>
          <p:nvPr/>
        </p:nvSpPr>
        <p:spPr bwMode="auto">
          <a:xfrm>
            <a:off x="2895600" y="5757863"/>
            <a:ext cx="6629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San Francisco - 1906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 descr="seismograms xx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52601"/>
            <a:ext cx="9144000" cy="4881563"/>
          </a:xfrm>
          <a:noFill/>
        </p:spPr>
      </p:pic>
      <p:sp>
        <p:nvSpPr>
          <p:cNvPr id="293891" name="Text Box 3"/>
          <p:cNvSpPr txBox="1">
            <a:spLocks noChangeArrowheads="1"/>
          </p:cNvSpPr>
          <p:nvPr/>
        </p:nvSpPr>
        <p:spPr bwMode="auto">
          <a:xfrm>
            <a:off x="1524000" y="228601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6000">
                <a:solidFill>
                  <a:srgbClr val="000000"/>
                </a:solidFill>
              </a:rPr>
              <a:t>Understanding Seismic Data</a:t>
            </a:r>
          </a:p>
        </p:txBody>
      </p:sp>
    </p:spTree>
  </p:cSld>
  <p:clrMapOvr>
    <a:masterClrMapping/>
  </p:clrMapOvr>
  <p:transition spd="slow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914" name="Group 15"/>
          <p:cNvGrpSpPr>
            <a:grpSpLocks/>
          </p:cNvGrpSpPr>
          <p:nvPr/>
        </p:nvGrpSpPr>
        <p:grpSpPr bwMode="auto">
          <a:xfrm>
            <a:off x="3352800" y="838200"/>
            <a:ext cx="5791200" cy="5867400"/>
            <a:chOff x="1008" y="336"/>
            <a:chExt cx="3739" cy="3764"/>
          </a:xfrm>
        </p:grpSpPr>
        <p:pic>
          <p:nvPicPr>
            <p:cNvPr id="294962" name="Picture 4" descr="north amer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51"/>
            <a:stretch>
              <a:fillRect/>
            </a:stretch>
          </p:blipFill>
          <p:spPr bwMode="auto">
            <a:xfrm>
              <a:off x="1008" y="336"/>
              <a:ext cx="3739" cy="3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4963" name="Oval 11"/>
            <p:cNvSpPr>
              <a:spLocks noChangeArrowheads="1"/>
            </p:cNvSpPr>
            <p:nvPr/>
          </p:nvSpPr>
          <p:spPr bwMode="auto">
            <a:xfrm>
              <a:off x="1872" y="1920"/>
              <a:ext cx="336" cy="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294964" name="Oval 12"/>
            <p:cNvSpPr>
              <a:spLocks noChangeArrowheads="1"/>
            </p:cNvSpPr>
            <p:nvPr/>
          </p:nvSpPr>
          <p:spPr bwMode="auto">
            <a:xfrm>
              <a:off x="2064" y="2400"/>
              <a:ext cx="336" cy="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294965" name="Oval 13"/>
            <p:cNvSpPr>
              <a:spLocks noChangeArrowheads="1"/>
            </p:cNvSpPr>
            <p:nvPr/>
          </p:nvSpPr>
          <p:spPr bwMode="auto">
            <a:xfrm>
              <a:off x="3600" y="2064"/>
              <a:ext cx="384" cy="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294966" name="Oval 14"/>
            <p:cNvSpPr>
              <a:spLocks noChangeArrowheads="1"/>
            </p:cNvSpPr>
            <p:nvPr/>
          </p:nvSpPr>
          <p:spPr bwMode="auto">
            <a:xfrm>
              <a:off x="3696" y="864"/>
              <a:ext cx="384" cy="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000">
                <a:solidFill>
                  <a:srgbClr val="000000"/>
                </a:solidFill>
              </a:endParaRPr>
            </a:p>
          </p:txBody>
        </p:sp>
      </p:grpSp>
      <p:sp>
        <p:nvSpPr>
          <p:cNvPr id="294915" name="Text Box 8"/>
          <p:cNvSpPr txBox="1">
            <a:spLocks noChangeArrowheads="1"/>
          </p:cNvSpPr>
          <p:nvPr/>
        </p:nvSpPr>
        <p:spPr bwMode="auto">
          <a:xfrm>
            <a:off x="1524000" y="1"/>
            <a:ext cx="9144000" cy="701675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FFCC00"/>
                </a:solidFill>
              </a:rPr>
              <a:t>Pinpointing the Earthquake Epicenter</a:t>
            </a:r>
          </a:p>
        </p:txBody>
      </p:sp>
      <p:sp>
        <p:nvSpPr>
          <p:cNvPr id="294916" name="Rectangle 99"/>
          <p:cNvSpPr>
            <a:spLocks noChangeArrowheads="1"/>
          </p:cNvSpPr>
          <p:nvPr/>
        </p:nvSpPr>
        <p:spPr bwMode="auto">
          <a:xfrm>
            <a:off x="4343400" y="5486400"/>
            <a:ext cx="41148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4917" name="Group 55"/>
          <p:cNvGrpSpPr>
            <a:grpSpLocks/>
          </p:cNvGrpSpPr>
          <p:nvPr/>
        </p:nvGrpSpPr>
        <p:grpSpPr bwMode="auto">
          <a:xfrm>
            <a:off x="5105400" y="5791200"/>
            <a:ext cx="2514600" cy="685800"/>
            <a:chOff x="4320" y="11160"/>
            <a:chExt cx="3960" cy="1080"/>
          </a:xfrm>
        </p:grpSpPr>
        <p:grpSp>
          <p:nvGrpSpPr>
            <p:cNvPr id="294919" name="Group 56"/>
            <p:cNvGrpSpPr>
              <a:grpSpLocks/>
            </p:cNvGrpSpPr>
            <p:nvPr/>
          </p:nvGrpSpPr>
          <p:grpSpPr bwMode="auto">
            <a:xfrm>
              <a:off x="4530" y="11160"/>
              <a:ext cx="3390" cy="361"/>
              <a:chOff x="4530" y="11160"/>
              <a:chExt cx="3275" cy="361"/>
            </a:xfrm>
          </p:grpSpPr>
          <p:sp>
            <p:nvSpPr>
              <p:cNvPr id="294957" name="Line 57"/>
              <p:cNvSpPr>
                <a:spLocks noChangeShapeType="1"/>
              </p:cNvSpPr>
              <p:nvPr/>
            </p:nvSpPr>
            <p:spPr bwMode="auto">
              <a:xfrm>
                <a:off x="4536" y="11161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4958" name="Line 58"/>
              <p:cNvSpPr>
                <a:spLocks noChangeShapeType="1"/>
              </p:cNvSpPr>
              <p:nvPr/>
            </p:nvSpPr>
            <p:spPr bwMode="auto">
              <a:xfrm>
                <a:off x="5630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4959" name="Freeform 59"/>
              <p:cNvSpPr>
                <a:spLocks/>
              </p:cNvSpPr>
              <p:nvPr/>
            </p:nvSpPr>
            <p:spPr bwMode="auto">
              <a:xfrm>
                <a:off x="4530" y="11337"/>
                <a:ext cx="3270" cy="1"/>
              </a:xfrm>
              <a:custGeom>
                <a:avLst/>
                <a:gdLst>
                  <a:gd name="T0" fmla="*/ 0 w 3270"/>
                  <a:gd name="T1" fmla="*/ 0 h 1"/>
                  <a:gd name="T2" fmla="*/ 3270 w 3270"/>
                  <a:gd name="T3" fmla="*/ 0 h 1"/>
                  <a:gd name="T4" fmla="*/ 0 60000 65536"/>
                  <a:gd name="T5" fmla="*/ 0 60000 65536"/>
                  <a:gd name="T6" fmla="*/ 0 w 3270"/>
                  <a:gd name="T7" fmla="*/ 0 h 1"/>
                  <a:gd name="T8" fmla="*/ 3270 w 3270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70" h="1">
                    <a:moveTo>
                      <a:pt x="0" y="0"/>
                    </a:moveTo>
                    <a:lnTo>
                      <a:pt x="327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4960" name="Line 60"/>
              <p:cNvSpPr>
                <a:spLocks noChangeShapeType="1"/>
              </p:cNvSpPr>
              <p:nvPr/>
            </p:nvSpPr>
            <p:spPr bwMode="auto">
              <a:xfrm>
                <a:off x="6725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4961" name="Line 61"/>
              <p:cNvSpPr>
                <a:spLocks noChangeShapeType="1"/>
              </p:cNvSpPr>
              <p:nvPr/>
            </p:nvSpPr>
            <p:spPr bwMode="auto">
              <a:xfrm>
                <a:off x="7805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94920" name="Group 62"/>
            <p:cNvGrpSpPr>
              <a:grpSpLocks/>
            </p:cNvGrpSpPr>
            <p:nvPr/>
          </p:nvGrpSpPr>
          <p:grpSpPr bwMode="auto">
            <a:xfrm>
              <a:off x="4637" y="11248"/>
              <a:ext cx="921" cy="259"/>
              <a:chOff x="4637" y="11248"/>
              <a:chExt cx="921" cy="259"/>
            </a:xfrm>
          </p:grpSpPr>
          <p:sp>
            <p:nvSpPr>
              <p:cNvPr id="294946" name="Line 63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94947" name="Group 64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294953" name="Line 65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4954" name="Line 66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4955" name="Line 67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4956" name="Line 68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4948" name="Group 69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294949" name="Line 70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4950" name="Line 71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4951" name="Line 72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4952" name="Line 73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94921" name="Group 74"/>
            <p:cNvGrpSpPr>
              <a:grpSpLocks/>
            </p:cNvGrpSpPr>
            <p:nvPr/>
          </p:nvGrpSpPr>
          <p:grpSpPr bwMode="auto">
            <a:xfrm>
              <a:off x="5774" y="11250"/>
              <a:ext cx="921" cy="259"/>
              <a:chOff x="4637" y="11248"/>
              <a:chExt cx="921" cy="259"/>
            </a:xfrm>
          </p:grpSpPr>
          <p:sp>
            <p:nvSpPr>
              <p:cNvPr id="294935" name="Line 75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94936" name="Group 76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294942" name="Line 77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4943" name="Line 78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4944" name="Line 79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4945" name="Line 80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4937" name="Group 81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294938" name="Line 82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4939" name="Line 83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4940" name="Line 84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4941" name="Line 85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94922" name="Group 86"/>
            <p:cNvGrpSpPr>
              <a:grpSpLocks/>
            </p:cNvGrpSpPr>
            <p:nvPr/>
          </p:nvGrpSpPr>
          <p:grpSpPr bwMode="auto">
            <a:xfrm>
              <a:off x="6898" y="11250"/>
              <a:ext cx="921" cy="259"/>
              <a:chOff x="4637" y="11248"/>
              <a:chExt cx="921" cy="259"/>
            </a:xfrm>
          </p:grpSpPr>
          <p:sp>
            <p:nvSpPr>
              <p:cNvPr id="294924" name="Line 87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94925" name="Group 88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294931" name="Line 89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4932" name="Line 90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4933" name="Line 91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4934" name="Line 92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4926" name="Group 93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294927" name="Line 94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4928" name="Line 95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4929" name="Line 96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4930" name="Line 97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294923" name="Text Box 98"/>
            <p:cNvSpPr txBox="1">
              <a:spLocks noChangeArrowheads="1"/>
            </p:cNvSpPr>
            <p:nvPr/>
          </p:nvSpPr>
          <p:spPr bwMode="auto">
            <a:xfrm>
              <a:off x="4320" y="11520"/>
              <a:ext cx="3960" cy="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0                    1000                 2000                 3000</a:t>
              </a:r>
              <a:b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</a:br>
              <a:endParaRPr lang="en-US" altLang="en-US" sz="300">
                <a:solidFill>
                  <a:srgbClr val="000000"/>
                </a:solidFill>
                <a:latin typeface="Arial Narrow" pitchFamily="34" charset="0"/>
                <a:cs typeface="Arial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kilometers</a:t>
              </a:r>
              <a:endParaRPr lang="en-US" alt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4918" name="Text Box 56"/>
          <p:cNvSpPr txBox="1">
            <a:spLocks noChangeArrowheads="1"/>
          </p:cNvSpPr>
          <p:nvPr/>
        </p:nvSpPr>
        <p:spPr bwMode="auto">
          <a:xfrm>
            <a:off x="1905000" y="3733800"/>
            <a:ext cx="297180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000000"/>
                </a:solidFill>
              </a:rPr>
              <a:t>Distance from Station A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000000"/>
                </a:solidFill>
                <a:latin typeface="Arial Black" pitchFamily="34" charset="0"/>
              </a:rPr>
              <a:t>2100km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938" name="Group 12"/>
          <p:cNvGrpSpPr>
            <a:grpSpLocks/>
          </p:cNvGrpSpPr>
          <p:nvPr/>
        </p:nvGrpSpPr>
        <p:grpSpPr bwMode="auto">
          <a:xfrm>
            <a:off x="2895600" y="0"/>
            <a:ext cx="6400800" cy="6858000"/>
            <a:chOff x="1371600" y="460375"/>
            <a:chExt cx="5943600" cy="6397625"/>
          </a:xfrm>
        </p:grpSpPr>
        <p:pic>
          <p:nvPicPr>
            <p:cNvPr id="295985" name="Picture 2" descr="map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78"/>
            <a:stretch>
              <a:fillRect/>
            </a:stretch>
          </p:blipFill>
          <p:spPr bwMode="auto">
            <a:xfrm>
              <a:off x="1371600" y="460375"/>
              <a:ext cx="5943600" cy="536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98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900" y="6113463"/>
              <a:ext cx="2400300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5987" name="Oval 4"/>
            <p:cNvSpPr>
              <a:spLocks noChangeArrowheads="1"/>
            </p:cNvSpPr>
            <p:nvPr/>
          </p:nvSpPr>
          <p:spPr bwMode="auto">
            <a:xfrm>
              <a:off x="4800600" y="3027363"/>
              <a:ext cx="571500" cy="228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295988" name="Rectangle 5"/>
            <p:cNvSpPr>
              <a:spLocks noChangeArrowheads="1"/>
            </p:cNvSpPr>
            <p:nvPr/>
          </p:nvSpPr>
          <p:spPr bwMode="auto">
            <a:xfrm>
              <a:off x="4457700" y="2798763"/>
              <a:ext cx="8001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grpSp>
          <p:nvGrpSpPr>
            <p:cNvPr id="295989" name="Group 6"/>
            <p:cNvGrpSpPr>
              <a:grpSpLocks/>
            </p:cNvGrpSpPr>
            <p:nvPr/>
          </p:nvGrpSpPr>
          <p:grpSpPr bwMode="auto">
            <a:xfrm>
              <a:off x="4057908" y="2932819"/>
              <a:ext cx="1304629" cy="480308"/>
              <a:chOff x="1546" y="7051"/>
              <a:chExt cx="2053" cy="756"/>
            </a:xfrm>
          </p:grpSpPr>
          <p:pic>
            <p:nvPicPr>
              <p:cNvPr id="295991" name="Picture 7" descr="map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94" t="43768" r="33296" b="51547"/>
              <a:stretch>
                <a:fillRect/>
              </a:stretch>
            </p:blipFill>
            <p:spPr bwMode="auto">
              <a:xfrm>
                <a:off x="2700" y="7343"/>
                <a:ext cx="899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5992" name="Picture 8" descr="map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03" t="39323" r="34383" b="56421"/>
              <a:stretch>
                <a:fillRect/>
              </a:stretch>
            </p:blipFill>
            <p:spPr bwMode="auto">
              <a:xfrm>
                <a:off x="1546" y="7051"/>
                <a:ext cx="1339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5990" name="Oval 9"/>
            <p:cNvSpPr>
              <a:spLocks noChangeArrowheads="1"/>
            </p:cNvSpPr>
            <p:nvPr/>
          </p:nvSpPr>
          <p:spPr bwMode="auto">
            <a:xfrm>
              <a:off x="3575050" y="3141663"/>
              <a:ext cx="2743200" cy="27432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295939" name="Rectangle 99"/>
          <p:cNvSpPr>
            <a:spLocks noChangeArrowheads="1"/>
          </p:cNvSpPr>
          <p:nvPr/>
        </p:nvSpPr>
        <p:spPr bwMode="auto">
          <a:xfrm>
            <a:off x="5029200" y="5867400"/>
            <a:ext cx="3429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5940" name="Group 55"/>
          <p:cNvGrpSpPr>
            <a:grpSpLocks/>
          </p:cNvGrpSpPr>
          <p:nvPr/>
        </p:nvGrpSpPr>
        <p:grpSpPr bwMode="auto">
          <a:xfrm>
            <a:off x="5562600" y="5943600"/>
            <a:ext cx="2514600" cy="685800"/>
            <a:chOff x="4320" y="11160"/>
            <a:chExt cx="3960" cy="1080"/>
          </a:xfrm>
        </p:grpSpPr>
        <p:grpSp>
          <p:nvGrpSpPr>
            <p:cNvPr id="295942" name="Group 56"/>
            <p:cNvGrpSpPr>
              <a:grpSpLocks/>
            </p:cNvGrpSpPr>
            <p:nvPr/>
          </p:nvGrpSpPr>
          <p:grpSpPr bwMode="auto">
            <a:xfrm>
              <a:off x="4530" y="11160"/>
              <a:ext cx="3390" cy="361"/>
              <a:chOff x="4530" y="11160"/>
              <a:chExt cx="3275" cy="361"/>
            </a:xfrm>
          </p:grpSpPr>
          <p:sp>
            <p:nvSpPr>
              <p:cNvPr id="295980" name="Line 57"/>
              <p:cNvSpPr>
                <a:spLocks noChangeShapeType="1"/>
              </p:cNvSpPr>
              <p:nvPr/>
            </p:nvSpPr>
            <p:spPr bwMode="auto">
              <a:xfrm>
                <a:off x="4536" y="11161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5981" name="Line 58"/>
              <p:cNvSpPr>
                <a:spLocks noChangeShapeType="1"/>
              </p:cNvSpPr>
              <p:nvPr/>
            </p:nvSpPr>
            <p:spPr bwMode="auto">
              <a:xfrm>
                <a:off x="5630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5982" name="Freeform 59"/>
              <p:cNvSpPr>
                <a:spLocks/>
              </p:cNvSpPr>
              <p:nvPr/>
            </p:nvSpPr>
            <p:spPr bwMode="auto">
              <a:xfrm>
                <a:off x="4530" y="11337"/>
                <a:ext cx="3270" cy="1"/>
              </a:xfrm>
              <a:custGeom>
                <a:avLst/>
                <a:gdLst>
                  <a:gd name="T0" fmla="*/ 0 w 3270"/>
                  <a:gd name="T1" fmla="*/ 0 h 1"/>
                  <a:gd name="T2" fmla="*/ 3270 w 3270"/>
                  <a:gd name="T3" fmla="*/ 0 h 1"/>
                  <a:gd name="T4" fmla="*/ 0 60000 65536"/>
                  <a:gd name="T5" fmla="*/ 0 60000 65536"/>
                  <a:gd name="T6" fmla="*/ 0 w 3270"/>
                  <a:gd name="T7" fmla="*/ 0 h 1"/>
                  <a:gd name="T8" fmla="*/ 3270 w 3270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70" h="1">
                    <a:moveTo>
                      <a:pt x="0" y="0"/>
                    </a:moveTo>
                    <a:lnTo>
                      <a:pt x="327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5983" name="Line 60"/>
              <p:cNvSpPr>
                <a:spLocks noChangeShapeType="1"/>
              </p:cNvSpPr>
              <p:nvPr/>
            </p:nvSpPr>
            <p:spPr bwMode="auto">
              <a:xfrm>
                <a:off x="6725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5984" name="Line 61"/>
              <p:cNvSpPr>
                <a:spLocks noChangeShapeType="1"/>
              </p:cNvSpPr>
              <p:nvPr/>
            </p:nvSpPr>
            <p:spPr bwMode="auto">
              <a:xfrm>
                <a:off x="7805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95943" name="Group 62"/>
            <p:cNvGrpSpPr>
              <a:grpSpLocks/>
            </p:cNvGrpSpPr>
            <p:nvPr/>
          </p:nvGrpSpPr>
          <p:grpSpPr bwMode="auto">
            <a:xfrm>
              <a:off x="4637" y="11248"/>
              <a:ext cx="921" cy="259"/>
              <a:chOff x="4637" y="11248"/>
              <a:chExt cx="921" cy="259"/>
            </a:xfrm>
          </p:grpSpPr>
          <p:sp>
            <p:nvSpPr>
              <p:cNvPr id="295969" name="Line 63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95970" name="Group 64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295976" name="Line 65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977" name="Line 66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978" name="Line 67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979" name="Line 68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5971" name="Group 69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295972" name="Line 70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973" name="Line 71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974" name="Line 72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975" name="Line 73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95944" name="Group 74"/>
            <p:cNvGrpSpPr>
              <a:grpSpLocks/>
            </p:cNvGrpSpPr>
            <p:nvPr/>
          </p:nvGrpSpPr>
          <p:grpSpPr bwMode="auto">
            <a:xfrm>
              <a:off x="5774" y="11250"/>
              <a:ext cx="921" cy="259"/>
              <a:chOff x="4637" y="11248"/>
              <a:chExt cx="921" cy="259"/>
            </a:xfrm>
          </p:grpSpPr>
          <p:sp>
            <p:nvSpPr>
              <p:cNvPr id="295958" name="Line 75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95959" name="Group 76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295965" name="Line 77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966" name="Line 78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967" name="Line 79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968" name="Line 80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5960" name="Group 81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295961" name="Line 82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962" name="Line 83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963" name="Line 84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964" name="Line 85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95945" name="Group 86"/>
            <p:cNvGrpSpPr>
              <a:grpSpLocks/>
            </p:cNvGrpSpPr>
            <p:nvPr/>
          </p:nvGrpSpPr>
          <p:grpSpPr bwMode="auto">
            <a:xfrm>
              <a:off x="6898" y="11250"/>
              <a:ext cx="921" cy="259"/>
              <a:chOff x="4637" y="11248"/>
              <a:chExt cx="921" cy="259"/>
            </a:xfrm>
          </p:grpSpPr>
          <p:sp>
            <p:nvSpPr>
              <p:cNvPr id="295947" name="Line 87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95948" name="Group 88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295954" name="Line 89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955" name="Line 90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956" name="Line 91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957" name="Line 92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5949" name="Group 93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295950" name="Line 94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951" name="Line 95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952" name="Line 96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5953" name="Line 97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295946" name="Text Box 98"/>
            <p:cNvSpPr txBox="1">
              <a:spLocks noChangeArrowheads="1"/>
            </p:cNvSpPr>
            <p:nvPr/>
          </p:nvSpPr>
          <p:spPr bwMode="auto">
            <a:xfrm>
              <a:off x="4320" y="11520"/>
              <a:ext cx="3960" cy="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0                    1000                 2000                 3000</a:t>
              </a:r>
              <a:b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</a:br>
              <a:endParaRPr lang="en-US" altLang="en-US" sz="300">
                <a:solidFill>
                  <a:srgbClr val="000000"/>
                </a:solidFill>
                <a:latin typeface="Arial Narrow" pitchFamily="34" charset="0"/>
                <a:cs typeface="Arial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kilometers</a:t>
              </a:r>
              <a:endParaRPr lang="en-US" alt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5941" name="Text Box 56"/>
          <p:cNvSpPr txBox="1">
            <a:spLocks noChangeArrowheads="1"/>
          </p:cNvSpPr>
          <p:nvPr/>
        </p:nvSpPr>
        <p:spPr bwMode="auto">
          <a:xfrm>
            <a:off x="1905000" y="3733800"/>
            <a:ext cx="297180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000000"/>
                </a:solidFill>
              </a:rPr>
              <a:t>Distance from Station A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000000"/>
                </a:solidFill>
                <a:latin typeface="Arial Black" pitchFamily="34" charset="0"/>
              </a:rPr>
              <a:t>2100km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62" name="Group 12"/>
          <p:cNvGrpSpPr>
            <a:grpSpLocks/>
          </p:cNvGrpSpPr>
          <p:nvPr/>
        </p:nvGrpSpPr>
        <p:grpSpPr bwMode="auto">
          <a:xfrm>
            <a:off x="2895600" y="0"/>
            <a:ext cx="6400800" cy="6858000"/>
            <a:chOff x="1371600" y="460375"/>
            <a:chExt cx="5943600" cy="6397625"/>
          </a:xfrm>
        </p:grpSpPr>
        <p:pic>
          <p:nvPicPr>
            <p:cNvPr id="297010" name="Picture 2" descr="map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78"/>
            <a:stretch>
              <a:fillRect/>
            </a:stretch>
          </p:blipFill>
          <p:spPr bwMode="auto">
            <a:xfrm>
              <a:off x="1371600" y="460375"/>
              <a:ext cx="5943600" cy="536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900" y="6113463"/>
              <a:ext cx="2400300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12" name="Oval 4"/>
            <p:cNvSpPr>
              <a:spLocks noChangeArrowheads="1"/>
            </p:cNvSpPr>
            <p:nvPr/>
          </p:nvSpPr>
          <p:spPr bwMode="auto">
            <a:xfrm>
              <a:off x="4800600" y="3027363"/>
              <a:ext cx="571500" cy="228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297013" name="Rectangle 5"/>
            <p:cNvSpPr>
              <a:spLocks noChangeArrowheads="1"/>
            </p:cNvSpPr>
            <p:nvPr/>
          </p:nvSpPr>
          <p:spPr bwMode="auto">
            <a:xfrm>
              <a:off x="4457700" y="2798763"/>
              <a:ext cx="8001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pic>
          <p:nvPicPr>
            <p:cNvPr id="297014" name="Picture 7" descr="map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94" t="43768" r="33296" b="51547"/>
            <a:stretch>
              <a:fillRect/>
            </a:stretch>
          </p:blipFill>
          <p:spPr bwMode="auto">
            <a:xfrm>
              <a:off x="4791245" y="3118331"/>
              <a:ext cx="571291" cy="294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15" name="Oval 9"/>
            <p:cNvSpPr>
              <a:spLocks noChangeArrowheads="1"/>
            </p:cNvSpPr>
            <p:nvPr/>
          </p:nvSpPr>
          <p:spPr bwMode="auto">
            <a:xfrm>
              <a:off x="3575050" y="3141663"/>
              <a:ext cx="2743200" cy="27432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296963" name="Text Box 12"/>
          <p:cNvSpPr txBox="1">
            <a:spLocks noChangeArrowheads="1"/>
          </p:cNvSpPr>
          <p:nvPr/>
        </p:nvSpPr>
        <p:spPr bwMode="auto">
          <a:xfrm>
            <a:off x="1905000" y="3733800"/>
            <a:ext cx="297180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000000"/>
                </a:solidFill>
              </a:rPr>
              <a:t>Distance from Station B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FF0000"/>
                </a:solidFill>
                <a:latin typeface="Arial Black" pitchFamily="34" charset="0"/>
              </a:rPr>
              <a:t>2600km</a:t>
            </a:r>
          </a:p>
        </p:txBody>
      </p:sp>
      <p:sp>
        <p:nvSpPr>
          <p:cNvPr id="296964" name="Rectangle 99"/>
          <p:cNvSpPr>
            <a:spLocks noChangeArrowheads="1"/>
          </p:cNvSpPr>
          <p:nvPr/>
        </p:nvSpPr>
        <p:spPr bwMode="auto">
          <a:xfrm>
            <a:off x="5029200" y="5867400"/>
            <a:ext cx="3429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6965" name="Group 55"/>
          <p:cNvGrpSpPr>
            <a:grpSpLocks/>
          </p:cNvGrpSpPr>
          <p:nvPr/>
        </p:nvGrpSpPr>
        <p:grpSpPr bwMode="auto">
          <a:xfrm>
            <a:off x="5562600" y="5943600"/>
            <a:ext cx="2514600" cy="685800"/>
            <a:chOff x="4320" y="11160"/>
            <a:chExt cx="3960" cy="1080"/>
          </a:xfrm>
        </p:grpSpPr>
        <p:grpSp>
          <p:nvGrpSpPr>
            <p:cNvPr id="296967" name="Group 56"/>
            <p:cNvGrpSpPr>
              <a:grpSpLocks/>
            </p:cNvGrpSpPr>
            <p:nvPr/>
          </p:nvGrpSpPr>
          <p:grpSpPr bwMode="auto">
            <a:xfrm>
              <a:off x="4530" y="11160"/>
              <a:ext cx="3390" cy="361"/>
              <a:chOff x="4530" y="11160"/>
              <a:chExt cx="3275" cy="361"/>
            </a:xfrm>
          </p:grpSpPr>
          <p:sp>
            <p:nvSpPr>
              <p:cNvPr id="297005" name="Line 57"/>
              <p:cNvSpPr>
                <a:spLocks noChangeShapeType="1"/>
              </p:cNvSpPr>
              <p:nvPr/>
            </p:nvSpPr>
            <p:spPr bwMode="auto">
              <a:xfrm>
                <a:off x="4536" y="11161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006" name="Line 58"/>
              <p:cNvSpPr>
                <a:spLocks noChangeShapeType="1"/>
              </p:cNvSpPr>
              <p:nvPr/>
            </p:nvSpPr>
            <p:spPr bwMode="auto">
              <a:xfrm>
                <a:off x="5630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007" name="Freeform 59"/>
              <p:cNvSpPr>
                <a:spLocks/>
              </p:cNvSpPr>
              <p:nvPr/>
            </p:nvSpPr>
            <p:spPr bwMode="auto">
              <a:xfrm>
                <a:off x="4530" y="11337"/>
                <a:ext cx="3270" cy="1"/>
              </a:xfrm>
              <a:custGeom>
                <a:avLst/>
                <a:gdLst>
                  <a:gd name="T0" fmla="*/ 0 w 3270"/>
                  <a:gd name="T1" fmla="*/ 0 h 1"/>
                  <a:gd name="T2" fmla="*/ 3270 w 3270"/>
                  <a:gd name="T3" fmla="*/ 0 h 1"/>
                  <a:gd name="T4" fmla="*/ 0 60000 65536"/>
                  <a:gd name="T5" fmla="*/ 0 60000 65536"/>
                  <a:gd name="T6" fmla="*/ 0 w 3270"/>
                  <a:gd name="T7" fmla="*/ 0 h 1"/>
                  <a:gd name="T8" fmla="*/ 3270 w 3270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70" h="1">
                    <a:moveTo>
                      <a:pt x="0" y="0"/>
                    </a:moveTo>
                    <a:lnTo>
                      <a:pt x="327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008" name="Line 60"/>
              <p:cNvSpPr>
                <a:spLocks noChangeShapeType="1"/>
              </p:cNvSpPr>
              <p:nvPr/>
            </p:nvSpPr>
            <p:spPr bwMode="auto">
              <a:xfrm>
                <a:off x="6725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009" name="Line 61"/>
              <p:cNvSpPr>
                <a:spLocks noChangeShapeType="1"/>
              </p:cNvSpPr>
              <p:nvPr/>
            </p:nvSpPr>
            <p:spPr bwMode="auto">
              <a:xfrm>
                <a:off x="7805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96968" name="Group 62"/>
            <p:cNvGrpSpPr>
              <a:grpSpLocks/>
            </p:cNvGrpSpPr>
            <p:nvPr/>
          </p:nvGrpSpPr>
          <p:grpSpPr bwMode="auto">
            <a:xfrm>
              <a:off x="4637" y="11248"/>
              <a:ext cx="921" cy="259"/>
              <a:chOff x="4637" y="11248"/>
              <a:chExt cx="921" cy="259"/>
            </a:xfrm>
          </p:grpSpPr>
          <p:sp>
            <p:nvSpPr>
              <p:cNvPr id="296994" name="Line 63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96995" name="Group 64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297001" name="Line 65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7002" name="Line 66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7003" name="Line 67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7004" name="Line 68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6996" name="Group 69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296997" name="Line 70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98" name="Line 71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99" name="Line 72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7000" name="Line 73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96969" name="Group 74"/>
            <p:cNvGrpSpPr>
              <a:grpSpLocks/>
            </p:cNvGrpSpPr>
            <p:nvPr/>
          </p:nvGrpSpPr>
          <p:grpSpPr bwMode="auto">
            <a:xfrm>
              <a:off x="5774" y="11250"/>
              <a:ext cx="921" cy="259"/>
              <a:chOff x="4637" y="11248"/>
              <a:chExt cx="921" cy="259"/>
            </a:xfrm>
          </p:grpSpPr>
          <p:sp>
            <p:nvSpPr>
              <p:cNvPr id="296983" name="Line 75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96984" name="Group 76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296990" name="Line 77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91" name="Line 78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92" name="Line 79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93" name="Line 80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6985" name="Group 81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296986" name="Line 82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87" name="Line 83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88" name="Line 84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89" name="Line 85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96970" name="Group 86"/>
            <p:cNvGrpSpPr>
              <a:grpSpLocks/>
            </p:cNvGrpSpPr>
            <p:nvPr/>
          </p:nvGrpSpPr>
          <p:grpSpPr bwMode="auto">
            <a:xfrm>
              <a:off x="6898" y="11250"/>
              <a:ext cx="921" cy="259"/>
              <a:chOff x="4637" y="11248"/>
              <a:chExt cx="921" cy="259"/>
            </a:xfrm>
          </p:grpSpPr>
          <p:sp>
            <p:nvSpPr>
              <p:cNvPr id="296972" name="Line 87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96973" name="Group 88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296979" name="Line 89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80" name="Line 90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81" name="Line 91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82" name="Line 92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6974" name="Group 93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296975" name="Line 94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76" name="Line 95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77" name="Line 96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78" name="Line 97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296971" name="Text Box 98"/>
            <p:cNvSpPr txBox="1">
              <a:spLocks noChangeArrowheads="1"/>
            </p:cNvSpPr>
            <p:nvPr/>
          </p:nvSpPr>
          <p:spPr bwMode="auto">
            <a:xfrm>
              <a:off x="4320" y="11520"/>
              <a:ext cx="3960" cy="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0                    1000                 2000                 3000</a:t>
              </a:r>
              <a:b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</a:br>
              <a:endParaRPr lang="en-US" altLang="en-US" sz="300">
                <a:solidFill>
                  <a:srgbClr val="000000"/>
                </a:solidFill>
                <a:latin typeface="Arial Narrow" pitchFamily="34" charset="0"/>
                <a:cs typeface="Arial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kilometers</a:t>
              </a:r>
              <a:endParaRPr lang="en-US" alt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96966" name="Picture 8" descr="ma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3" t="39323" r="34383" b="56421"/>
          <a:stretch>
            <a:fillRect/>
          </a:stretch>
        </p:blipFill>
        <p:spPr bwMode="auto">
          <a:xfrm>
            <a:off x="5788026" y="2651125"/>
            <a:ext cx="9175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89912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986" name="Group 12"/>
          <p:cNvGrpSpPr>
            <a:grpSpLocks/>
          </p:cNvGrpSpPr>
          <p:nvPr/>
        </p:nvGrpSpPr>
        <p:grpSpPr bwMode="auto">
          <a:xfrm>
            <a:off x="2895600" y="0"/>
            <a:ext cx="6400800" cy="6858000"/>
            <a:chOff x="1371600" y="460375"/>
            <a:chExt cx="5943600" cy="6397625"/>
          </a:xfrm>
        </p:grpSpPr>
        <p:pic>
          <p:nvPicPr>
            <p:cNvPr id="298035" name="Picture 2" descr="map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78"/>
            <a:stretch>
              <a:fillRect/>
            </a:stretch>
          </p:blipFill>
          <p:spPr bwMode="auto">
            <a:xfrm>
              <a:off x="1371600" y="460375"/>
              <a:ext cx="5943600" cy="536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03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900" y="6113463"/>
              <a:ext cx="2400300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8037" name="Oval 4"/>
            <p:cNvSpPr>
              <a:spLocks noChangeArrowheads="1"/>
            </p:cNvSpPr>
            <p:nvPr/>
          </p:nvSpPr>
          <p:spPr bwMode="auto">
            <a:xfrm>
              <a:off x="4800600" y="3027363"/>
              <a:ext cx="571500" cy="228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298038" name="Rectangle 5"/>
            <p:cNvSpPr>
              <a:spLocks noChangeArrowheads="1"/>
            </p:cNvSpPr>
            <p:nvPr/>
          </p:nvSpPr>
          <p:spPr bwMode="auto">
            <a:xfrm>
              <a:off x="4457700" y="2798763"/>
              <a:ext cx="8001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pic>
          <p:nvPicPr>
            <p:cNvPr id="298039" name="Picture 7" descr="map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94" t="43768" r="33296" b="51547"/>
            <a:stretch>
              <a:fillRect/>
            </a:stretch>
          </p:blipFill>
          <p:spPr bwMode="auto">
            <a:xfrm>
              <a:off x="4791245" y="3118331"/>
              <a:ext cx="571291" cy="294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8040" name="Oval 9"/>
            <p:cNvSpPr>
              <a:spLocks noChangeArrowheads="1"/>
            </p:cNvSpPr>
            <p:nvPr/>
          </p:nvSpPr>
          <p:spPr bwMode="auto">
            <a:xfrm>
              <a:off x="3575050" y="3141663"/>
              <a:ext cx="2743200" cy="27432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5334000" y="1143000"/>
            <a:ext cx="3429000" cy="381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97988" name="Text Box 12"/>
          <p:cNvSpPr txBox="1">
            <a:spLocks noChangeArrowheads="1"/>
          </p:cNvSpPr>
          <p:nvPr/>
        </p:nvSpPr>
        <p:spPr bwMode="auto">
          <a:xfrm>
            <a:off x="1905000" y="3733800"/>
            <a:ext cx="297180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000000"/>
                </a:solidFill>
              </a:rPr>
              <a:t>Distance from Station B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FF0000"/>
                </a:solidFill>
                <a:latin typeface="Arial Black" pitchFamily="34" charset="0"/>
              </a:rPr>
              <a:t>2600km</a:t>
            </a:r>
          </a:p>
        </p:txBody>
      </p:sp>
      <p:sp>
        <p:nvSpPr>
          <p:cNvPr id="297989" name="Rectangle 99"/>
          <p:cNvSpPr>
            <a:spLocks noChangeArrowheads="1"/>
          </p:cNvSpPr>
          <p:nvPr/>
        </p:nvSpPr>
        <p:spPr bwMode="auto">
          <a:xfrm>
            <a:off x="5029200" y="5867400"/>
            <a:ext cx="3429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7990" name="Group 55"/>
          <p:cNvGrpSpPr>
            <a:grpSpLocks/>
          </p:cNvGrpSpPr>
          <p:nvPr/>
        </p:nvGrpSpPr>
        <p:grpSpPr bwMode="auto">
          <a:xfrm>
            <a:off x="5562600" y="5943600"/>
            <a:ext cx="2514600" cy="685800"/>
            <a:chOff x="4320" y="11160"/>
            <a:chExt cx="3960" cy="1080"/>
          </a:xfrm>
        </p:grpSpPr>
        <p:grpSp>
          <p:nvGrpSpPr>
            <p:cNvPr id="297992" name="Group 56"/>
            <p:cNvGrpSpPr>
              <a:grpSpLocks/>
            </p:cNvGrpSpPr>
            <p:nvPr/>
          </p:nvGrpSpPr>
          <p:grpSpPr bwMode="auto">
            <a:xfrm>
              <a:off x="4530" y="11160"/>
              <a:ext cx="3390" cy="361"/>
              <a:chOff x="4530" y="11160"/>
              <a:chExt cx="3275" cy="361"/>
            </a:xfrm>
          </p:grpSpPr>
          <p:sp>
            <p:nvSpPr>
              <p:cNvPr id="298030" name="Line 57"/>
              <p:cNvSpPr>
                <a:spLocks noChangeShapeType="1"/>
              </p:cNvSpPr>
              <p:nvPr/>
            </p:nvSpPr>
            <p:spPr bwMode="auto">
              <a:xfrm>
                <a:off x="4536" y="11161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8031" name="Line 58"/>
              <p:cNvSpPr>
                <a:spLocks noChangeShapeType="1"/>
              </p:cNvSpPr>
              <p:nvPr/>
            </p:nvSpPr>
            <p:spPr bwMode="auto">
              <a:xfrm>
                <a:off x="5630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8032" name="Freeform 59"/>
              <p:cNvSpPr>
                <a:spLocks/>
              </p:cNvSpPr>
              <p:nvPr/>
            </p:nvSpPr>
            <p:spPr bwMode="auto">
              <a:xfrm>
                <a:off x="4530" y="11337"/>
                <a:ext cx="3270" cy="1"/>
              </a:xfrm>
              <a:custGeom>
                <a:avLst/>
                <a:gdLst>
                  <a:gd name="T0" fmla="*/ 0 w 3270"/>
                  <a:gd name="T1" fmla="*/ 0 h 1"/>
                  <a:gd name="T2" fmla="*/ 3270 w 3270"/>
                  <a:gd name="T3" fmla="*/ 0 h 1"/>
                  <a:gd name="T4" fmla="*/ 0 60000 65536"/>
                  <a:gd name="T5" fmla="*/ 0 60000 65536"/>
                  <a:gd name="T6" fmla="*/ 0 w 3270"/>
                  <a:gd name="T7" fmla="*/ 0 h 1"/>
                  <a:gd name="T8" fmla="*/ 3270 w 3270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70" h="1">
                    <a:moveTo>
                      <a:pt x="0" y="0"/>
                    </a:moveTo>
                    <a:lnTo>
                      <a:pt x="327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8033" name="Line 60"/>
              <p:cNvSpPr>
                <a:spLocks noChangeShapeType="1"/>
              </p:cNvSpPr>
              <p:nvPr/>
            </p:nvSpPr>
            <p:spPr bwMode="auto">
              <a:xfrm>
                <a:off x="6725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8034" name="Line 61"/>
              <p:cNvSpPr>
                <a:spLocks noChangeShapeType="1"/>
              </p:cNvSpPr>
              <p:nvPr/>
            </p:nvSpPr>
            <p:spPr bwMode="auto">
              <a:xfrm>
                <a:off x="7805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97993" name="Group 62"/>
            <p:cNvGrpSpPr>
              <a:grpSpLocks/>
            </p:cNvGrpSpPr>
            <p:nvPr/>
          </p:nvGrpSpPr>
          <p:grpSpPr bwMode="auto">
            <a:xfrm>
              <a:off x="4637" y="11248"/>
              <a:ext cx="921" cy="259"/>
              <a:chOff x="4637" y="11248"/>
              <a:chExt cx="921" cy="259"/>
            </a:xfrm>
          </p:grpSpPr>
          <p:sp>
            <p:nvSpPr>
              <p:cNvPr id="298019" name="Line 63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98020" name="Group 64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298026" name="Line 65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8027" name="Line 66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8028" name="Line 67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8029" name="Line 68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8021" name="Group 69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298022" name="Line 70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8023" name="Line 71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8024" name="Line 72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8025" name="Line 73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97994" name="Group 74"/>
            <p:cNvGrpSpPr>
              <a:grpSpLocks/>
            </p:cNvGrpSpPr>
            <p:nvPr/>
          </p:nvGrpSpPr>
          <p:grpSpPr bwMode="auto">
            <a:xfrm>
              <a:off x="5774" y="11250"/>
              <a:ext cx="921" cy="259"/>
              <a:chOff x="4637" y="11248"/>
              <a:chExt cx="921" cy="259"/>
            </a:xfrm>
          </p:grpSpPr>
          <p:sp>
            <p:nvSpPr>
              <p:cNvPr id="298008" name="Line 75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98009" name="Group 76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298015" name="Line 77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8016" name="Line 78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8017" name="Line 79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8018" name="Line 80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8010" name="Group 81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298011" name="Line 82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8012" name="Line 83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8013" name="Line 84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8014" name="Line 85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97995" name="Group 86"/>
            <p:cNvGrpSpPr>
              <a:grpSpLocks/>
            </p:cNvGrpSpPr>
            <p:nvPr/>
          </p:nvGrpSpPr>
          <p:grpSpPr bwMode="auto">
            <a:xfrm>
              <a:off x="6898" y="11250"/>
              <a:ext cx="921" cy="259"/>
              <a:chOff x="4637" y="11248"/>
              <a:chExt cx="921" cy="259"/>
            </a:xfrm>
          </p:grpSpPr>
          <p:sp>
            <p:nvSpPr>
              <p:cNvPr id="297997" name="Line 87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97998" name="Group 88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298004" name="Line 89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8005" name="Line 90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8006" name="Line 91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8007" name="Line 92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7999" name="Group 93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298000" name="Line 94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8001" name="Line 95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8002" name="Line 96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8003" name="Line 97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297996" name="Text Box 98"/>
            <p:cNvSpPr txBox="1">
              <a:spLocks noChangeArrowheads="1"/>
            </p:cNvSpPr>
            <p:nvPr/>
          </p:nvSpPr>
          <p:spPr bwMode="auto">
            <a:xfrm>
              <a:off x="4320" y="11520"/>
              <a:ext cx="3960" cy="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0                    1000                 2000                 3000</a:t>
              </a:r>
              <a:b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</a:br>
              <a:endParaRPr lang="en-US" altLang="en-US" sz="300">
                <a:solidFill>
                  <a:srgbClr val="000000"/>
                </a:solidFill>
                <a:latin typeface="Arial Narrow" pitchFamily="34" charset="0"/>
                <a:cs typeface="Arial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kilometers</a:t>
              </a:r>
              <a:endParaRPr lang="en-US" alt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97991" name="Picture 8" descr="ma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3" t="39323" r="34383" b="56421"/>
          <a:stretch>
            <a:fillRect/>
          </a:stretch>
        </p:blipFill>
        <p:spPr bwMode="auto">
          <a:xfrm>
            <a:off x="5788026" y="2651125"/>
            <a:ext cx="9175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010" name="Group 12"/>
          <p:cNvGrpSpPr>
            <a:grpSpLocks/>
          </p:cNvGrpSpPr>
          <p:nvPr/>
        </p:nvGrpSpPr>
        <p:grpSpPr bwMode="auto">
          <a:xfrm>
            <a:off x="2895600" y="0"/>
            <a:ext cx="6400800" cy="6858000"/>
            <a:chOff x="1371600" y="460375"/>
            <a:chExt cx="5943600" cy="6397625"/>
          </a:xfrm>
        </p:grpSpPr>
        <p:pic>
          <p:nvPicPr>
            <p:cNvPr id="299059" name="Picture 2" descr="map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78"/>
            <a:stretch>
              <a:fillRect/>
            </a:stretch>
          </p:blipFill>
          <p:spPr bwMode="auto">
            <a:xfrm>
              <a:off x="1371600" y="460375"/>
              <a:ext cx="5943600" cy="536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06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900" y="6113463"/>
              <a:ext cx="2400300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9061" name="Oval 4"/>
            <p:cNvSpPr>
              <a:spLocks noChangeArrowheads="1"/>
            </p:cNvSpPr>
            <p:nvPr/>
          </p:nvSpPr>
          <p:spPr bwMode="auto">
            <a:xfrm>
              <a:off x="4800600" y="3027363"/>
              <a:ext cx="571500" cy="228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299062" name="Rectangle 5"/>
            <p:cNvSpPr>
              <a:spLocks noChangeArrowheads="1"/>
            </p:cNvSpPr>
            <p:nvPr/>
          </p:nvSpPr>
          <p:spPr bwMode="auto">
            <a:xfrm>
              <a:off x="4457700" y="2798763"/>
              <a:ext cx="8001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pic>
          <p:nvPicPr>
            <p:cNvPr id="299063" name="Picture 7" descr="map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94" t="43768" r="33296" b="51547"/>
            <a:stretch>
              <a:fillRect/>
            </a:stretch>
          </p:blipFill>
          <p:spPr bwMode="auto">
            <a:xfrm>
              <a:off x="4791245" y="3118331"/>
              <a:ext cx="571291" cy="294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9064" name="Oval 9"/>
            <p:cNvSpPr>
              <a:spLocks noChangeArrowheads="1"/>
            </p:cNvSpPr>
            <p:nvPr/>
          </p:nvSpPr>
          <p:spPr bwMode="auto">
            <a:xfrm>
              <a:off x="3575050" y="3141663"/>
              <a:ext cx="2743200" cy="27432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5334000" y="1143000"/>
            <a:ext cx="3429000" cy="381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99012" name="Rectangle 99"/>
          <p:cNvSpPr>
            <a:spLocks noChangeArrowheads="1"/>
          </p:cNvSpPr>
          <p:nvPr/>
        </p:nvSpPr>
        <p:spPr bwMode="auto">
          <a:xfrm>
            <a:off x="5029200" y="5867400"/>
            <a:ext cx="3429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9013" name="Group 55"/>
          <p:cNvGrpSpPr>
            <a:grpSpLocks/>
          </p:cNvGrpSpPr>
          <p:nvPr/>
        </p:nvGrpSpPr>
        <p:grpSpPr bwMode="auto">
          <a:xfrm>
            <a:off x="5562600" y="5943600"/>
            <a:ext cx="2514600" cy="685800"/>
            <a:chOff x="4320" y="11160"/>
            <a:chExt cx="3960" cy="1080"/>
          </a:xfrm>
        </p:grpSpPr>
        <p:grpSp>
          <p:nvGrpSpPr>
            <p:cNvPr id="299016" name="Group 56"/>
            <p:cNvGrpSpPr>
              <a:grpSpLocks/>
            </p:cNvGrpSpPr>
            <p:nvPr/>
          </p:nvGrpSpPr>
          <p:grpSpPr bwMode="auto">
            <a:xfrm>
              <a:off x="4530" y="11160"/>
              <a:ext cx="3390" cy="361"/>
              <a:chOff x="4530" y="11160"/>
              <a:chExt cx="3275" cy="361"/>
            </a:xfrm>
          </p:grpSpPr>
          <p:sp>
            <p:nvSpPr>
              <p:cNvPr id="299054" name="Line 57"/>
              <p:cNvSpPr>
                <a:spLocks noChangeShapeType="1"/>
              </p:cNvSpPr>
              <p:nvPr/>
            </p:nvSpPr>
            <p:spPr bwMode="auto">
              <a:xfrm>
                <a:off x="4536" y="11161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55" name="Line 58"/>
              <p:cNvSpPr>
                <a:spLocks noChangeShapeType="1"/>
              </p:cNvSpPr>
              <p:nvPr/>
            </p:nvSpPr>
            <p:spPr bwMode="auto">
              <a:xfrm>
                <a:off x="5630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56" name="Freeform 59"/>
              <p:cNvSpPr>
                <a:spLocks/>
              </p:cNvSpPr>
              <p:nvPr/>
            </p:nvSpPr>
            <p:spPr bwMode="auto">
              <a:xfrm>
                <a:off x="4530" y="11337"/>
                <a:ext cx="3270" cy="1"/>
              </a:xfrm>
              <a:custGeom>
                <a:avLst/>
                <a:gdLst>
                  <a:gd name="T0" fmla="*/ 0 w 3270"/>
                  <a:gd name="T1" fmla="*/ 0 h 1"/>
                  <a:gd name="T2" fmla="*/ 3270 w 3270"/>
                  <a:gd name="T3" fmla="*/ 0 h 1"/>
                  <a:gd name="T4" fmla="*/ 0 60000 65536"/>
                  <a:gd name="T5" fmla="*/ 0 60000 65536"/>
                  <a:gd name="T6" fmla="*/ 0 w 3270"/>
                  <a:gd name="T7" fmla="*/ 0 h 1"/>
                  <a:gd name="T8" fmla="*/ 3270 w 3270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70" h="1">
                    <a:moveTo>
                      <a:pt x="0" y="0"/>
                    </a:moveTo>
                    <a:lnTo>
                      <a:pt x="327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57" name="Line 60"/>
              <p:cNvSpPr>
                <a:spLocks noChangeShapeType="1"/>
              </p:cNvSpPr>
              <p:nvPr/>
            </p:nvSpPr>
            <p:spPr bwMode="auto">
              <a:xfrm>
                <a:off x="6725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58" name="Line 61"/>
              <p:cNvSpPr>
                <a:spLocks noChangeShapeType="1"/>
              </p:cNvSpPr>
              <p:nvPr/>
            </p:nvSpPr>
            <p:spPr bwMode="auto">
              <a:xfrm>
                <a:off x="7805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99017" name="Group 62"/>
            <p:cNvGrpSpPr>
              <a:grpSpLocks/>
            </p:cNvGrpSpPr>
            <p:nvPr/>
          </p:nvGrpSpPr>
          <p:grpSpPr bwMode="auto">
            <a:xfrm>
              <a:off x="4637" y="11248"/>
              <a:ext cx="921" cy="259"/>
              <a:chOff x="4637" y="11248"/>
              <a:chExt cx="921" cy="259"/>
            </a:xfrm>
          </p:grpSpPr>
          <p:sp>
            <p:nvSpPr>
              <p:cNvPr id="299043" name="Line 63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99044" name="Group 64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299050" name="Line 65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051" name="Line 66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052" name="Line 67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053" name="Line 68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9045" name="Group 69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299046" name="Line 70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047" name="Line 71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048" name="Line 72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049" name="Line 73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99018" name="Group 74"/>
            <p:cNvGrpSpPr>
              <a:grpSpLocks/>
            </p:cNvGrpSpPr>
            <p:nvPr/>
          </p:nvGrpSpPr>
          <p:grpSpPr bwMode="auto">
            <a:xfrm>
              <a:off x="5774" y="11250"/>
              <a:ext cx="921" cy="259"/>
              <a:chOff x="4637" y="11248"/>
              <a:chExt cx="921" cy="259"/>
            </a:xfrm>
          </p:grpSpPr>
          <p:sp>
            <p:nvSpPr>
              <p:cNvPr id="299032" name="Line 75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99033" name="Group 76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299039" name="Line 77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040" name="Line 78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041" name="Line 79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042" name="Line 80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9034" name="Group 81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299035" name="Line 82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036" name="Line 83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037" name="Line 84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038" name="Line 85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99019" name="Group 86"/>
            <p:cNvGrpSpPr>
              <a:grpSpLocks/>
            </p:cNvGrpSpPr>
            <p:nvPr/>
          </p:nvGrpSpPr>
          <p:grpSpPr bwMode="auto">
            <a:xfrm>
              <a:off x="6898" y="11250"/>
              <a:ext cx="921" cy="259"/>
              <a:chOff x="4637" y="11248"/>
              <a:chExt cx="921" cy="259"/>
            </a:xfrm>
          </p:grpSpPr>
          <p:sp>
            <p:nvSpPr>
              <p:cNvPr id="299021" name="Line 87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99022" name="Group 88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299028" name="Line 89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029" name="Line 90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030" name="Line 91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031" name="Line 92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9023" name="Group 93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299024" name="Line 94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025" name="Line 95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026" name="Line 96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9027" name="Line 97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299020" name="Text Box 98"/>
            <p:cNvSpPr txBox="1">
              <a:spLocks noChangeArrowheads="1"/>
            </p:cNvSpPr>
            <p:nvPr/>
          </p:nvSpPr>
          <p:spPr bwMode="auto">
            <a:xfrm>
              <a:off x="4320" y="11520"/>
              <a:ext cx="3960" cy="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0                    1000                 2000                 3000</a:t>
              </a:r>
              <a:b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</a:br>
              <a:endParaRPr lang="en-US" altLang="en-US" sz="300">
                <a:solidFill>
                  <a:srgbClr val="000000"/>
                </a:solidFill>
                <a:latin typeface="Arial Narrow" pitchFamily="34" charset="0"/>
                <a:cs typeface="Arial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kilometers</a:t>
              </a:r>
              <a:endParaRPr lang="en-US" alt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9014" name="Text Box 58"/>
          <p:cNvSpPr txBox="1">
            <a:spLocks noChangeArrowheads="1"/>
          </p:cNvSpPr>
          <p:nvPr/>
        </p:nvSpPr>
        <p:spPr bwMode="auto">
          <a:xfrm>
            <a:off x="1905000" y="3733800"/>
            <a:ext cx="297180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000000"/>
                </a:solidFill>
              </a:rPr>
              <a:t>Distance from Station C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00B050"/>
                </a:solidFill>
                <a:latin typeface="Arial Black" pitchFamily="34" charset="0"/>
              </a:rPr>
              <a:t>1300km</a:t>
            </a:r>
          </a:p>
        </p:txBody>
      </p:sp>
      <p:pic>
        <p:nvPicPr>
          <p:cNvPr id="299015" name="Picture 8" descr="ma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3" t="39323" r="34383" b="56421"/>
          <a:stretch>
            <a:fillRect/>
          </a:stretch>
        </p:blipFill>
        <p:spPr bwMode="auto">
          <a:xfrm>
            <a:off x="5788026" y="2651125"/>
            <a:ext cx="9175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034" name="Group 12"/>
          <p:cNvGrpSpPr>
            <a:grpSpLocks/>
          </p:cNvGrpSpPr>
          <p:nvPr/>
        </p:nvGrpSpPr>
        <p:grpSpPr bwMode="auto">
          <a:xfrm>
            <a:off x="2895600" y="0"/>
            <a:ext cx="6400800" cy="6858000"/>
            <a:chOff x="1371600" y="460375"/>
            <a:chExt cx="5943600" cy="6397625"/>
          </a:xfrm>
        </p:grpSpPr>
        <p:pic>
          <p:nvPicPr>
            <p:cNvPr id="300084" name="Picture 2" descr="map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78"/>
            <a:stretch>
              <a:fillRect/>
            </a:stretch>
          </p:blipFill>
          <p:spPr bwMode="auto">
            <a:xfrm>
              <a:off x="1371600" y="460375"/>
              <a:ext cx="5943600" cy="536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08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900" y="6113463"/>
              <a:ext cx="2400300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0086" name="Oval 4"/>
            <p:cNvSpPr>
              <a:spLocks noChangeArrowheads="1"/>
            </p:cNvSpPr>
            <p:nvPr/>
          </p:nvSpPr>
          <p:spPr bwMode="auto">
            <a:xfrm>
              <a:off x="4800600" y="3027363"/>
              <a:ext cx="571500" cy="228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300087" name="Rectangle 5"/>
            <p:cNvSpPr>
              <a:spLocks noChangeArrowheads="1"/>
            </p:cNvSpPr>
            <p:nvPr/>
          </p:nvSpPr>
          <p:spPr bwMode="auto">
            <a:xfrm>
              <a:off x="4457700" y="2798763"/>
              <a:ext cx="8001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pic>
          <p:nvPicPr>
            <p:cNvPr id="300088" name="Picture 7" descr="map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94" t="43768" r="33296" b="51547"/>
            <a:stretch>
              <a:fillRect/>
            </a:stretch>
          </p:blipFill>
          <p:spPr bwMode="auto">
            <a:xfrm>
              <a:off x="4791245" y="3118331"/>
              <a:ext cx="571291" cy="294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0089" name="Oval 9"/>
            <p:cNvSpPr>
              <a:spLocks noChangeArrowheads="1"/>
            </p:cNvSpPr>
            <p:nvPr/>
          </p:nvSpPr>
          <p:spPr bwMode="auto">
            <a:xfrm>
              <a:off x="3575050" y="3141663"/>
              <a:ext cx="2743200" cy="27432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6324600" y="2895600"/>
            <a:ext cx="2057400" cy="2057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34000" y="1143000"/>
            <a:ext cx="3429000" cy="381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00037" name="Rectangle 99"/>
          <p:cNvSpPr>
            <a:spLocks noChangeArrowheads="1"/>
          </p:cNvSpPr>
          <p:nvPr/>
        </p:nvSpPr>
        <p:spPr bwMode="auto">
          <a:xfrm>
            <a:off x="5029200" y="5867400"/>
            <a:ext cx="3429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0038" name="Group 55"/>
          <p:cNvGrpSpPr>
            <a:grpSpLocks/>
          </p:cNvGrpSpPr>
          <p:nvPr/>
        </p:nvGrpSpPr>
        <p:grpSpPr bwMode="auto">
          <a:xfrm>
            <a:off x="5562600" y="5943600"/>
            <a:ext cx="2514600" cy="685800"/>
            <a:chOff x="4320" y="11160"/>
            <a:chExt cx="3960" cy="1080"/>
          </a:xfrm>
        </p:grpSpPr>
        <p:grpSp>
          <p:nvGrpSpPr>
            <p:cNvPr id="300041" name="Group 56"/>
            <p:cNvGrpSpPr>
              <a:grpSpLocks/>
            </p:cNvGrpSpPr>
            <p:nvPr/>
          </p:nvGrpSpPr>
          <p:grpSpPr bwMode="auto">
            <a:xfrm>
              <a:off x="4530" y="11160"/>
              <a:ext cx="3390" cy="361"/>
              <a:chOff x="4530" y="11160"/>
              <a:chExt cx="3275" cy="361"/>
            </a:xfrm>
          </p:grpSpPr>
          <p:sp>
            <p:nvSpPr>
              <p:cNvPr id="300079" name="Line 57"/>
              <p:cNvSpPr>
                <a:spLocks noChangeShapeType="1"/>
              </p:cNvSpPr>
              <p:nvPr/>
            </p:nvSpPr>
            <p:spPr bwMode="auto">
              <a:xfrm>
                <a:off x="4536" y="11161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0080" name="Line 58"/>
              <p:cNvSpPr>
                <a:spLocks noChangeShapeType="1"/>
              </p:cNvSpPr>
              <p:nvPr/>
            </p:nvSpPr>
            <p:spPr bwMode="auto">
              <a:xfrm>
                <a:off x="5630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0081" name="Freeform 59"/>
              <p:cNvSpPr>
                <a:spLocks/>
              </p:cNvSpPr>
              <p:nvPr/>
            </p:nvSpPr>
            <p:spPr bwMode="auto">
              <a:xfrm>
                <a:off x="4530" y="11337"/>
                <a:ext cx="3270" cy="1"/>
              </a:xfrm>
              <a:custGeom>
                <a:avLst/>
                <a:gdLst>
                  <a:gd name="T0" fmla="*/ 0 w 3270"/>
                  <a:gd name="T1" fmla="*/ 0 h 1"/>
                  <a:gd name="T2" fmla="*/ 3270 w 3270"/>
                  <a:gd name="T3" fmla="*/ 0 h 1"/>
                  <a:gd name="T4" fmla="*/ 0 60000 65536"/>
                  <a:gd name="T5" fmla="*/ 0 60000 65536"/>
                  <a:gd name="T6" fmla="*/ 0 w 3270"/>
                  <a:gd name="T7" fmla="*/ 0 h 1"/>
                  <a:gd name="T8" fmla="*/ 3270 w 3270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70" h="1">
                    <a:moveTo>
                      <a:pt x="0" y="0"/>
                    </a:moveTo>
                    <a:lnTo>
                      <a:pt x="327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0082" name="Line 60"/>
              <p:cNvSpPr>
                <a:spLocks noChangeShapeType="1"/>
              </p:cNvSpPr>
              <p:nvPr/>
            </p:nvSpPr>
            <p:spPr bwMode="auto">
              <a:xfrm>
                <a:off x="6725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0083" name="Line 61"/>
              <p:cNvSpPr>
                <a:spLocks noChangeShapeType="1"/>
              </p:cNvSpPr>
              <p:nvPr/>
            </p:nvSpPr>
            <p:spPr bwMode="auto">
              <a:xfrm>
                <a:off x="7805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00042" name="Group 62"/>
            <p:cNvGrpSpPr>
              <a:grpSpLocks/>
            </p:cNvGrpSpPr>
            <p:nvPr/>
          </p:nvGrpSpPr>
          <p:grpSpPr bwMode="auto">
            <a:xfrm>
              <a:off x="4637" y="11248"/>
              <a:ext cx="921" cy="259"/>
              <a:chOff x="4637" y="11248"/>
              <a:chExt cx="921" cy="259"/>
            </a:xfrm>
          </p:grpSpPr>
          <p:sp>
            <p:nvSpPr>
              <p:cNvPr id="300068" name="Line 63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00069" name="Group 64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300075" name="Line 65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076" name="Line 66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077" name="Line 67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078" name="Line 68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0070" name="Group 69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300071" name="Line 70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072" name="Line 71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073" name="Line 72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074" name="Line 73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00043" name="Group 74"/>
            <p:cNvGrpSpPr>
              <a:grpSpLocks/>
            </p:cNvGrpSpPr>
            <p:nvPr/>
          </p:nvGrpSpPr>
          <p:grpSpPr bwMode="auto">
            <a:xfrm>
              <a:off x="5774" y="11250"/>
              <a:ext cx="921" cy="259"/>
              <a:chOff x="4637" y="11248"/>
              <a:chExt cx="921" cy="259"/>
            </a:xfrm>
          </p:grpSpPr>
          <p:sp>
            <p:nvSpPr>
              <p:cNvPr id="300057" name="Line 75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00058" name="Group 76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300064" name="Line 77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065" name="Line 78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066" name="Line 79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067" name="Line 80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0059" name="Group 81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300060" name="Line 82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061" name="Line 83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062" name="Line 84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063" name="Line 85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00044" name="Group 86"/>
            <p:cNvGrpSpPr>
              <a:grpSpLocks/>
            </p:cNvGrpSpPr>
            <p:nvPr/>
          </p:nvGrpSpPr>
          <p:grpSpPr bwMode="auto">
            <a:xfrm>
              <a:off x="6898" y="11250"/>
              <a:ext cx="921" cy="259"/>
              <a:chOff x="4637" y="11248"/>
              <a:chExt cx="921" cy="259"/>
            </a:xfrm>
          </p:grpSpPr>
          <p:sp>
            <p:nvSpPr>
              <p:cNvPr id="300046" name="Line 87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00047" name="Group 88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300053" name="Line 89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054" name="Line 90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055" name="Line 91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056" name="Line 92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0048" name="Group 93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300049" name="Line 94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050" name="Line 95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051" name="Line 96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0052" name="Line 97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300045" name="Text Box 98"/>
            <p:cNvSpPr txBox="1">
              <a:spLocks noChangeArrowheads="1"/>
            </p:cNvSpPr>
            <p:nvPr/>
          </p:nvSpPr>
          <p:spPr bwMode="auto">
            <a:xfrm>
              <a:off x="4320" y="11520"/>
              <a:ext cx="3960" cy="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0                    1000                 2000                 3000</a:t>
              </a:r>
              <a:b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</a:br>
              <a:endParaRPr lang="en-US" altLang="en-US" sz="300">
                <a:solidFill>
                  <a:srgbClr val="000000"/>
                </a:solidFill>
                <a:latin typeface="Arial Narrow" pitchFamily="34" charset="0"/>
                <a:cs typeface="Arial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kilometers</a:t>
              </a:r>
              <a:endParaRPr lang="en-US" alt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0039" name="Text Box 58"/>
          <p:cNvSpPr txBox="1">
            <a:spLocks noChangeArrowheads="1"/>
          </p:cNvSpPr>
          <p:nvPr/>
        </p:nvSpPr>
        <p:spPr bwMode="auto">
          <a:xfrm>
            <a:off x="1905000" y="3733800"/>
            <a:ext cx="297180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000000"/>
                </a:solidFill>
              </a:rPr>
              <a:t>Distance from Station C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00B050"/>
                </a:solidFill>
                <a:latin typeface="Arial Black" pitchFamily="34" charset="0"/>
              </a:rPr>
              <a:t>1300km</a:t>
            </a:r>
          </a:p>
        </p:txBody>
      </p:sp>
      <p:pic>
        <p:nvPicPr>
          <p:cNvPr id="300040" name="Picture 8" descr="ma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3" t="39323" r="34383" b="56421"/>
          <a:stretch>
            <a:fillRect/>
          </a:stretch>
        </p:blipFill>
        <p:spPr bwMode="auto">
          <a:xfrm>
            <a:off x="5788026" y="2651125"/>
            <a:ext cx="9175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00200"/>
            <a:ext cx="5519738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6419" name="Text Box 41"/>
          <p:cNvSpPr txBox="1">
            <a:spLocks noChangeArrowheads="1"/>
          </p:cNvSpPr>
          <p:nvPr/>
        </p:nvSpPr>
        <p:spPr bwMode="auto">
          <a:xfrm>
            <a:off x="3086100" y="304801"/>
            <a:ext cx="5900738" cy="1108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6600" dirty="0">
                <a:solidFill>
                  <a:srgbClr val="FFFF00"/>
                </a:solidFill>
              </a:rPr>
              <a:t>Page 270   #10</a:t>
            </a: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8014" y="225320"/>
            <a:ext cx="11461531" cy="1111111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en-US" altLang="en-US" sz="5400" dirty="0">
                <a:solidFill>
                  <a:schemeClr val="bg1"/>
                </a:solidFill>
                <a:latin typeface="Arial Black" pitchFamily="34" charset="0"/>
              </a:rPr>
              <a:t> seismograph</a:t>
            </a:r>
          </a:p>
        </p:txBody>
      </p:sp>
      <p:sp>
        <p:nvSpPr>
          <p:cNvPr id="171012" name="Text Box 3"/>
          <p:cNvSpPr txBox="1">
            <a:spLocks noChangeArrowheads="1"/>
          </p:cNvSpPr>
          <p:nvPr/>
        </p:nvSpPr>
        <p:spPr bwMode="auto">
          <a:xfrm>
            <a:off x="268014" y="1336431"/>
            <a:ext cx="1108315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6600" b="1" dirty="0">
                <a:solidFill>
                  <a:srgbClr val="FFFFFF"/>
                </a:solidFill>
                <a:latin typeface="Arial Narrow" pitchFamily="34" charset="0"/>
              </a:rPr>
              <a:t>instrument used to detect earthquake waves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1F52CC-A6C3-482E-9488-C9E5FFA1E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21" y="3623231"/>
            <a:ext cx="11461531" cy="1111111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5400" kern="0" dirty="0">
                <a:solidFill>
                  <a:schemeClr val="bg1"/>
                </a:solidFill>
                <a:latin typeface="Arial Black" pitchFamily="34" charset="0"/>
              </a:rPr>
              <a:t> seismogram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5B2676FD-AD02-4366-B0AC-9019869CF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21" y="4734342"/>
            <a:ext cx="1108315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6600" b="1" dirty="0">
                <a:solidFill>
                  <a:srgbClr val="FFFFFF"/>
                </a:solidFill>
                <a:latin typeface="Arial Narrow" pitchFamily="34" charset="0"/>
              </a:rPr>
              <a:t>data produced by a seismograph</a:t>
            </a:r>
          </a:p>
        </p:txBody>
      </p:sp>
    </p:spTree>
    <p:extLst>
      <p:ext uri="{BB962C8B-B14F-4D97-AF65-F5344CB8AC3E}">
        <p14:creationId xmlns:p14="http://schemas.microsoft.com/office/powerpoint/2010/main" val="420538023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3"/>
          <a:stretch/>
        </p:blipFill>
        <p:spPr bwMode="auto">
          <a:xfrm rot="5400000">
            <a:off x="2911367" y="-2360231"/>
            <a:ext cx="6369266" cy="110897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783316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4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 w="76200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pic>
        <p:nvPicPr>
          <p:cNvPr id="204803" name="Picture 3" descr="Alaska Quake 19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8001000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WordArt 5"/>
          <p:cNvSpPr>
            <a:spLocks noChangeArrowheads="1" noChangeShapeType="1" noTextEdit="1"/>
          </p:cNvSpPr>
          <p:nvPr/>
        </p:nvSpPr>
        <p:spPr bwMode="auto">
          <a:xfrm>
            <a:off x="3276600" y="5757863"/>
            <a:ext cx="5486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Alaska - 1964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548" y="825184"/>
            <a:ext cx="9018905" cy="5207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2721090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8014" y="225320"/>
            <a:ext cx="11461531" cy="1111111"/>
          </a:xfrm>
          <a:solidFill>
            <a:schemeClr val="tx2"/>
          </a:solidFill>
        </p:spPr>
        <p:txBody>
          <a:bodyPr/>
          <a:lstStyle/>
          <a:p>
            <a:pPr algn="l" eaLnBrk="1" hangingPunct="1"/>
            <a:r>
              <a:rPr lang="en-US" altLang="en-US" sz="5400" dirty="0">
                <a:solidFill>
                  <a:schemeClr val="bg1"/>
                </a:solidFill>
                <a:latin typeface="Arial Black" pitchFamily="34" charset="0"/>
              </a:rPr>
              <a:t> WORK TIME!!                   5/17</a:t>
            </a:r>
          </a:p>
        </p:txBody>
      </p:sp>
      <p:sp>
        <p:nvSpPr>
          <p:cNvPr id="171012" name="Text Box 3"/>
          <p:cNvSpPr txBox="1">
            <a:spLocks noChangeArrowheads="1"/>
          </p:cNvSpPr>
          <p:nvPr/>
        </p:nvSpPr>
        <p:spPr bwMode="auto">
          <a:xfrm>
            <a:off x="443132" y="1416166"/>
            <a:ext cx="11083158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742950" indent="-742950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5400" b="1" dirty="0">
                <a:solidFill>
                  <a:srgbClr val="FFFFFF"/>
                </a:solidFill>
                <a:latin typeface="Arial Narrow" pitchFamily="34" charset="0"/>
              </a:rPr>
              <a:t>Epicenter Lab (Due Friday)</a:t>
            </a:r>
            <a:br>
              <a:rPr lang="en-US" altLang="en-US" sz="5400" b="1" dirty="0">
                <a:solidFill>
                  <a:srgbClr val="FFFFFF"/>
                </a:solidFill>
                <a:latin typeface="Arial Narrow" pitchFamily="34" charset="0"/>
              </a:rPr>
            </a:br>
            <a:r>
              <a:rPr lang="en-US" altLang="en-US" sz="5400" b="1" dirty="0">
                <a:solidFill>
                  <a:srgbClr val="FFFFFF"/>
                </a:solidFill>
                <a:latin typeface="Arial Narrow" pitchFamily="34" charset="0"/>
              </a:rPr>
              <a:t>*Lab Quiz Friday*</a:t>
            </a:r>
          </a:p>
          <a:p>
            <a:pPr marL="742950" indent="-742950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5400" b="1" dirty="0">
                <a:solidFill>
                  <a:srgbClr val="FFFFFF"/>
                </a:solidFill>
                <a:latin typeface="Arial Narrow" pitchFamily="34" charset="0"/>
              </a:rPr>
              <a:t>Pages 271-273 (Due Friday)</a:t>
            </a:r>
          </a:p>
          <a:p>
            <a:pPr marL="742950" indent="-742950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5400" b="1" dirty="0">
                <a:solidFill>
                  <a:srgbClr val="FFFFFF"/>
                </a:solidFill>
                <a:latin typeface="Arial Narrow" pitchFamily="34" charset="0"/>
              </a:rPr>
              <a:t>Yellow Regents Review Packet</a:t>
            </a:r>
            <a:br>
              <a:rPr lang="en-US" altLang="en-US" sz="5400" b="1" dirty="0">
                <a:solidFill>
                  <a:srgbClr val="FFFFFF"/>
                </a:solidFill>
                <a:latin typeface="Arial Narrow" pitchFamily="34" charset="0"/>
              </a:rPr>
            </a:br>
            <a:r>
              <a:rPr lang="en-US" altLang="en-US" sz="5400" b="1" dirty="0">
                <a:solidFill>
                  <a:srgbClr val="FFFFFF"/>
                </a:solidFill>
                <a:latin typeface="Arial Narrow" pitchFamily="34" charset="0"/>
              </a:rPr>
              <a:t>pages 1-14 due next Wed.</a:t>
            </a:r>
          </a:p>
        </p:txBody>
      </p:sp>
    </p:spTree>
    <p:extLst>
      <p:ext uri="{BB962C8B-B14F-4D97-AF65-F5344CB8AC3E}">
        <p14:creationId xmlns:p14="http://schemas.microsoft.com/office/powerpoint/2010/main" val="790385254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75"/>
            <a:ext cx="12192000" cy="1332477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</a:rPr>
              <a:t>Welcome Back from all that Testing!</a:t>
            </a:r>
            <a:br>
              <a:rPr lang="en-US" altLang="en-US" sz="40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</a:rPr>
              <a:t>5/12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66061" y="5000787"/>
            <a:ext cx="10259878" cy="113417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kern="0" dirty="0">
                <a:solidFill>
                  <a:schemeClr val="bg1"/>
                </a:solidFill>
                <a:latin typeface="Arial Black" pitchFamily="34" charset="0"/>
              </a:rPr>
              <a:t>I will review/teach you a bit and then you will have some work time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AF08C78-64ED-4734-B05F-29E50A234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25" y="1528954"/>
            <a:ext cx="10664126" cy="324452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4800" kern="0" dirty="0">
                <a:solidFill>
                  <a:srgbClr val="00CC99">
                    <a:lumMod val="20000"/>
                    <a:lumOff val="80000"/>
                  </a:srgbClr>
                </a:solidFill>
                <a:latin typeface="Arial Black" pitchFamily="34" charset="0"/>
              </a:rPr>
              <a:t>Please have ready:</a:t>
            </a:r>
            <a:br>
              <a:rPr lang="en-US" altLang="en-US" sz="4800" kern="0" dirty="0">
                <a:solidFill>
                  <a:srgbClr val="00CC99">
                    <a:lumMod val="20000"/>
                    <a:lumOff val="80000"/>
                  </a:srgbClr>
                </a:solidFill>
                <a:latin typeface="Arial Black" pitchFamily="34" charset="0"/>
              </a:rPr>
            </a:br>
            <a:r>
              <a:rPr lang="en-US" altLang="en-US" sz="4800" kern="0" dirty="0">
                <a:solidFill>
                  <a:srgbClr val="00CC99">
                    <a:lumMod val="20000"/>
                    <a:lumOff val="80000"/>
                  </a:srgbClr>
                </a:solidFill>
                <a:latin typeface="Arial Black" pitchFamily="34" charset="0"/>
              </a:rPr>
              <a:t>1.  ESRT page 11</a:t>
            </a:r>
            <a:br>
              <a:rPr lang="en-US" altLang="en-US" sz="4800" kern="0" dirty="0">
                <a:solidFill>
                  <a:srgbClr val="00CC99">
                    <a:lumMod val="20000"/>
                    <a:lumOff val="80000"/>
                  </a:srgbClr>
                </a:solidFill>
                <a:latin typeface="Arial Black" pitchFamily="34" charset="0"/>
              </a:rPr>
            </a:br>
            <a:r>
              <a:rPr lang="en-US" altLang="en-US" sz="4800" kern="0" dirty="0">
                <a:solidFill>
                  <a:srgbClr val="00CC99">
                    <a:lumMod val="20000"/>
                    <a:lumOff val="80000"/>
                  </a:srgbClr>
                </a:solidFill>
                <a:latin typeface="Arial Black" pitchFamily="34" charset="0"/>
              </a:rPr>
              <a:t>2.  Scrap Paper</a:t>
            </a:r>
          </a:p>
          <a:p>
            <a:pPr algn="l" eaLnBrk="1" hangingPunct="1">
              <a:defRPr/>
            </a:pPr>
            <a:r>
              <a:rPr lang="en-US" altLang="en-US" sz="4800" kern="0" dirty="0">
                <a:solidFill>
                  <a:srgbClr val="00CC99">
                    <a:lumMod val="20000"/>
                    <a:lumOff val="80000"/>
                  </a:srgbClr>
                </a:solidFill>
                <a:latin typeface="Arial Black" pitchFamily="34" charset="0"/>
              </a:rPr>
              <a:t>3.  Page 271 in packet</a:t>
            </a:r>
          </a:p>
        </p:txBody>
      </p:sp>
    </p:spTree>
    <p:extLst>
      <p:ext uri="{BB962C8B-B14F-4D97-AF65-F5344CB8AC3E}">
        <p14:creationId xmlns:p14="http://schemas.microsoft.com/office/powerpoint/2010/main" val="3778875280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1" name="WordArt 3"/>
          <p:cNvSpPr>
            <a:spLocks noChangeArrowheads="1" noChangeShapeType="1" noTextEdit="1"/>
          </p:cNvSpPr>
          <p:nvPr/>
        </p:nvSpPr>
        <p:spPr bwMode="auto">
          <a:xfrm rot="-5400000">
            <a:off x="-228600" y="28194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ESRT page 11</a:t>
            </a:r>
          </a:p>
        </p:txBody>
      </p:sp>
    </p:spTree>
    <p:extLst>
      <p:ext uri="{BB962C8B-B14F-4D97-AF65-F5344CB8AC3E}">
        <p14:creationId xmlns:p14="http://schemas.microsoft.com/office/powerpoint/2010/main" val="280170259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876"/>
            <a:ext cx="9158288" cy="669925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</a:rPr>
              <a:t>5/13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9033" y="2061453"/>
            <a:ext cx="10030031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FFFF"/>
                </a:solidFill>
                <a:latin typeface="Arial Narrow" pitchFamily="34" charset="0"/>
              </a:rPr>
              <a:t>Today</a:t>
            </a:r>
          </a:p>
          <a:p>
            <a:pPr marL="914400" indent="-9144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altLang="en-US" sz="5400" b="1" dirty="0">
                <a:solidFill>
                  <a:srgbClr val="FFFFFF"/>
                </a:solidFill>
                <a:latin typeface="Arial Narrow" pitchFamily="34" charset="0"/>
              </a:rPr>
              <a:t>Review of Earthquake Questions</a:t>
            </a:r>
          </a:p>
          <a:p>
            <a:pPr marL="742950" indent="-74295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altLang="en-US" sz="5400" b="1" dirty="0">
                <a:solidFill>
                  <a:srgbClr val="FFFFFF"/>
                </a:solidFill>
                <a:latin typeface="Arial Narrow" pitchFamily="34" charset="0"/>
              </a:rPr>
              <a:t> If time, work on Regents Review</a:t>
            </a:r>
          </a:p>
          <a:p>
            <a:pPr marL="742950" indent="-742950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lang="en-US" altLang="en-US" sz="5400" b="1" dirty="0">
              <a:solidFill>
                <a:srgbClr val="FFFFFF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FFFF"/>
                </a:solidFill>
                <a:latin typeface="Arial Narrow" pitchFamily="34" charset="0"/>
              </a:rPr>
              <a:t>Finding Epicenters Quiz on Tuesday</a:t>
            </a:r>
            <a:br>
              <a:rPr lang="en-US" altLang="en-US" sz="4400" b="1" dirty="0">
                <a:solidFill>
                  <a:srgbClr val="FFFFFF"/>
                </a:solidFill>
                <a:latin typeface="Arial Narrow" pitchFamily="34" charset="0"/>
              </a:rPr>
            </a:br>
            <a:br>
              <a:rPr lang="en-US" altLang="en-US" sz="4400" b="1" dirty="0">
                <a:solidFill>
                  <a:srgbClr val="FFFFFF"/>
                </a:solidFill>
                <a:latin typeface="Arial Narrow" pitchFamily="34" charset="0"/>
              </a:rPr>
            </a:br>
            <a:endParaRPr lang="en-US" altLang="en-US" sz="20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71361" y="914604"/>
            <a:ext cx="9558734" cy="113417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800" kern="0" dirty="0">
                <a:solidFill>
                  <a:srgbClr val="00CC99">
                    <a:lumMod val="20000"/>
                    <a:lumOff val="80000"/>
                  </a:srgbClr>
                </a:solidFill>
                <a:latin typeface="Arial Black" pitchFamily="34" charset="0"/>
              </a:rPr>
              <a:t>Please Open to page 272</a:t>
            </a:r>
          </a:p>
        </p:txBody>
      </p:sp>
    </p:spTree>
    <p:extLst>
      <p:ext uri="{BB962C8B-B14F-4D97-AF65-F5344CB8AC3E}">
        <p14:creationId xmlns:p14="http://schemas.microsoft.com/office/powerpoint/2010/main" val="1052655157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Text Box 41"/>
          <p:cNvSpPr txBox="1">
            <a:spLocks noChangeArrowheads="1"/>
          </p:cNvSpPr>
          <p:nvPr/>
        </p:nvSpPr>
        <p:spPr bwMode="auto">
          <a:xfrm>
            <a:off x="7580314" y="304801"/>
            <a:ext cx="2814637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dirty="0">
                <a:solidFill>
                  <a:srgbClr val="FF0000"/>
                </a:solidFill>
              </a:rPr>
              <a:t>Page 273</a:t>
            </a:r>
          </a:p>
        </p:txBody>
      </p:sp>
      <p:sp>
        <p:nvSpPr>
          <p:cNvPr id="304131" name="Rectangle 1"/>
          <p:cNvSpPr>
            <a:spLocks noChangeArrowheads="1"/>
          </p:cNvSpPr>
          <p:nvPr/>
        </p:nvSpPr>
        <p:spPr bwMode="auto">
          <a:xfrm>
            <a:off x="1652588" y="1447800"/>
            <a:ext cx="876300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u="sng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Example 1:</a:t>
            </a:r>
            <a:r>
              <a:rPr lang="en-US" altLang="en-US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  </a:t>
            </a:r>
            <a:endParaRPr lang="en-US" altLang="en-US" sz="16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NewRomanPSMT"/>
              </a:rPr>
              <a:t>Following an earthquake, a seismograph station recorded</a:t>
            </a:r>
            <a:endParaRPr lang="en-US" altLang="en-US" sz="16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the arrival of a </a:t>
            </a:r>
            <a:r>
              <a:rPr lang="en-US" altLang="en-US" i="1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P</a:t>
            </a:r>
            <a:r>
              <a:rPr lang="en-US" altLang="en-US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-wave at 1:05:00 a.m. and an </a:t>
            </a:r>
            <a:r>
              <a:rPr lang="en-US" altLang="en-US" i="1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S</a:t>
            </a:r>
            <a:r>
              <a:rPr lang="en-US" altLang="en-US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-wave at</a:t>
            </a:r>
            <a:endParaRPr lang="en-US" altLang="en-US" sz="16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1:14:30 a.m. What is the distance from the seismograph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station to the epicenter of the earthquake?</a:t>
            </a:r>
            <a:r>
              <a:rPr lang="en-US" altLang="en-US" sz="1600">
                <a:solidFill>
                  <a:srgbClr val="000000"/>
                </a:solidFill>
              </a:rPr>
              <a:t> </a:t>
            </a:r>
            <a:endParaRPr lang="en-US" altLang="en-US" sz="4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18426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5" name="WordArt 3"/>
          <p:cNvSpPr>
            <a:spLocks noChangeArrowheads="1" noChangeShapeType="1" noTextEdit="1"/>
          </p:cNvSpPr>
          <p:nvPr/>
        </p:nvSpPr>
        <p:spPr bwMode="auto">
          <a:xfrm rot="-5400000">
            <a:off x="-228600" y="28194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ESRT page 11</a:t>
            </a:r>
          </a:p>
        </p:txBody>
      </p:sp>
    </p:spTree>
    <p:extLst>
      <p:ext uri="{BB962C8B-B14F-4D97-AF65-F5344CB8AC3E}">
        <p14:creationId xmlns:p14="http://schemas.microsoft.com/office/powerpoint/2010/main" val="35910868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9" name="Rectangle 1"/>
          <p:cNvSpPr>
            <a:spLocks noChangeArrowheads="1"/>
          </p:cNvSpPr>
          <p:nvPr/>
        </p:nvSpPr>
        <p:spPr bwMode="auto">
          <a:xfrm>
            <a:off x="2438401" y="1752600"/>
            <a:ext cx="7102475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u="sng">
                <a:solidFill>
                  <a:srgbClr val="000000"/>
                </a:solidFill>
                <a:latin typeface="Arial Narrow" pitchFamily="34" charset="0"/>
              </a:rPr>
              <a:t>Example 2:</a:t>
            </a:r>
            <a:r>
              <a:rPr lang="en-US" altLang="en-US" sz="4000">
                <a:solidFill>
                  <a:srgbClr val="000000"/>
                </a:solidFill>
                <a:latin typeface="Arial Narrow" pitchFamily="34" charset="0"/>
              </a:rPr>
              <a:t>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>
                <a:solidFill>
                  <a:srgbClr val="000000"/>
                </a:solidFill>
                <a:latin typeface="Arial Narrow" pitchFamily="34" charset="0"/>
              </a:rPr>
              <a:t> 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>
                <a:solidFill>
                  <a:srgbClr val="000000"/>
                </a:solidFill>
                <a:latin typeface="Arial Narrow" pitchFamily="34" charset="0"/>
              </a:rPr>
              <a:t>How far does an earthquake </a:t>
            </a:r>
            <a:r>
              <a:rPr lang="en-US" altLang="en-US" sz="4000" i="1">
                <a:solidFill>
                  <a:srgbClr val="000000"/>
                </a:solidFill>
                <a:latin typeface="Arial Narrow" pitchFamily="34" charset="0"/>
              </a:rPr>
              <a:t>P</a:t>
            </a:r>
            <a:r>
              <a:rPr lang="en-US" altLang="en-US" sz="4000">
                <a:solidFill>
                  <a:srgbClr val="000000"/>
                </a:solidFill>
                <a:latin typeface="Arial Narrow" pitchFamily="34" charset="0"/>
              </a:rPr>
              <a:t>-wave </a:t>
            </a:r>
            <a:br>
              <a:rPr lang="en-US" altLang="en-US" sz="4000">
                <a:solidFill>
                  <a:srgbClr val="000000"/>
                </a:solidFill>
                <a:latin typeface="Arial Narrow" pitchFamily="34" charset="0"/>
              </a:rPr>
            </a:br>
            <a:r>
              <a:rPr lang="en-US" altLang="en-US" sz="4000">
                <a:solidFill>
                  <a:srgbClr val="000000"/>
                </a:solidFill>
                <a:latin typeface="Arial Narrow" pitchFamily="34" charset="0"/>
              </a:rPr>
              <a:t>travel in 3 minutes 40 seconds? </a:t>
            </a:r>
            <a:endParaRPr lang="en-US" altLang="en-US" sz="600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459938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3" name="WordArt 3"/>
          <p:cNvSpPr>
            <a:spLocks noChangeArrowheads="1" noChangeShapeType="1" noTextEdit="1"/>
          </p:cNvSpPr>
          <p:nvPr/>
        </p:nvSpPr>
        <p:spPr bwMode="auto">
          <a:xfrm rot="-5400000">
            <a:off x="-228600" y="28194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ESRT page 11</a:t>
            </a:r>
          </a:p>
        </p:txBody>
      </p:sp>
    </p:spTree>
    <p:extLst>
      <p:ext uri="{BB962C8B-B14F-4D97-AF65-F5344CB8AC3E}">
        <p14:creationId xmlns:p14="http://schemas.microsoft.com/office/powerpoint/2010/main" val="112580205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7" name="Rectangle 1"/>
          <p:cNvSpPr>
            <a:spLocks noChangeArrowheads="1"/>
          </p:cNvSpPr>
          <p:nvPr/>
        </p:nvSpPr>
        <p:spPr bwMode="auto">
          <a:xfrm>
            <a:off x="1755776" y="1676400"/>
            <a:ext cx="8639175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u="sng">
                <a:solidFill>
                  <a:srgbClr val="000000"/>
                </a:solidFill>
                <a:latin typeface="Arial Narrow" pitchFamily="34" charset="0"/>
              </a:rPr>
              <a:t>Example 3:</a:t>
            </a:r>
            <a:r>
              <a:rPr lang="en-US" altLang="en-US" sz="3600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br>
              <a:rPr lang="en-US" altLang="en-US" sz="3600">
                <a:solidFill>
                  <a:srgbClr val="000000"/>
                </a:solidFill>
                <a:latin typeface="Arial Narrow" pitchFamily="34" charset="0"/>
              </a:rPr>
            </a:br>
            <a:r>
              <a:rPr lang="en-US" altLang="en-US" sz="3600">
                <a:solidFill>
                  <a:srgbClr val="000000"/>
                </a:solidFill>
                <a:latin typeface="Arial Narrow" pitchFamily="34" charset="0"/>
              </a:rPr>
              <a:t>The distance from a seismic recording station to an earthquake epicenter is 1800km.  The station recorded the arrival of the first P-waves from the earthquake at 5:06pm.  What time would the</a:t>
            </a:r>
            <a:br>
              <a:rPr lang="en-US" altLang="en-US" sz="3600">
                <a:solidFill>
                  <a:srgbClr val="000000"/>
                </a:solidFill>
                <a:latin typeface="Arial Narrow" pitchFamily="34" charset="0"/>
              </a:rPr>
            </a:br>
            <a:r>
              <a:rPr lang="en-US" altLang="en-US" sz="3600">
                <a:solidFill>
                  <a:srgbClr val="000000"/>
                </a:solidFill>
                <a:latin typeface="Arial Narrow" pitchFamily="34" charset="0"/>
              </a:rPr>
              <a:t>first S-waves arrive at the recording station? </a:t>
            </a:r>
            <a:endParaRPr lang="en-US" altLang="en-US" sz="540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8325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4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 w="76200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pic>
        <p:nvPicPr>
          <p:cNvPr id="205827" name="Picture 3" descr="Loma Prieta 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8229600" cy="508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WordArt 5"/>
          <p:cNvSpPr>
            <a:spLocks noChangeArrowheads="1" noChangeShapeType="1" noTextEdit="1"/>
          </p:cNvSpPr>
          <p:nvPr/>
        </p:nvSpPr>
        <p:spPr bwMode="auto">
          <a:xfrm>
            <a:off x="2895600" y="5757863"/>
            <a:ext cx="6629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Loma Prieta (S.F.) - 1989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51" name="WordArt 3"/>
          <p:cNvSpPr>
            <a:spLocks noChangeArrowheads="1" noChangeShapeType="1" noTextEdit="1"/>
          </p:cNvSpPr>
          <p:nvPr/>
        </p:nvSpPr>
        <p:spPr bwMode="auto">
          <a:xfrm rot="-5400000">
            <a:off x="-228600" y="28194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ESRT page 11</a:t>
            </a:r>
          </a:p>
        </p:txBody>
      </p:sp>
    </p:spTree>
    <p:extLst>
      <p:ext uri="{BB962C8B-B14F-4D97-AF65-F5344CB8AC3E}">
        <p14:creationId xmlns:p14="http://schemas.microsoft.com/office/powerpoint/2010/main" val="154615574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5" name="Rectangle 1"/>
          <p:cNvSpPr>
            <a:spLocks noChangeArrowheads="1"/>
          </p:cNvSpPr>
          <p:nvPr/>
        </p:nvSpPr>
        <p:spPr bwMode="auto">
          <a:xfrm>
            <a:off x="1755776" y="1676400"/>
            <a:ext cx="8639175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u="sng">
                <a:solidFill>
                  <a:srgbClr val="000000"/>
                </a:solidFill>
                <a:latin typeface="Arial Narrow" pitchFamily="34" charset="0"/>
              </a:rPr>
              <a:t>Example 4:</a:t>
            </a:r>
            <a:r>
              <a:rPr lang="en-US" altLang="en-US" sz="3600">
                <a:solidFill>
                  <a:srgbClr val="000000"/>
                </a:solidFill>
                <a:latin typeface="Arial Narrow" pitchFamily="34" charset="0"/>
              </a:rPr>
              <a:t>  </a:t>
            </a:r>
            <a:br>
              <a:rPr lang="en-US" altLang="en-US" sz="3600">
                <a:solidFill>
                  <a:srgbClr val="000000"/>
                </a:solidFill>
                <a:latin typeface="Arial Narrow" pitchFamily="34" charset="0"/>
              </a:rPr>
            </a:br>
            <a:endParaRPr lang="en-US" altLang="en-US" sz="3600">
              <a:solidFill>
                <a:srgbClr val="000000"/>
              </a:solidFill>
              <a:latin typeface="Arial Narrow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>
                <a:solidFill>
                  <a:srgbClr val="000000"/>
                </a:solidFill>
                <a:latin typeface="Arial Narrow" pitchFamily="34" charset="0"/>
              </a:rPr>
              <a:t>A seismographic station determines that its distance from the epicenter of an earthquake is 3000 kilometers. If the </a:t>
            </a:r>
            <a:r>
              <a:rPr lang="en-US" altLang="en-US" sz="3600" i="1">
                <a:solidFill>
                  <a:srgbClr val="000000"/>
                </a:solidFill>
                <a:latin typeface="Arial Narrow" pitchFamily="34" charset="0"/>
              </a:rPr>
              <a:t>P</a:t>
            </a:r>
            <a:r>
              <a:rPr lang="en-US" altLang="en-US" sz="3600">
                <a:solidFill>
                  <a:srgbClr val="000000"/>
                </a:solidFill>
                <a:latin typeface="Arial Narrow" pitchFamily="34" charset="0"/>
              </a:rPr>
              <a:t>-wave arrived at the station at 9:10:00 a.m., the time of the earthquake's origin was	</a:t>
            </a:r>
            <a:endParaRPr lang="en-US" altLang="en-US" sz="540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004740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299" name="WordArt 3"/>
          <p:cNvSpPr>
            <a:spLocks noChangeArrowheads="1" noChangeShapeType="1" noTextEdit="1"/>
          </p:cNvSpPr>
          <p:nvPr/>
        </p:nvSpPr>
        <p:spPr bwMode="auto">
          <a:xfrm rot="-5400000">
            <a:off x="-228600" y="28194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ESRT page 11</a:t>
            </a:r>
          </a:p>
        </p:txBody>
      </p:sp>
    </p:spTree>
    <p:extLst>
      <p:ext uri="{BB962C8B-B14F-4D97-AF65-F5344CB8AC3E}">
        <p14:creationId xmlns:p14="http://schemas.microsoft.com/office/powerpoint/2010/main" val="94767660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3" name="Rectangle 1"/>
          <p:cNvSpPr>
            <a:spLocks noChangeArrowheads="1"/>
          </p:cNvSpPr>
          <p:nvPr/>
        </p:nvSpPr>
        <p:spPr bwMode="auto">
          <a:xfrm>
            <a:off x="1676400" y="3324989"/>
            <a:ext cx="863758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u="sng" dirty="0">
                <a:solidFill>
                  <a:srgbClr val="000000"/>
                </a:solidFill>
                <a:latin typeface="Arial Narrow" pitchFamily="34" charset="0"/>
              </a:rPr>
              <a:t>Example 5: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 u="sng" dirty="0">
              <a:solidFill>
                <a:srgbClr val="000000"/>
              </a:solidFill>
              <a:latin typeface="Arial Narrow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00"/>
                </a:solidFill>
                <a:latin typeface="Arial Narrow" pitchFamily="34" charset="0"/>
              </a:rPr>
              <a:t>According to the data in the seismogram, what is the distance to the epicenter?  </a:t>
            </a:r>
            <a:br>
              <a:rPr lang="en-US" altLang="en-US" sz="3600" dirty="0">
                <a:solidFill>
                  <a:srgbClr val="000000"/>
                </a:solidFill>
                <a:latin typeface="Arial Narrow" pitchFamily="34" charset="0"/>
              </a:rPr>
            </a:br>
            <a:endParaRPr lang="en-US" altLang="en-US" sz="36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3123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1" y="1676401"/>
            <a:ext cx="4441825" cy="21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091943"/>
      </p:ext>
    </p:extLst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9" y="300039"/>
            <a:ext cx="8467725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458593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299" name="WordArt 3"/>
          <p:cNvSpPr>
            <a:spLocks noChangeArrowheads="1" noChangeShapeType="1" noTextEdit="1"/>
          </p:cNvSpPr>
          <p:nvPr/>
        </p:nvSpPr>
        <p:spPr bwMode="auto">
          <a:xfrm rot="-5400000">
            <a:off x="-228600" y="28194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ESRT page 11</a:t>
            </a:r>
          </a:p>
        </p:txBody>
      </p:sp>
    </p:spTree>
    <p:extLst>
      <p:ext uri="{BB962C8B-B14F-4D97-AF65-F5344CB8AC3E}">
        <p14:creationId xmlns:p14="http://schemas.microsoft.com/office/powerpoint/2010/main" val="262553511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02510"/>
            <a:ext cx="8982075" cy="501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038431"/>
      </p:ext>
    </p:extLst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47" name="WordArt 3"/>
          <p:cNvSpPr>
            <a:spLocks noChangeArrowheads="1" noChangeShapeType="1" noTextEdit="1"/>
          </p:cNvSpPr>
          <p:nvPr/>
        </p:nvSpPr>
        <p:spPr bwMode="auto">
          <a:xfrm rot="-5400000">
            <a:off x="-228600" y="28194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ESRT page 11</a:t>
            </a:r>
          </a:p>
        </p:txBody>
      </p:sp>
    </p:spTree>
    <p:extLst>
      <p:ext uri="{BB962C8B-B14F-4D97-AF65-F5344CB8AC3E}">
        <p14:creationId xmlns:p14="http://schemas.microsoft.com/office/powerpoint/2010/main" val="112200485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223839"/>
            <a:ext cx="8401050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026673"/>
      </p:ext>
    </p:extLst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47" name="WordArt 3"/>
          <p:cNvSpPr>
            <a:spLocks noChangeArrowheads="1" noChangeShapeType="1" noTextEdit="1"/>
          </p:cNvSpPr>
          <p:nvPr/>
        </p:nvSpPr>
        <p:spPr bwMode="auto">
          <a:xfrm rot="-5400000">
            <a:off x="-228600" y="28194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ESRT page 11</a:t>
            </a:r>
          </a:p>
        </p:txBody>
      </p:sp>
    </p:spTree>
    <p:extLst>
      <p:ext uri="{BB962C8B-B14F-4D97-AF65-F5344CB8AC3E}">
        <p14:creationId xmlns:p14="http://schemas.microsoft.com/office/powerpoint/2010/main" val="3383655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 w="76200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06851" name="WordArt 4"/>
          <p:cNvSpPr>
            <a:spLocks noChangeArrowheads="1" noChangeShapeType="1" noTextEdit="1"/>
          </p:cNvSpPr>
          <p:nvPr/>
        </p:nvSpPr>
        <p:spPr bwMode="auto">
          <a:xfrm>
            <a:off x="2895600" y="5757863"/>
            <a:ext cx="6629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Los Angeles - 1994</a:t>
            </a:r>
          </a:p>
        </p:txBody>
      </p:sp>
      <p:pic>
        <p:nvPicPr>
          <p:cNvPr id="206852" name="Picture 5" descr="Los Angeles 19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8301038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4" y="533400"/>
            <a:ext cx="82772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256934"/>
      </p:ext>
    </p:extLst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47" name="WordArt 3"/>
          <p:cNvSpPr>
            <a:spLocks noChangeArrowheads="1" noChangeShapeType="1" noTextEdit="1"/>
          </p:cNvSpPr>
          <p:nvPr/>
        </p:nvSpPr>
        <p:spPr bwMode="auto">
          <a:xfrm rot="-5400000">
            <a:off x="-228600" y="28194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ESRT page 11</a:t>
            </a:r>
          </a:p>
        </p:txBody>
      </p:sp>
    </p:spTree>
    <p:extLst>
      <p:ext uri="{BB962C8B-B14F-4D97-AF65-F5344CB8AC3E}">
        <p14:creationId xmlns:p14="http://schemas.microsoft.com/office/powerpoint/2010/main" val="424542896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93888" y="1516064"/>
          <a:ext cx="3579812" cy="3394077"/>
        </p:xfrm>
        <a:graphic>
          <a:graphicData uri="http://schemas.openxmlformats.org/drawingml/2006/table">
            <a:tbl>
              <a:tblPr/>
              <a:tblGrid>
                <a:gridCol w="2514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1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effectLst/>
                          <a:latin typeface="Arial Narrow"/>
                          <a:ea typeface="Times New Roman"/>
                        </a:rPr>
                        <a:t>a.  P-Wave Arrival Time</a:t>
                      </a:r>
                      <a:endParaRPr lang="en-US" sz="2000" b="0" kern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9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b.  S-Wave Arrival Time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29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c.  Arrival Time Difference </a:t>
                      </a:r>
                      <a:br>
                        <a:rPr lang="en-US" sz="20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en-US" sz="20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    (Lag Time)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91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d.  Distance to Epicenter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91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e.  P-Wave Travel Time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91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f.   S-Wave Travel Time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91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g.  EQ</a:t>
                      </a:r>
                      <a:r>
                        <a:rPr lang="en-US" sz="2000" baseline="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Origin Time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14396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1" y="257175"/>
            <a:ext cx="5180013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687829"/>
      </p:ext>
    </p:extLst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93888" y="1516064"/>
          <a:ext cx="3579812" cy="3394077"/>
        </p:xfrm>
        <a:graphic>
          <a:graphicData uri="http://schemas.openxmlformats.org/drawingml/2006/table">
            <a:tbl>
              <a:tblPr/>
              <a:tblGrid>
                <a:gridCol w="2514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1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effectLst/>
                          <a:latin typeface="Arial Narrow"/>
                          <a:ea typeface="Times New Roman"/>
                        </a:rPr>
                        <a:t>a.  P-Wave Arrival Time</a:t>
                      </a:r>
                      <a:endParaRPr lang="en-US" sz="2000" b="0" kern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9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b.  S-Wave Arrival Time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29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c.  Arrival Time Difference </a:t>
                      </a:r>
                      <a:br>
                        <a:rPr lang="en-US" sz="20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en-US" sz="20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    (Lag Time)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91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d.  Distance to Epicenter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91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e.  P-Wave Travel Time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91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f.   S-Wave Travel Time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91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g.  EQ</a:t>
                      </a:r>
                      <a:r>
                        <a:rPr lang="en-US" sz="2000" baseline="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Origin Time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 Narrow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91868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1" y="257175"/>
            <a:ext cx="5180013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876"/>
            <a:ext cx="9158288" cy="669925"/>
          </a:xfrm>
          <a:solidFill>
            <a:schemeClr val="tx2"/>
          </a:solidFill>
        </p:spPr>
        <p:txBody>
          <a:bodyPr/>
          <a:lstStyle/>
          <a:p>
            <a:pPr algn="l" eaLnBrk="1" hangingPunct="1"/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</a:rPr>
              <a:t>Do Now:                              5/18</a:t>
            </a:r>
          </a:p>
        </p:txBody>
      </p:sp>
      <p:sp>
        <p:nvSpPr>
          <p:cNvPr id="171012" name="Text Box 3"/>
          <p:cNvSpPr txBox="1">
            <a:spLocks noChangeArrowheads="1"/>
          </p:cNvSpPr>
          <p:nvPr/>
        </p:nvSpPr>
        <p:spPr bwMode="auto">
          <a:xfrm>
            <a:off x="1541463" y="594480"/>
            <a:ext cx="91440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742950" indent="-742950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 Narrow" pitchFamily="34" charset="0"/>
              </a:rPr>
              <a:t>Hand in Lab</a:t>
            </a:r>
          </a:p>
          <a:p>
            <a:pPr marL="742950" indent="-742950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 Narrow" pitchFamily="34" charset="0"/>
              </a:rPr>
              <a:t>Open to page 271</a:t>
            </a:r>
          </a:p>
          <a:p>
            <a:pPr marL="742950" indent="-742950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 Narrow" pitchFamily="34" charset="0"/>
              </a:rPr>
              <a:t>Open to page 11 in ESRT</a:t>
            </a:r>
          </a:p>
          <a:p>
            <a:pPr marL="742950" indent="-742950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 Narrow" pitchFamily="34" charset="0"/>
              </a:rPr>
              <a:t>Have scrap paper ready to use</a:t>
            </a:r>
            <a:endParaRPr lang="en-US" altLang="en-US" sz="40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41464" y="3733800"/>
            <a:ext cx="1506537" cy="113417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4800" kern="0" dirty="0">
                <a:solidFill>
                  <a:srgbClr val="00CC99">
                    <a:lumMod val="20000"/>
                    <a:lumOff val="80000"/>
                  </a:srgbClr>
                </a:solidFill>
                <a:latin typeface="Arial Black" pitchFamily="34" charset="0"/>
              </a:rPr>
              <a:t>HW:</a:t>
            </a:r>
          </a:p>
        </p:txBody>
      </p:sp>
      <p:sp>
        <p:nvSpPr>
          <p:cNvPr id="2" name="Rectangle 1"/>
          <p:cNvSpPr/>
          <p:nvPr/>
        </p:nvSpPr>
        <p:spPr>
          <a:xfrm>
            <a:off x="1758551" y="4559202"/>
            <a:ext cx="8773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 Narrow" pitchFamily="34" charset="0"/>
              </a:rPr>
              <a:t>1</a:t>
            </a:r>
            <a:r>
              <a:rPr lang="en-US" altLang="en-US" sz="3600" b="1" baseline="30000" dirty="0">
                <a:solidFill>
                  <a:srgbClr val="FFFFFF"/>
                </a:solidFill>
                <a:latin typeface="Arial Narrow" pitchFamily="34" charset="0"/>
              </a:rPr>
              <a:t>st</a:t>
            </a:r>
            <a:r>
              <a:rPr lang="en-US" altLang="en-US" sz="3600" b="1" dirty="0">
                <a:solidFill>
                  <a:srgbClr val="FFFFFF"/>
                </a:solidFill>
                <a:latin typeface="Arial Narrow" pitchFamily="34" charset="0"/>
              </a:rPr>
              <a:t> Regents Review Assignment - MON</a:t>
            </a:r>
          </a:p>
          <a:p>
            <a:pPr marL="742950" indent="-74295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 Narrow" pitchFamily="34" charset="0"/>
              </a:rPr>
              <a:t>Epicenter Lab Quiz - TUE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1541463" y="3733801"/>
            <a:ext cx="9144000" cy="91321"/>
          </a:xfrm>
          <a:prstGeom prst="line">
            <a:avLst/>
          </a:prstGeom>
          <a:solidFill>
            <a:schemeClr val="tx1"/>
          </a:solidFill>
          <a:ln w="76200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9191780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62" name="Group 12"/>
          <p:cNvGrpSpPr>
            <a:grpSpLocks/>
          </p:cNvGrpSpPr>
          <p:nvPr/>
        </p:nvGrpSpPr>
        <p:grpSpPr bwMode="auto">
          <a:xfrm>
            <a:off x="2895600" y="0"/>
            <a:ext cx="6400800" cy="6858000"/>
            <a:chOff x="1371600" y="460375"/>
            <a:chExt cx="5943600" cy="6397625"/>
          </a:xfrm>
        </p:grpSpPr>
        <p:pic>
          <p:nvPicPr>
            <p:cNvPr id="297010" name="Picture 2" descr="map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78"/>
            <a:stretch>
              <a:fillRect/>
            </a:stretch>
          </p:blipFill>
          <p:spPr bwMode="auto">
            <a:xfrm>
              <a:off x="1371600" y="460375"/>
              <a:ext cx="5943600" cy="536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900" y="6113463"/>
              <a:ext cx="2400300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12" name="Oval 4"/>
            <p:cNvSpPr>
              <a:spLocks noChangeArrowheads="1"/>
            </p:cNvSpPr>
            <p:nvPr/>
          </p:nvSpPr>
          <p:spPr bwMode="auto">
            <a:xfrm>
              <a:off x="4800600" y="3027363"/>
              <a:ext cx="571500" cy="228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297013" name="Rectangle 5"/>
            <p:cNvSpPr>
              <a:spLocks noChangeArrowheads="1"/>
            </p:cNvSpPr>
            <p:nvPr/>
          </p:nvSpPr>
          <p:spPr bwMode="auto">
            <a:xfrm>
              <a:off x="4457700" y="2798763"/>
              <a:ext cx="8001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pic>
          <p:nvPicPr>
            <p:cNvPr id="297014" name="Picture 7" descr="map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94" t="43768" r="33296" b="51547"/>
            <a:stretch>
              <a:fillRect/>
            </a:stretch>
          </p:blipFill>
          <p:spPr bwMode="auto">
            <a:xfrm>
              <a:off x="4791245" y="3118331"/>
              <a:ext cx="571291" cy="294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15" name="Oval 9"/>
            <p:cNvSpPr>
              <a:spLocks noChangeArrowheads="1"/>
            </p:cNvSpPr>
            <p:nvPr/>
          </p:nvSpPr>
          <p:spPr bwMode="auto">
            <a:xfrm>
              <a:off x="3575050" y="3141663"/>
              <a:ext cx="2743200" cy="27432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296964" name="Rectangle 99"/>
          <p:cNvSpPr>
            <a:spLocks noChangeArrowheads="1"/>
          </p:cNvSpPr>
          <p:nvPr/>
        </p:nvSpPr>
        <p:spPr bwMode="auto">
          <a:xfrm>
            <a:off x="5029200" y="5867400"/>
            <a:ext cx="3429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6965" name="Group 55"/>
          <p:cNvGrpSpPr>
            <a:grpSpLocks/>
          </p:cNvGrpSpPr>
          <p:nvPr/>
        </p:nvGrpSpPr>
        <p:grpSpPr bwMode="auto">
          <a:xfrm>
            <a:off x="5562600" y="5943600"/>
            <a:ext cx="2514600" cy="685800"/>
            <a:chOff x="4320" y="11160"/>
            <a:chExt cx="3960" cy="1080"/>
          </a:xfrm>
        </p:grpSpPr>
        <p:grpSp>
          <p:nvGrpSpPr>
            <p:cNvPr id="296967" name="Group 56"/>
            <p:cNvGrpSpPr>
              <a:grpSpLocks/>
            </p:cNvGrpSpPr>
            <p:nvPr/>
          </p:nvGrpSpPr>
          <p:grpSpPr bwMode="auto">
            <a:xfrm>
              <a:off x="4530" y="11160"/>
              <a:ext cx="3390" cy="361"/>
              <a:chOff x="4530" y="11160"/>
              <a:chExt cx="3275" cy="361"/>
            </a:xfrm>
          </p:grpSpPr>
          <p:sp>
            <p:nvSpPr>
              <p:cNvPr id="297005" name="Line 57"/>
              <p:cNvSpPr>
                <a:spLocks noChangeShapeType="1"/>
              </p:cNvSpPr>
              <p:nvPr/>
            </p:nvSpPr>
            <p:spPr bwMode="auto">
              <a:xfrm>
                <a:off x="4536" y="11161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006" name="Line 58"/>
              <p:cNvSpPr>
                <a:spLocks noChangeShapeType="1"/>
              </p:cNvSpPr>
              <p:nvPr/>
            </p:nvSpPr>
            <p:spPr bwMode="auto">
              <a:xfrm>
                <a:off x="5630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007" name="Freeform 59"/>
              <p:cNvSpPr>
                <a:spLocks/>
              </p:cNvSpPr>
              <p:nvPr/>
            </p:nvSpPr>
            <p:spPr bwMode="auto">
              <a:xfrm>
                <a:off x="4530" y="11337"/>
                <a:ext cx="3270" cy="1"/>
              </a:xfrm>
              <a:custGeom>
                <a:avLst/>
                <a:gdLst>
                  <a:gd name="T0" fmla="*/ 0 w 3270"/>
                  <a:gd name="T1" fmla="*/ 0 h 1"/>
                  <a:gd name="T2" fmla="*/ 3270 w 3270"/>
                  <a:gd name="T3" fmla="*/ 0 h 1"/>
                  <a:gd name="T4" fmla="*/ 0 60000 65536"/>
                  <a:gd name="T5" fmla="*/ 0 60000 65536"/>
                  <a:gd name="T6" fmla="*/ 0 w 3270"/>
                  <a:gd name="T7" fmla="*/ 0 h 1"/>
                  <a:gd name="T8" fmla="*/ 3270 w 3270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70" h="1">
                    <a:moveTo>
                      <a:pt x="0" y="0"/>
                    </a:moveTo>
                    <a:lnTo>
                      <a:pt x="327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008" name="Line 60"/>
              <p:cNvSpPr>
                <a:spLocks noChangeShapeType="1"/>
              </p:cNvSpPr>
              <p:nvPr/>
            </p:nvSpPr>
            <p:spPr bwMode="auto">
              <a:xfrm>
                <a:off x="6725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009" name="Line 61"/>
              <p:cNvSpPr>
                <a:spLocks noChangeShapeType="1"/>
              </p:cNvSpPr>
              <p:nvPr/>
            </p:nvSpPr>
            <p:spPr bwMode="auto">
              <a:xfrm>
                <a:off x="7805" y="1116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96968" name="Group 62"/>
            <p:cNvGrpSpPr>
              <a:grpSpLocks/>
            </p:cNvGrpSpPr>
            <p:nvPr/>
          </p:nvGrpSpPr>
          <p:grpSpPr bwMode="auto">
            <a:xfrm>
              <a:off x="4637" y="11248"/>
              <a:ext cx="921" cy="259"/>
              <a:chOff x="4637" y="11248"/>
              <a:chExt cx="921" cy="259"/>
            </a:xfrm>
          </p:grpSpPr>
          <p:sp>
            <p:nvSpPr>
              <p:cNvPr id="296994" name="Line 63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96995" name="Group 64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297001" name="Line 65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7002" name="Line 66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7003" name="Line 67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7004" name="Line 68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6996" name="Group 69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296997" name="Line 70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98" name="Line 71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99" name="Line 72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7000" name="Line 73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96969" name="Group 74"/>
            <p:cNvGrpSpPr>
              <a:grpSpLocks/>
            </p:cNvGrpSpPr>
            <p:nvPr/>
          </p:nvGrpSpPr>
          <p:grpSpPr bwMode="auto">
            <a:xfrm>
              <a:off x="5774" y="11250"/>
              <a:ext cx="921" cy="259"/>
              <a:chOff x="4637" y="11248"/>
              <a:chExt cx="921" cy="259"/>
            </a:xfrm>
          </p:grpSpPr>
          <p:sp>
            <p:nvSpPr>
              <p:cNvPr id="296983" name="Line 75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96984" name="Group 76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296990" name="Line 77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91" name="Line 78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92" name="Line 79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93" name="Line 80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6985" name="Group 81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296986" name="Line 82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87" name="Line 83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88" name="Line 84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89" name="Line 85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96970" name="Group 86"/>
            <p:cNvGrpSpPr>
              <a:grpSpLocks/>
            </p:cNvGrpSpPr>
            <p:nvPr/>
          </p:nvGrpSpPr>
          <p:grpSpPr bwMode="auto">
            <a:xfrm>
              <a:off x="6898" y="11250"/>
              <a:ext cx="921" cy="259"/>
              <a:chOff x="4637" y="11248"/>
              <a:chExt cx="921" cy="259"/>
            </a:xfrm>
          </p:grpSpPr>
          <p:sp>
            <p:nvSpPr>
              <p:cNvPr id="296972" name="Line 87"/>
              <p:cNvSpPr>
                <a:spLocks noChangeShapeType="1"/>
              </p:cNvSpPr>
              <p:nvPr/>
            </p:nvSpPr>
            <p:spPr bwMode="auto">
              <a:xfrm>
                <a:off x="5098" y="11248"/>
                <a:ext cx="0" cy="2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96973" name="Group 88"/>
              <p:cNvGrpSpPr>
                <a:grpSpLocks/>
              </p:cNvGrpSpPr>
              <p:nvPr/>
            </p:nvGrpSpPr>
            <p:grpSpPr bwMode="auto">
              <a:xfrm>
                <a:off x="4637" y="11340"/>
                <a:ext cx="345" cy="144"/>
                <a:chOff x="4637" y="11880"/>
                <a:chExt cx="345" cy="144"/>
              </a:xfrm>
            </p:grpSpPr>
            <p:sp>
              <p:nvSpPr>
                <p:cNvPr id="296979" name="Line 89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80" name="Line 90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81" name="Line 91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82" name="Line 92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96974" name="Group 93"/>
              <p:cNvGrpSpPr>
                <a:grpSpLocks/>
              </p:cNvGrpSpPr>
              <p:nvPr/>
            </p:nvGrpSpPr>
            <p:grpSpPr bwMode="auto">
              <a:xfrm>
                <a:off x="5213" y="11340"/>
                <a:ext cx="345" cy="144"/>
                <a:chOff x="4637" y="11880"/>
                <a:chExt cx="345" cy="144"/>
              </a:xfrm>
            </p:grpSpPr>
            <p:sp>
              <p:nvSpPr>
                <p:cNvPr id="296975" name="Line 94"/>
                <p:cNvSpPr>
                  <a:spLocks noChangeShapeType="1"/>
                </p:cNvSpPr>
                <p:nvPr/>
              </p:nvSpPr>
              <p:spPr bwMode="auto">
                <a:xfrm>
                  <a:off x="463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76" name="Line 95"/>
                <p:cNvSpPr>
                  <a:spLocks noChangeShapeType="1"/>
                </p:cNvSpPr>
                <p:nvPr/>
              </p:nvSpPr>
              <p:spPr bwMode="auto">
                <a:xfrm>
                  <a:off x="4867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77" name="Line 96"/>
                <p:cNvSpPr>
                  <a:spLocks noChangeShapeType="1"/>
                </p:cNvSpPr>
                <p:nvPr/>
              </p:nvSpPr>
              <p:spPr bwMode="auto">
                <a:xfrm>
                  <a:off x="475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6978" name="Line 97"/>
                <p:cNvSpPr>
                  <a:spLocks noChangeShapeType="1"/>
                </p:cNvSpPr>
                <p:nvPr/>
              </p:nvSpPr>
              <p:spPr bwMode="auto">
                <a:xfrm>
                  <a:off x="4982" y="11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296971" name="Text Box 98"/>
            <p:cNvSpPr txBox="1">
              <a:spLocks noChangeArrowheads="1"/>
            </p:cNvSpPr>
            <p:nvPr/>
          </p:nvSpPr>
          <p:spPr bwMode="auto">
            <a:xfrm>
              <a:off x="4320" y="11520"/>
              <a:ext cx="3960" cy="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0                    1000                 2000                 3000</a:t>
              </a:r>
              <a:b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</a:br>
              <a:endParaRPr lang="en-US" altLang="en-US" sz="300">
                <a:solidFill>
                  <a:srgbClr val="000000"/>
                </a:solidFill>
                <a:latin typeface="Arial Narrow" pitchFamily="34" charset="0"/>
                <a:cs typeface="Arial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kilometers</a:t>
              </a:r>
              <a:endParaRPr lang="en-US" alt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96966" name="Picture 8" descr="ma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3" t="39323" r="34383" b="56421"/>
          <a:stretch>
            <a:fillRect/>
          </a:stretch>
        </p:blipFill>
        <p:spPr bwMode="auto">
          <a:xfrm>
            <a:off x="5788026" y="2651125"/>
            <a:ext cx="9175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4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 w="76200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pic>
        <p:nvPicPr>
          <p:cNvPr id="207875" name="Picture 3" descr="Kobe, Japan Quake 19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8382000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WordArt 5"/>
          <p:cNvSpPr>
            <a:spLocks noChangeArrowheads="1" noChangeShapeType="1" noTextEdit="1"/>
          </p:cNvSpPr>
          <p:nvPr/>
        </p:nvSpPr>
        <p:spPr bwMode="auto">
          <a:xfrm>
            <a:off x="2895600" y="5757863"/>
            <a:ext cx="6629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Kobe, Japan -1995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533400"/>
            <a:ext cx="9144000" cy="5715000"/>
          </a:xfrm>
          <a:solidFill>
            <a:srgbClr val="2A1500"/>
          </a:solidFill>
          <a:ln w="38100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7200">
                <a:solidFill>
                  <a:srgbClr val="FFFF99"/>
                </a:solidFill>
                <a:latin typeface="Arial Black" pitchFamily="34" charset="0"/>
              </a:rPr>
              <a:t>2.  What is the difference between the earthquake focus and epicenter?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3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 w="76200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09923" name="Rectangle 9"/>
          <p:cNvSpPr>
            <a:spLocks noChangeArrowheads="1"/>
          </p:cNvSpPr>
          <p:nvPr/>
        </p:nvSpPr>
        <p:spPr bwMode="auto">
          <a:xfrm>
            <a:off x="1981200" y="457200"/>
            <a:ext cx="8305800" cy="59436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09924" name="WordArt 10"/>
          <p:cNvSpPr>
            <a:spLocks noChangeArrowheads="1" noChangeShapeType="1" noTextEdit="1"/>
          </p:cNvSpPr>
          <p:nvPr/>
        </p:nvSpPr>
        <p:spPr bwMode="auto">
          <a:xfrm>
            <a:off x="4419600" y="609600"/>
            <a:ext cx="3200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00"/>
                </a:solidFill>
                <a:latin typeface="Arial Black"/>
              </a:rPr>
              <a:t>crust</a:t>
            </a:r>
          </a:p>
        </p:txBody>
      </p:sp>
      <p:graphicFrame>
        <p:nvGraphicFramePr>
          <p:cNvPr id="209925" name="Object 17"/>
          <p:cNvGraphicFramePr>
            <a:graphicFrameLocks noChangeAspect="1"/>
          </p:cNvGraphicFramePr>
          <p:nvPr/>
        </p:nvGraphicFramePr>
        <p:xfrm>
          <a:off x="2057400" y="2057401"/>
          <a:ext cx="8077200" cy="312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CorelDRAW 6.0" r:id="rId8" imgW="5172075" imgH="2000250" progId="CorelDRAW.Graphic.6">
                  <p:embed/>
                </p:oleObj>
              </mc:Choice>
              <mc:Fallback>
                <p:oleObj name="CorelDRAW 6.0" r:id="rId8" imgW="5172075" imgH="2000250" progId="CorelDRAW.Graphic.6">
                  <p:embed/>
                  <p:pic>
                    <p:nvPicPr>
                      <p:cNvPr id="20992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057401"/>
                        <a:ext cx="8077200" cy="312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76200">
                            <a:solidFill>
                              <a:srgbClr val="FFCC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8" name="Line 12"/>
          <p:cNvSpPr>
            <a:spLocks noChangeShapeType="1"/>
          </p:cNvSpPr>
          <p:nvPr/>
        </p:nvSpPr>
        <p:spPr bwMode="auto">
          <a:xfrm>
            <a:off x="5029200" y="2438400"/>
            <a:ext cx="2209800" cy="1600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5072" name="Oval 16"/>
          <p:cNvSpPr>
            <a:spLocks noChangeArrowheads="1"/>
          </p:cNvSpPr>
          <p:nvPr/>
        </p:nvSpPr>
        <p:spPr bwMode="auto">
          <a:xfrm>
            <a:off x="5867400" y="2971800"/>
            <a:ext cx="609600" cy="533400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352800" y="2590800"/>
            <a:ext cx="1981200" cy="2705100"/>
            <a:chOff x="1536" y="2016"/>
            <a:chExt cx="1248" cy="1704"/>
          </a:xfrm>
        </p:grpSpPr>
        <p:sp>
          <p:nvSpPr>
            <p:cNvPr id="209935" name="Line 13"/>
            <p:cNvSpPr>
              <a:spLocks noChangeShapeType="1"/>
            </p:cNvSpPr>
            <p:nvPr/>
          </p:nvSpPr>
          <p:spPr bwMode="auto">
            <a:xfrm flipV="1">
              <a:off x="1968" y="2016"/>
              <a:ext cx="816" cy="1248"/>
            </a:xfrm>
            <a:prstGeom prst="line">
              <a:avLst/>
            </a:prstGeom>
            <a:noFill/>
            <a:ln w="76200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9936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1536" y="3312"/>
              <a:ext cx="720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80"/>
                  </a:solidFill>
                  <a:latin typeface="Arial Black"/>
                </a:rPr>
                <a:t>fault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486400" y="3200400"/>
            <a:ext cx="1371600" cy="2552700"/>
            <a:chOff x="2496" y="2016"/>
            <a:chExt cx="864" cy="1608"/>
          </a:xfrm>
        </p:grpSpPr>
        <p:sp>
          <p:nvSpPr>
            <p:cNvPr id="209933" name="WordArt 21"/>
            <p:cNvSpPr>
              <a:spLocks noChangeArrowheads="1" noChangeShapeType="1" noTextEdit="1"/>
            </p:cNvSpPr>
            <p:nvPr/>
          </p:nvSpPr>
          <p:spPr bwMode="auto">
            <a:xfrm>
              <a:off x="2496" y="3216"/>
              <a:ext cx="86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660066"/>
                  </a:solidFill>
                  <a:latin typeface="Arial Black"/>
                </a:rPr>
                <a:t>focus</a:t>
              </a:r>
            </a:p>
          </p:txBody>
        </p:sp>
        <p:sp>
          <p:nvSpPr>
            <p:cNvPr id="209934" name="Line 22"/>
            <p:cNvSpPr>
              <a:spLocks noChangeShapeType="1"/>
            </p:cNvSpPr>
            <p:nvPr/>
          </p:nvSpPr>
          <p:spPr bwMode="auto">
            <a:xfrm flipH="1" flipV="1">
              <a:off x="2928" y="2016"/>
              <a:ext cx="0" cy="1200"/>
            </a:xfrm>
            <a:prstGeom prst="line">
              <a:avLst/>
            </a:prstGeom>
            <a:noFill/>
            <a:ln w="76200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5029200" y="1676400"/>
            <a:ext cx="2381250" cy="1295400"/>
            <a:chOff x="2208" y="1056"/>
            <a:chExt cx="1500" cy="816"/>
          </a:xfrm>
        </p:grpSpPr>
        <p:sp>
          <p:nvSpPr>
            <p:cNvPr id="209931" name="Line 29"/>
            <p:cNvSpPr>
              <a:spLocks noChangeShapeType="1"/>
            </p:cNvSpPr>
            <p:nvPr/>
          </p:nvSpPr>
          <p:spPr bwMode="auto">
            <a:xfrm flipV="1">
              <a:off x="2928" y="1440"/>
              <a:ext cx="0" cy="432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9932" name="WordArt 30"/>
            <p:cNvSpPr>
              <a:spLocks noChangeArrowheads="1" noChangeShapeType="1" noTextEdit="1"/>
            </p:cNvSpPr>
            <p:nvPr/>
          </p:nvSpPr>
          <p:spPr bwMode="auto">
            <a:xfrm>
              <a:off x="2208" y="1056"/>
              <a:ext cx="1500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Arial Black"/>
                </a:rPr>
                <a:t>epicenter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arthquake - bu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8" grpId="0" animBg="1"/>
      <p:bldP spid="4507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219200"/>
          </a:xfrm>
          <a:solidFill>
            <a:srgbClr val="2A1500"/>
          </a:solidFill>
          <a:ln w="38100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FFFF99"/>
                </a:solidFill>
                <a:latin typeface="Arial Black" pitchFamily="34" charset="0"/>
              </a:rPr>
              <a:t>What is the difference between the earthquake focus and epicenter?</a:t>
            </a:r>
          </a:p>
        </p:txBody>
      </p:sp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1524000" y="1447800"/>
            <a:ext cx="9144000" cy="5410200"/>
          </a:xfrm>
          <a:prstGeom prst="rect">
            <a:avLst/>
          </a:prstGeom>
          <a:solidFill>
            <a:srgbClr val="2A1500"/>
          </a:solidFill>
          <a:ln w="38100">
            <a:solidFill>
              <a:srgbClr val="FFFF99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000" b="1" u="sng" dirty="0">
                <a:solidFill>
                  <a:srgbClr val="FFC000"/>
                </a:solidFill>
                <a:latin typeface="Arial Narrow" pitchFamily="34" charset="0"/>
              </a:rPr>
              <a:t>FOCUS</a:t>
            </a:r>
            <a:r>
              <a:rPr lang="en-US" altLang="en-US" sz="6000" dirty="0">
                <a:solidFill>
                  <a:srgbClr val="FFFF99"/>
                </a:solidFill>
                <a:latin typeface="Arial Narrow" pitchFamily="34" charset="0"/>
              </a:rPr>
              <a:t> </a:t>
            </a:r>
            <a:r>
              <a:rPr lang="en-US" altLang="en-US" sz="5400" dirty="0">
                <a:solidFill>
                  <a:srgbClr val="FFFF99"/>
                </a:solidFill>
                <a:latin typeface="Arial Narrow" pitchFamily="34" charset="0"/>
              </a:rPr>
              <a:t>- actual place EQ begins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br>
              <a:rPr lang="en-US" altLang="en-US" sz="6000" b="1" u="sng" dirty="0">
                <a:solidFill>
                  <a:srgbClr val="FF6600"/>
                </a:solidFill>
                <a:latin typeface="Arial Narrow" pitchFamily="34" charset="0"/>
              </a:rPr>
            </a:br>
            <a:r>
              <a:rPr lang="en-US" altLang="en-US" sz="6000" b="1" u="sng" dirty="0">
                <a:solidFill>
                  <a:srgbClr val="FFC000"/>
                </a:solidFill>
                <a:latin typeface="Arial Narrow" pitchFamily="34" charset="0"/>
              </a:rPr>
              <a:t>EPICENTER</a:t>
            </a:r>
            <a:br>
              <a:rPr lang="en-US" altLang="en-US" sz="6000" b="1" u="sng" dirty="0">
                <a:solidFill>
                  <a:srgbClr val="FF6600"/>
                </a:solidFill>
                <a:latin typeface="Arial Narrow" pitchFamily="34" charset="0"/>
              </a:rPr>
            </a:br>
            <a:r>
              <a:rPr lang="en-US" altLang="en-US" sz="5400" dirty="0">
                <a:solidFill>
                  <a:srgbClr val="FFFF99"/>
                </a:solidFill>
                <a:latin typeface="Arial Narrow" pitchFamily="34" charset="0"/>
              </a:rPr>
              <a:t>The point on the Earth’s </a:t>
            </a:r>
            <a:br>
              <a:rPr lang="en-US" altLang="en-US" sz="5400" dirty="0">
                <a:solidFill>
                  <a:srgbClr val="FFFF99"/>
                </a:solidFill>
                <a:latin typeface="Arial Narrow" pitchFamily="34" charset="0"/>
              </a:rPr>
            </a:br>
            <a:r>
              <a:rPr lang="en-US" altLang="en-US" sz="5400" dirty="0">
                <a:solidFill>
                  <a:srgbClr val="FFFF99"/>
                </a:solidFill>
                <a:latin typeface="Arial Narrow" pitchFamily="34" charset="0"/>
              </a:rPr>
              <a:t>surface right above the focus </a:t>
            </a:r>
            <a:br>
              <a:rPr lang="en-US" altLang="en-US" sz="5400" dirty="0">
                <a:solidFill>
                  <a:srgbClr val="FFFF99"/>
                </a:solidFill>
                <a:latin typeface="Arial Narrow" pitchFamily="34" charset="0"/>
              </a:rPr>
            </a:br>
            <a:r>
              <a:rPr lang="en-US" altLang="en-US" sz="5400" dirty="0">
                <a:solidFill>
                  <a:srgbClr val="FFFF99"/>
                </a:solidFill>
                <a:latin typeface="Arial Narrow" pitchFamily="34" charset="0"/>
              </a:rPr>
              <a:t>where EQ is felt most strongly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533400"/>
            <a:ext cx="9144000" cy="5715000"/>
          </a:xfrm>
          <a:solidFill>
            <a:srgbClr val="2A1500"/>
          </a:solidFill>
          <a:ln w="38100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10600">
                <a:solidFill>
                  <a:srgbClr val="FFFF99"/>
                </a:solidFill>
                <a:latin typeface="Arial Black" pitchFamily="34" charset="0"/>
              </a:rPr>
              <a:t>3.  </a:t>
            </a:r>
            <a:br>
              <a:rPr lang="en-US" altLang="en-US" sz="10600">
                <a:solidFill>
                  <a:srgbClr val="FFFF99"/>
                </a:solidFill>
                <a:latin typeface="Arial Black" pitchFamily="34" charset="0"/>
              </a:rPr>
            </a:br>
            <a:r>
              <a:rPr lang="en-US" altLang="en-US" sz="10600">
                <a:solidFill>
                  <a:srgbClr val="FFFF99"/>
                </a:solidFill>
                <a:latin typeface="Arial Black" pitchFamily="34" charset="0"/>
              </a:rPr>
              <a:t>What is a tsunami?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0"/>
            <a:ext cx="9144000" cy="6858000"/>
          </a:xfrm>
          <a:solidFill>
            <a:srgbClr val="2A1500"/>
          </a:solidFill>
          <a:ln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8000" b="1" u="sng" dirty="0">
                <a:solidFill>
                  <a:srgbClr val="FFC000"/>
                </a:solidFill>
              </a:rPr>
              <a:t>TSUNAMI</a:t>
            </a:r>
            <a:endParaRPr lang="en-US" altLang="en-US" sz="7200" b="1" dirty="0">
              <a:solidFill>
                <a:srgbClr val="FFC000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</a:rPr>
              <a:t>A very large ocean wave caused by an underwater earthquake or volcanic eruption</a:t>
            </a:r>
            <a:r>
              <a:rPr lang="en-US" altLang="en-US" dirty="0"/>
              <a:t> </a:t>
            </a:r>
            <a:endParaRPr lang="en-US" altLang="en-US" sz="6000" b="1" dirty="0">
              <a:solidFill>
                <a:srgbClr val="FFCC66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60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CC99"/>
            </a:gs>
            <a:gs pos="100000">
              <a:srgbClr val="00808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44062" y="589761"/>
            <a:ext cx="11303875" cy="56784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003300"/>
                </a:solidFill>
                <a:latin typeface="Times New Roman" pitchFamily="18" charset="0"/>
              </a:rPr>
              <a:t>First Regents Review Assignment Due May 24 </a:t>
            </a:r>
            <a:br>
              <a:rPr lang="en-US" sz="6600" b="1" dirty="0">
                <a:solidFill>
                  <a:srgbClr val="003300"/>
                </a:solidFill>
                <a:latin typeface="Times New Roman" pitchFamily="18" charset="0"/>
              </a:rPr>
            </a:br>
            <a:r>
              <a:rPr lang="en-US" sz="6600" b="1" dirty="0">
                <a:solidFill>
                  <a:srgbClr val="003300"/>
                </a:solidFill>
                <a:latin typeface="Times New Roman" pitchFamily="18" charset="0"/>
              </a:rPr>
              <a:t>Pages 1-14  #1-38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003300"/>
                </a:solidFill>
                <a:latin typeface="Times New Roman" pitchFamily="18" charset="0"/>
              </a:rPr>
              <a:t>Pages 15-22 #39-80 </a:t>
            </a:r>
            <a:br>
              <a:rPr lang="en-US" sz="6600" b="1" dirty="0">
                <a:solidFill>
                  <a:srgbClr val="003300"/>
                </a:solidFill>
                <a:latin typeface="Times New Roman" pitchFamily="18" charset="0"/>
              </a:rPr>
            </a:br>
            <a:r>
              <a:rPr lang="en-US" sz="6600" b="1" dirty="0">
                <a:solidFill>
                  <a:srgbClr val="003300"/>
                </a:solidFill>
                <a:latin typeface="Times New Roman" pitchFamily="18" charset="0"/>
              </a:rPr>
              <a:t>due May 31</a:t>
            </a:r>
          </a:p>
        </p:txBody>
      </p:sp>
    </p:spTree>
    <p:extLst>
      <p:ext uri="{BB962C8B-B14F-4D97-AF65-F5344CB8AC3E}">
        <p14:creationId xmlns:p14="http://schemas.microsoft.com/office/powerpoint/2010/main" val="3141438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0"/>
            <a:ext cx="9144000" cy="6858000"/>
          </a:xfrm>
          <a:solidFill>
            <a:srgbClr val="2A1500"/>
          </a:solidFill>
          <a:ln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8000" b="1" u="sng">
                <a:solidFill>
                  <a:srgbClr val="FFCC66"/>
                </a:solidFill>
              </a:rPr>
              <a:t>TSUNAMI</a:t>
            </a:r>
            <a:endParaRPr lang="en-US" altLang="en-US" sz="7200" b="1">
              <a:solidFill>
                <a:srgbClr val="FFCC66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6000">
              <a:solidFill>
                <a:srgbClr val="FFCC66"/>
              </a:solidFill>
            </a:endParaRPr>
          </a:p>
        </p:txBody>
      </p:sp>
      <p:pic>
        <p:nvPicPr>
          <p:cNvPr id="2140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1647826"/>
            <a:ext cx="750252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-4763"/>
            <a:ext cx="8229600" cy="6862763"/>
          </a:xfrm>
          <a:noFill/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533400"/>
            <a:ext cx="9144000" cy="5715000"/>
          </a:xfrm>
          <a:solidFill>
            <a:srgbClr val="2A1500"/>
          </a:solidFill>
          <a:ln w="38100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7200">
                <a:solidFill>
                  <a:srgbClr val="FFFF99"/>
                </a:solidFill>
                <a:latin typeface="Arial Black" pitchFamily="34" charset="0"/>
              </a:rPr>
              <a:t>4.  What are the two scales used to measure an earthquake?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0" y="0"/>
            <a:ext cx="4495800" cy="6858000"/>
          </a:xfrm>
          <a:solidFill>
            <a:srgbClr val="2A1500"/>
          </a:solidFill>
          <a:ln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800" b="1" u="sng" dirty="0">
                <a:solidFill>
                  <a:srgbClr val="FFC000"/>
                </a:solidFill>
              </a:rPr>
              <a:t>Mercalli Scale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400" b="1" dirty="0">
                <a:solidFill>
                  <a:srgbClr val="FFC000"/>
                </a:solidFill>
              </a:rPr>
              <a:t>1873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800" dirty="0">
                <a:solidFill>
                  <a:srgbClr val="FFC000"/>
                </a:solidFill>
                <a:latin typeface="Arial Narrow" pitchFamily="34" charset="0"/>
              </a:rPr>
              <a:t>Measures intensity of earthquake based on observations and resulting damage.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6000" b="1" dirty="0">
                <a:solidFill>
                  <a:srgbClr val="FFC000"/>
                </a:solidFill>
              </a:rPr>
              <a:t>I-XII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60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8" descr="intensity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1"/>
            <a:ext cx="8305800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5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 w="76200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pic>
        <p:nvPicPr>
          <p:cNvPr id="219139" name="Picture 4" descr="Earthquake Sc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1"/>
            <a:ext cx="80772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0"/>
            <a:ext cx="4495800" cy="6858000"/>
          </a:xfrm>
          <a:solidFill>
            <a:srgbClr val="2A1500"/>
          </a:solidFill>
          <a:ln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800" b="1" u="sng" dirty="0">
                <a:solidFill>
                  <a:srgbClr val="FFC000"/>
                </a:solidFill>
              </a:rPr>
              <a:t>Mercalli Scale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400" b="1" dirty="0">
                <a:solidFill>
                  <a:srgbClr val="FFC000"/>
                </a:solidFill>
              </a:rPr>
              <a:t>1902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800" dirty="0">
                <a:solidFill>
                  <a:srgbClr val="FFC000"/>
                </a:solidFill>
                <a:latin typeface="Arial Narrow" pitchFamily="34" charset="0"/>
              </a:rPr>
              <a:t>Measures intensity of earthquake based on observations and resulting damage.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6000" b="1" dirty="0">
                <a:solidFill>
                  <a:srgbClr val="FFC000"/>
                </a:solidFill>
              </a:rPr>
              <a:t>I-XII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6000" dirty="0">
              <a:solidFill>
                <a:srgbClr val="FFCC66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0"/>
            <a:ext cx="4572000" cy="6858000"/>
          </a:xfrm>
          <a:solidFill>
            <a:srgbClr val="2A1500"/>
          </a:solidFill>
          <a:ln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800" b="1" u="sng" dirty="0">
                <a:solidFill>
                  <a:srgbClr val="FFC000"/>
                </a:solidFill>
              </a:rPr>
              <a:t>Richter Scale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400" b="1" dirty="0">
                <a:solidFill>
                  <a:srgbClr val="FFC000"/>
                </a:solidFill>
              </a:rPr>
              <a:t>1935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800" dirty="0">
                <a:solidFill>
                  <a:srgbClr val="FFC000"/>
                </a:solidFill>
                <a:latin typeface="Arial Narrow" pitchFamily="34" charset="0"/>
              </a:rPr>
              <a:t>Measures magnitude            of earthquake           (</a:t>
            </a:r>
            <a:r>
              <a:rPr lang="en-US" altLang="en-US" sz="4400" dirty="0">
                <a:solidFill>
                  <a:srgbClr val="FFC000"/>
                </a:solidFill>
                <a:latin typeface="Arial Narrow" pitchFamily="34" charset="0"/>
              </a:rPr>
              <a:t>energy released)</a:t>
            </a:r>
            <a:r>
              <a:rPr lang="en-US" altLang="en-US" sz="4800" dirty="0">
                <a:solidFill>
                  <a:srgbClr val="FFC000"/>
                </a:solidFill>
                <a:latin typeface="Arial Narrow" pitchFamily="34" charset="0"/>
              </a:rPr>
              <a:t> using a seismograph.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6000" b="1" dirty="0">
                <a:solidFill>
                  <a:srgbClr val="FFC000"/>
                </a:solidFill>
              </a:rPr>
              <a:t>1-10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 w="76200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pic>
        <p:nvPicPr>
          <p:cNvPr id="221187" name="Picture 4" descr="seismo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52451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8" name="WordArt 5"/>
          <p:cNvSpPr>
            <a:spLocks noChangeArrowheads="1" noChangeShapeType="1" noTextEdit="1"/>
          </p:cNvSpPr>
          <p:nvPr/>
        </p:nvSpPr>
        <p:spPr bwMode="auto">
          <a:xfrm rot="-5400000">
            <a:off x="342900" y="2552700"/>
            <a:ext cx="52578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seismograph</a:t>
            </a:r>
          </a:p>
        </p:txBody>
      </p:sp>
      <p:sp>
        <p:nvSpPr>
          <p:cNvPr id="2" name="Left Arrow 1"/>
          <p:cNvSpPr>
            <a:spLocks noChangeArrowheads="1"/>
          </p:cNvSpPr>
          <p:nvPr/>
        </p:nvSpPr>
        <p:spPr bwMode="auto">
          <a:xfrm rot="2034238">
            <a:off x="6707188" y="3005139"/>
            <a:ext cx="3929062" cy="1747837"/>
          </a:xfrm>
          <a:prstGeom prst="leftArrow">
            <a:avLst>
              <a:gd name="adj1" fmla="val 50000"/>
              <a:gd name="adj2" fmla="val 50017"/>
            </a:avLst>
          </a:prstGeom>
          <a:solidFill>
            <a:schemeClr val="tx1"/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br>
              <a:rPr lang="en-US" altLang="en-US" sz="1100">
                <a:solidFill>
                  <a:srgbClr val="FFFF00"/>
                </a:solidFill>
              </a:rPr>
            </a:br>
            <a:r>
              <a:rPr lang="en-US" altLang="en-US">
                <a:solidFill>
                  <a:srgbClr val="FFFF00"/>
                </a:solidFill>
                <a:latin typeface="Stencil" pitchFamily="82" charset="0"/>
              </a:rPr>
              <a:t>seismogram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876"/>
            <a:ext cx="9144000" cy="898525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chemeClr val="bg1"/>
                </a:solidFill>
                <a:latin typeface="Arial Black" pitchFamily="34" charset="0"/>
              </a:rPr>
              <a:t>Manhattan Skyline</a:t>
            </a:r>
          </a:p>
        </p:txBody>
      </p:sp>
      <p:pic>
        <p:nvPicPr>
          <p:cNvPr id="222211" name="Picture 6" descr="http://farm2.static.flickr.com/1437/4725109469_2ee7d6d690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524001"/>
            <a:ext cx="72866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876"/>
            <a:ext cx="9144000" cy="898525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chemeClr val="bg1"/>
                </a:solidFill>
                <a:latin typeface="Arial Black" pitchFamily="34" charset="0"/>
              </a:rPr>
              <a:t>Manhattan Skyline</a:t>
            </a:r>
          </a:p>
        </p:txBody>
      </p:sp>
      <p:pic>
        <p:nvPicPr>
          <p:cNvPr id="223235" name="Picture 2" descr="http://aerialarchives.photoshelter.com/img/pixe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52400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6" name="Picture 4" descr="http://aerialarchives.photoshelter.com/img/pixe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7" name="Picture 6" descr="http://aerialarchives.photoshelter.com/img/pixe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52401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219201"/>
            <a:ext cx="8035925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CC99"/>
            </a:gs>
            <a:gs pos="100000">
              <a:srgbClr val="00808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3"/>
          <p:cNvSpPr>
            <a:spLocks noChangeArrowheads="1" noChangeShapeType="1" noTextEdit="1"/>
          </p:cNvSpPr>
          <p:nvPr/>
        </p:nvSpPr>
        <p:spPr bwMode="auto">
          <a:xfrm>
            <a:off x="1981201" y="609600"/>
            <a:ext cx="8124825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Regents Earth Science </a:t>
            </a:r>
            <a:b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</a:b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Topic X: Part 2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433637" y="2819400"/>
            <a:ext cx="74676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EARTHQUAKES</a:t>
            </a:r>
          </a:p>
        </p:txBody>
      </p:sp>
    </p:spTree>
    <p:extLst>
      <p:ext uri="{BB962C8B-B14F-4D97-AF65-F5344CB8AC3E}">
        <p14:creationId xmlns:p14="http://schemas.microsoft.com/office/powerpoint/2010/main" val="4050551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600200"/>
            <a:ext cx="7924800" cy="4876800"/>
          </a:xfrm>
        </p:spPr>
        <p:txBody>
          <a:bodyPr/>
          <a:lstStyle/>
          <a:p>
            <a:pPr eaLnBrk="1" hangingPunct="1"/>
            <a:r>
              <a:rPr lang="en-US" altLang="en-US" sz="9600">
                <a:solidFill>
                  <a:srgbClr val="FFCCFF"/>
                </a:solidFill>
              </a:rPr>
              <a:t>What are the properties of seismic waves?</a:t>
            </a:r>
          </a:p>
        </p:txBody>
      </p:sp>
      <p:sp>
        <p:nvSpPr>
          <p:cNvPr id="58371" name="WordArt 3"/>
          <p:cNvSpPr>
            <a:spLocks noChangeArrowheads="1" noChangeShapeType="1" noTextEdit="1"/>
          </p:cNvSpPr>
          <p:nvPr/>
        </p:nvSpPr>
        <p:spPr bwMode="auto">
          <a:xfrm>
            <a:off x="1905000" y="457200"/>
            <a:ext cx="2286000" cy="13525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33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AIM:</a:t>
            </a:r>
          </a:p>
        </p:txBody>
      </p:sp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8944303" y="172243"/>
            <a:ext cx="304800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 dirty="0">
                <a:solidFill>
                  <a:srgbClr val="FFFFFF"/>
                </a:solidFill>
                <a:latin typeface="Arial Narrow" pitchFamily="34" charset="0"/>
              </a:rPr>
              <a:t>Page 265</a:t>
            </a:r>
          </a:p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 dirty="0">
                <a:solidFill>
                  <a:srgbClr val="FFFFFF"/>
                </a:solidFill>
                <a:latin typeface="Arial Narrow" pitchFamily="34" charset="0"/>
              </a:rPr>
              <a:t>5/15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decel="100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accel="10000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 Bad Day (Acoustic Version) [Rec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5837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295400"/>
          </a:xfrm>
          <a:solidFill>
            <a:schemeClr val="tx1"/>
          </a:solidFill>
          <a:ln w="38100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6600" b="1" u="sng">
                <a:solidFill>
                  <a:srgbClr val="FFCC66"/>
                </a:solidFill>
                <a:latin typeface="Arial Black" pitchFamily="34" charset="0"/>
              </a:rPr>
              <a:t>SEISMIC WAVES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524000" y="2286000"/>
            <a:ext cx="9144000" cy="3352800"/>
          </a:xfrm>
          <a:prstGeom prst="rect">
            <a:avLst/>
          </a:prstGeom>
          <a:solidFill>
            <a:schemeClr val="tx1"/>
          </a:solidFill>
          <a:ln w="38100">
            <a:solidFill>
              <a:srgbClr val="FFFF99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600" dirty="0">
                <a:solidFill>
                  <a:srgbClr val="FFFF99"/>
                </a:solidFill>
              </a:rPr>
              <a:t>Earthquake energy waves  that travel through the Earth.</a:t>
            </a:r>
            <a:r>
              <a:rPr lang="en-US" altLang="en-US" sz="5400" dirty="0">
                <a:solidFill>
                  <a:srgbClr val="FFFF99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seismograms xx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33" b="64098"/>
          <a:stretch>
            <a:fillRect/>
          </a:stretch>
        </p:blipFill>
        <p:spPr>
          <a:xfrm>
            <a:off x="1524000" y="2057400"/>
            <a:ext cx="9144000" cy="2533650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6" descr="shadow z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1775"/>
            <a:ext cx="6477000" cy="63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Oval 1"/>
          <p:cNvSpPr>
            <a:spLocks noChangeArrowheads="1"/>
          </p:cNvSpPr>
          <p:nvPr/>
        </p:nvSpPr>
        <p:spPr bwMode="auto">
          <a:xfrm>
            <a:off x="3581400" y="1055688"/>
            <a:ext cx="4914900" cy="488791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033838" y="1055689"/>
            <a:ext cx="3916362" cy="954087"/>
            <a:chOff x="2510038" y="1056068"/>
            <a:chExt cx="3916520" cy="953036"/>
          </a:xfrm>
        </p:grpSpPr>
        <p:sp>
          <p:nvSpPr>
            <p:cNvPr id="230440" name="Freeform 9"/>
            <p:cNvSpPr>
              <a:spLocks/>
            </p:cNvSpPr>
            <p:nvPr/>
          </p:nvSpPr>
          <p:spPr bwMode="auto">
            <a:xfrm>
              <a:off x="4443211" y="1056068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0441" name="Freeform 11"/>
            <p:cNvSpPr>
              <a:spLocks/>
            </p:cNvSpPr>
            <p:nvPr/>
          </p:nvSpPr>
          <p:spPr bwMode="auto">
            <a:xfrm flipH="1">
              <a:off x="2510038" y="1118316"/>
              <a:ext cx="1962151" cy="890788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103 h 1060348"/>
                <a:gd name="T4" fmla="*/ 38478 w 2122672"/>
                <a:gd name="T5" fmla="*/ 147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038601" y="1055689"/>
            <a:ext cx="3916363" cy="954087"/>
            <a:chOff x="2552699" y="1063839"/>
            <a:chExt cx="3916520" cy="953036"/>
          </a:xfrm>
        </p:grpSpPr>
        <p:sp>
          <p:nvSpPr>
            <p:cNvPr id="230438" name="Freeform 12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0439" name="Freeform 13"/>
            <p:cNvSpPr>
              <a:spLocks/>
            </p:cNvSpPr>
            <p:nvPr/>
          </p:nvSpPr>
          <p:spPr bwMode="auto">
            <a:xfrm flipH="1">
              <a:off x="2552699" y="1126087"/>
              <a:ext cx="1962151" cy="890788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103 h 1060348"/>
                <a:gd name="T4" fmla="*/ 38478 w 2122672"/>
                <a:gd name="T5" fmla="*/ 147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30405" name="TextBox 16"/>
          <p:cNvSpPr txBox="1">
            <a:spLocks noChangeArrowheads="1"/>
          </p:cNvSpPr>
          <p:nvPr/>
        </p:nvSpPr>
        <p:spPr bwMode="auto">
          <a:xfrm>
            <a:off x="4775201" y="273051"/>
            <a:ext cx="258127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Epicenter at “E” at 8:10:00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3603625" y="1208088"/>
            <a:ext cx="4889500" cy="2449512"/>
            <a:chOff x="2530223" y="1056068"/>
            <a:chExt cx="3896335" cy="953036"/>
          </a:xfrm>
        </p:grpSpPr>
        <p:sp>
          <p:nvSpPr>
            <p:cNvPr id="230436" name="Freeform 18"/>
            <p:cNvSpPr>
              <a:spLocks/>
            </p:cNvSpPr>
            <p:nvPr/>
          </p:nvSpPr>
          <p:spPr bwMode="auto">
            <a:xfrm>
              <a:off x="4443211" y="1056068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0437" name="Freeform 19"/>
            <p:cNvSpPr>
              <a:spLocks/>
            </p:cNvSpPr>
            <p:nvPr/>
          </p:nvSpPr>
          <p:spPr bwMode="auto">
            <a:xfrm flipH="1">
              <a:off x="2530223" y="1056068"/>
              <a:ext cx="1962151" cy="953036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3254 h 1060348"/>
                <a:gd name="T4" fmla="*/ 38478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641726" y="1208089"/>
            <a:ext cx="4854575" cy="2452687"/>
            <a:chOff x="2600368" y="1063839"/>
            <a:chExt cx="3868851" cy="954539"/>
          </a:xfrm>
        </p:grpSpPr>
        <p:sp>
          <p:nvSpPr>
            <p:cNvPr id="230434" name="Freeform 21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0435" name="Freeform 22"/>
            <p:cNvSpPr>
              <a:spLocks/>
            </p:cNvSpPr>
            <p:nvPr/>
          </p:nvSpPr>
          <p:spPr bwMode="auto">
            <a:xfrm flipH="1">
              <a:off x="2600368" y="1065342"/>
              <a:ext cx="1962151" cy="953036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3254 h 1060348"/>
                <a:gd name="T4" fmla="*/ 38478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30408" name="TextBox 23"/>
          <p:cNvSpPr txBox="1">
            <a:spLocks noChangeArrowheads="1"/>
          </p:cNvSpPr>
          <p:nvPr/>
        </p:nvSpPr>
        <p:spPr bwMode="auto">
          <a:xfrm>
            <a:off x="2292350" y="160972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A</a:t>
            </a:r>
          </a:p>
        </p:txBody>
      </p:sp>
      <p:sp>
        <p:nvSpPr>
          <p:cNvPr id="230409" name="TextBox 24"/>
          <p:cNvSpPr txBox="1">
            <a:spLocks noChangeArrowheads="1"/>
          </p:cNvSpPr>
          <p:nvPr/>
        </p:nvSpPr>
        <p:spPr bwMode="auto">
          <a:xfrm>
            <a:off x="8077200" y="161290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A’</a:t>
            </a:r>
          </a:p>
        </p:txBody>
      </p:sp>
      <p:sp>
        <p:nvSpPr>
          <p:cNvPr id="230410" name="TextBox 25"/>
          <p:cNvSpPr txBox="1">
            <a:spLocks noChangeArrowheads="1"/>
          </p:cNvSpPr>
          <p:nvPr/>
        </p:nvSpPr>
        <p:spPr bwMode="auto">
          <a:xfrm>
            <a:off x="1752600" y="34321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B</a:t>
            </a:r>
          </a:p>
        </p:txBody>
      </p:sp>
      <p:sp>
        <p:nvSpPr>
          <p:cNvPr id="230411" name="TextBox 26"/>
          <p:cNvSpPr txBox="1">
            <a:spLocks noChangeArrowheads="1"/>
          </p:cNvSpPr>
          <p:nvPr/>
        </p:nvSpPr>
        <p:spPr bwMode="auto">
          <a:xfrm>
            <a:off x="8496300" y="34575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B’</a:t>
            </a: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4200526" y="1212850"/>
            <a:ext cx="3749675" cy="3892550"/>
            <a:chOff x="2552699" y="1063839"/>
            <a:chExt cx="3916520" cy="953036"/>
          </a:xfrm>
        </p:grpSpPr>
        <p:sp>
          <p:nvSpPr>
            <p:cNvPr id="230432" name="Freeform 33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0433" name="Freeform 34"/>
            <p:cNvSpPr>
              <a:spLocks/>
            </p:cNvSpPr>
            <p:nvPr/>
          </p:nvSpPr>
          <p:spPr bwMode="auto">
            <a:xfrm flipH="1">
              <a:off x="2552699" y="1063839"/>
              <a:ext cx="1962151" cy="953036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3254 h 1060348"/>
                <a:gd name="T4" fmla="*/ 38478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5665788" y="1208089"/>
            <a:ext cx="800100" cy="1489075"/>
            <a:chOff x="2552699" y="1063839"/>
            <a:chExt cx="3916520" cy="953036"/>
          </a:xfrm>
        </p:grpSpPr>
        <p:sp>
          <p:nvSpPr>
            <p:cNvPr id="230430" name="Freeform 36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0431" name="Freeform 37"/>
            <p:cNvSpPr>
              <a:spLocks/>
            </p:cNvSpPr>
            <p:nvPr/>
          </p:nvSpPr>
          <p:spPr bwMode="auto">
            <a:xfrm flipH="1">
              <a:off x="2552699" y="1063839"/>
              <a:ext cx="1962151" cy="953036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3254 h 1060348"/>
                <a:gd name="T4" fmla="*/ 38478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30414" name="TextBox 38"/>
          <p:cNvSpPr txBox="1">
            <a:spLocks noChangeArrowheads="1"/>
          </p:cNvSpPr>
          <p:nvPr/>
        </p:nvSpPr>
        <p:spPr bwMode="auto">
          <a:xfrm>
            <a:off x="2439988" y="5129213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C</a:t>
            </a:r>
          </a:p>
        </p:txBody>
      </p:sp>
      <p:sp>
        <p:nvSpPr>
          <p:cNvPr id="230415" name="TextBox 39"/>
          <p:cNvSpPr txBox="1">
            <a:spLocks noChangeArrowheads="1"/>
          </p:cNvSpPr>
          <p:nvPr/>
        </p:nvSpPr>
        <p:spPr bwMode="auto">
          <a:xfrm>
            <a:off x="7991475" y="51339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C’</a:t>
            </a:r>
          </a:p>
        </p:txBody>
      </p: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4813300" y="1055688"/>
            <a:ext cx="2438400" cy="4583112"/>
            <a:chOff x="2552699" y="1063839"/>
            <a:chExt cx="3916520" cy="953036"/>
          </a:xfrm>
        </p:grpSpPr>
        <p:sp>
          <p:nvSpPr>
            <p:cNvPr id="230428" name="Freeform 41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0429" name="Freeform 42"/>
            <p:cNvSpPr>
              <a:spLocks/>
            </p:cNvSpPr>
            <p:nvPr/>
          </p:nvSpPr>
          <p:spPr bwMode="auto">
            <a:xfrm flipH="1">
              <a:off x="2552699" y="1063839"/>
              <a:ext cx="1962151" cy="953036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3254 h 1060348"/>
                <a:gd name="T4" fmla="*/ 38478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5748338" y="1068388"/>
            <a:ext cx="571500" cy="1611312"/>
            <a:chOff x="2552699" y="1063839"/>
            <a:chExt cx="3916520" cy="953036"/>
          </a:xfrm>
        </p:grpSpPr>
        <p:sp>
          <p:nvSpPr>
            <p:cNvPr id="230426" name="Freeform 45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0427" name="Freeform 46"/>
            <p:cNvSpPr>
              <a:spLocks/>
            </p:cNvSpPr>
            <p:nvPr/>
          </p:nvSpPr>
          <p:spPr bwMode="auto">
            <a:xfrm flipH="1">
              <a:off x="2552699" y="1063839"/>
              <a:ext cx="1962151" cy="953036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3254 h 1060348"/>
                <a:gd name="T4" fmla="*/ 38478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8" name="Oval 47"/>
          <p:cNvSpPr/>
          <p:nvPr/>
        </p:nvSpPr>
        <p:spPr bwMode="auto">
          <a:xfrm>
            <a:off x="5048251" y="2359026"/>
            <a:ext cx="1990725" cy="1978025"/>
          </a:xfrm>
          <a:prstGeom prst="ellipse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49" name="Straight Arrow Connector 48"/>
          <p:cNvCxnSpPr>
            <a:cxnSpLocks noChangeShapeType="1"/>
            <a:stCxn id="230427" idx="0"/>
            <a:endCxn id="230402" idx="4"/>
          </p:cNvCxnSpPr>
          <p:nvPr/>
        </p:nvCxnSpPr>
        <p:spPr bwMode="auto">
          <a:xfrm>
            <a:off x="6035676" y="1068388"/>
            <a:ext cx="3175" cy="4875212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Arrow Connector 51"/>
          <p:cNvCxnSpPr>
            <a:cxnSpLocks noChangeShapeType="1"/>
          </p:cNvCxnSpPr>
          <p:nvPr/>
        </p:nvCxnSpPr>
        <p:spPr bwMode="auto">
          <a:xfrm>
            <a:off x="6032501" y="1055688"/>
            <a:ext cx="11113" cy="1624012"/>
          </a:xfrm>
          <a:prstGeom prst="straightConnector1">
            <a:avLst/>
          </a:prstGeom>
          <a:noFill/>
          <a:ln w="762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0421" name="TextBox 53"/>
          <p:cNvSpPr txBox="1">
            <a:spLocks noChangeArrowheads="1"/>
          </p:cNvSpPr>
          <p:nvPr/>
        </p:nvSpPr>
        <p:spPr bwMode="auto">
          <a:xfrm>
            <a:off x="3198813" y="57435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D</a:t>
            </a:r>
          </a:p>
        </p:txBody>
      </p:sp>
      <p:sp>
        <p:nvSpPr>
          <p:cNvPr id="230422" name="TextBox 54"/>
          <p:cNvSpPr txBox="1">
            <a:spLocks noChangeArrowheads="1"/>
          </p:cNvSpPr>
          <p:nvPr/>
        </p:nvSpPr>
        <p:spPr bwMode="auto">
          <a:xfrm>
            <a:off x="7265988" y="5691188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D’</a:t>
            </a:r>
          </a:p>
        </p:txBody>
      </p:sp>
      <p:sp>
        <p:nvSpPr>
          <p:cNvPr id="230423" name="TextBox 55"/>
          <p:cNvSpPr txBox="1">
            <a:spLocks noChangeArrowheads="1"/>
          </p:cNvSpPr>
          <p:nvPr/>
        </p:nvSpPr>
        <p:spPr bwMode="auto">
          <a:xfrm>
            <a:off x="5221288" y="596265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E’</a:t>
            </a:r>
          </a:p>
        </p:txBody>
      </p:sp>
      <p:sp>
        <p:nvSpPr>
          <p:cNvPr id="230424" name="TextBox 1"/>
          <p:cNvSpPr txBox="1">
            <a:spLocks noChangeArrowheads="1"/>
          </p:cNvSpPr>
          <p:nvPr/>
        </p:nvSpPr>
        <p:spPr bwMode="auto">
          <a:xfrm>
            <a:off x="1517650" y="23813"/>
            <a:ext cx="2363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P-waves</a:t>
            </a:r>
          </a:p>
        </p:txBody>
      </p:sp>
      <p:sp>
        <p:nvSpPr>
          <p:cNvPr id="230425" name="TextBox 41"/>
          <p:cNvSpPr txBox="1">
            <a:spLocks noChangeArrowheads="1"/>
          </p:cNvSpPr>
          <p:nvPr/>
        </p:nvSpPr>
        <p:spPr bwMode="auto">
          <a:xfrm>
            <a:off x="1544639" y="627063"/>
            <a:ext cx="2363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srgbClr val="3333CC"/>
                </a:solidFill>
              </a:rPr>
              <a:t>S-Waves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228600"/>
            <a:ext cx="6705600" cy="1143000"/>
          </a:xfrm>
        </p:spPr>
        <p:txBody>
          <a:bodyPr/>
          <a:lstStyle/>
          <a:p>
            <a:pPr eaLnBrk="1" hangingPunct="1"/>
            <a:r>
              <a:rPr lang="en-US" altLang="en-US" sz="10600">
                <a:solidFill>
                  <a:srgbClr val="FFCCFF"/>
                </a:solidFill>
              </a:rPr>
              <a:t>P-Waves</a:t>
            </a: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0" y="2209800"/>
            <a:ext cx="9144000" cy="4648200"/>
          </a:xfrm>
        </p:spPr>
        <p:txBody>
          <a:bodyPr/>
          <a:lstStyle/>
          <a:p>
            <a:pPr eaLnBrk="1" hangingPunct="1"/>
            <a:r>
              <a:rPr lang="en-US" altLang="en-US" sz="5600">
                <a:solidFill>
                  <a:srgbClr val="FFCCFF"/>
                </a:solidFill>
                <a:latin typeface="Arial Narrow" pitchFamily="34" charset="0"/>
              </a:rPr>
              <a:t>Primary Waves (Compressional)</a:t>
            </a:r>
          </a:p>
          <a:p>
            <a:pPr eaLnBrk="1" hangingPunct="1"/>
            <a:r>
              <a:rPr lang="en-US" altLang="en-US" sz="5600">
                <a:solidFill>
                  <a:srgbClr val="FFCCFF"/>
                </a:solidFill>
                <a:latin typeface="Arial Narrow" pitchFamily="34" charset="0"/>
              </a:rPr>
              <a:t>Travel Fastest</a:t>
            </a:r>
          </a:p>
          <a:p>
            <a:pPr eaLnBrk="1" hangingPunct="1"/>
            <a:r>
              <a:rPr lang="en-US" altLang="en-US" sz="5600">
                <a:solidFill>
                  <a:srgbClr val="FFCCFF"/>
                </a:solidFill>
                <a:latin typeface="Arial Narrow" pitchFamily="34" charset="0"/>
              </a:rPr>
              <a:t>Travel through solids and fluids</a:t>
            </a:r>
          </a:p>
        </p:txBody>
      </p:sp>
      <p:sp>
        <p:nvSpPr>
          <p:cNvPr id="231428" name="WordArt 3"/>
          <p:cNvSpPr>
            <a:spLocks noChangeArrowheads="1" noChangeShapeType="1" noTextEdit="1"/>
          </p:cNvSpPr>
          <p:nvPr/>
        </p:nvSpPr>
        <p:spPr bwMode="auto">
          <a:xfrm>
            <a:off x="1828800" y="228600"/>
            <a:ext cx="914400" cy="1295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2718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0600">
                <a:solidFill>
                  <a:srgbClr val="FFCCFF"/>
                </a:solidFill>
              </a:rPr>
              <a:t>P-Waves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4648200"/>
            <a:ext cx="9144000" cy="1676400"/>
          </a:xfrm>
        </p:spPr>
        <p:txBody>
          <a:bodyPr/>
          <a:lstStyle/>
          <a:p>
            <a:pPr eaLnBrk="1" hangingPunct="1"/>
            <a:r>
              <a:rPr lang="en-US" altLang="en-US" sz="5000">
                <a:solidFill>
                  <a:srgbClr val="FFCCFF"/>
                </a:solidFill>
                <a:latin typeface="Arial Narrow" pitchFamily="34" charset="0"/>
              </a:rPr>
              <a:t>Vibrate forward and backward</a:t>
            </a:r>
          </a:p>
        </p:txBody>
      </p:sp>
      <p:sp>
        <p:nvSpPr>
          <p:cNvPr id="232452" name="WordArt 4"/>
          <p:cNvSpPr>
            <a:spLocks noChangeArrowheads="1" noChangeShapeType="1" noTextEdit="1"/>
          </p:cNvSpPr>
          <p:nvPr/>
        </p:nvSpPr>
        <p:spPr bwMode="auto">
          <a:xfrm>
            <a:off x="1828800" y="228600"/>
            <a:ext cx="914400" cy="1295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2718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1.</a:t>
            </a:r>
          </a:p>
        </p:txBody>
      </p:sp>
      <p:pic>
        <p:nvPicPr>
          <p:cNvPr id="232453" name="Picture 5" descr="pwave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590800"/>
            <a:ext cx="9144000" cy="14620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7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seismograms xx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33" b="64098"/>
          <a:stretch>
            <a:fillRect/>
          </a:stretch>
        </p:blipFill>
        <p:spPr>
          <a:xfrm>
            <a:off x="1524000" y="2057400"/>
            <a:ext cx="9144000" cy="2533650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228600"/>
            <a:ext cx="7162800" cy="1371600"/>
          </a:xfrm>
        </p:spPr>
        <p:txBody>
          <a:bodyPr/>
          <a:lstStyle/>
          <a:p>
            <a:pPr eaLnBrk="1" hangingPunct="1"/>
            <a:r>
              <a:rPr lang="en-US" altLang="en-US" sz="10600">
                <a:solidFill>
                  <a:srgbClr val="FFCCFF"/>
                </a:solidFill>
              </a:rPr>
              <a:t>S-Waves</a:t>
            </a:r>
          </a:p>
        </p:txBody>
      </p:sp>
      <p:sp>
        <p:nvSpPr>
          <p:cNvPr id="234499" name="WordArt 3"/>
          <p:cNvSpPr>
            <a:spLocks noChangeArrowheads="1" noChangeShapeType="1" noTextEdit="1"/>
          </p:cNvSpPr>
          <p:nvPr/>
        </p:nvSpPr>
        <p:spPr bwMode="auto">
          <a:xfrm>
            <a:off x="1905000" y="228600"/>
            <a:ext cx="914400" cy="1295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2718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2.</a:t>
            </a:r>
          </a:p>
        </p:txBody>
      </p:sp>
      <p:sp>
        <p:nvSpPr>
          <p:cNvPr id="248836" name="Rectangle 4"/>
          <p:cNvSpPr>
            <a:spLocks noChangeArrowheads="1"/>
          </p:cNvSpPr>
          <p:nvPr/>
        </p:nvSpPr>
        <p:spPr bwMode="auto">
          <a:xfrm>
            <a:off x="1524000" y="1752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Aft>
                <a:spcPct val="0"/>
              </a:spcAft>
            </a:pPr>
            <a:r>
              <a:rPr lang="en-US" altLang="en-US" sz="5600" dirty="0">
                <a:solidFill>
                  <a:srgbClr val="FFCCFF"/>
                </a:solidFill>
                <a:latin typeface="Arial Narrow" pitchFamily="34" charset="0"/>
              </a:rPr>
              <a:t>Secondary Waves (Shear)</a:t>
            </a:r>
          </a:p>
          <a:p>
            <a:pPr eaLnBrk="1" fontAlgn="base" hangingPunct="1">
              <a:spcAft>
                <a:spcPct val="0"/>
              </a:spcAft>
            </a:pPr>
            <a:r>
              <a:rPr lang="en-US" altLang="en-US" sz="5600" dirty="0">
                <a:solidFill>
                  <a:srgbClr val="FFCCFF"/>
                </a:solidFill>
                <a:latin typeface="Arial Narrow" pitchFamily="34" charset="0"/>
              </a:rPr>
              <a:t>Slower than P-waves</a:t>
            </a:r>
          </a:p>
          <a:p>
            <a:pPr eaLnBrk="1" fontAlgn="base" hangingPunct="1">
              <a:spcAft>
                <a:spcPct val="0"/>
              </a:spcAft>
            </a:pPr>
            <a:r>
              <a:rPr lang="en-US" altLang="en-US" sz="5600" u="sng" dirty="0">
                <a:solidFill>
                  <a:srgbClr val="FFFF66"/>
                </a:solidFill>
                <a:latin typeface="Arial Narrow" pitchFamily="34" charset="0"/>
              </a:rPr>
              <a:t>Cannot</a:t>
            </a:r>
            <a:r>
              <a:rPr lang="en-US" altLang="en-US" sz="5600" dirty="0">
                <a:solidFill>
                  <a:srgbClr val="FFFF66"/>
                </a:solidFill>
                <a:latin typeface="Arial Narrow" pitchFamily="34" charset="0"/>
              </a:rPr>
              <a:t> travel through fluids</a:t>
            </a:r>
            <a:br>
              <a:rPr lang="en-US" altLang="en-US" sz="5600" dirty="0">
                <a:solidFill>
                  <a:srgbClr val="FFFF66"/>
                </a:solidFill>
                <a:latin typeface="Arial Narrow" pitchFamily="34" charset="0"/>
              </a:rPr>
            </a:br>
            <a:r>
              <a:rPr lang="en-US" altLang="en-US" sz="4600" dirty="0">
                <a:solidFill>
                  <a:srgbClr val="FFFF66"/>
                </a:solidFill>
                <a:latin typeface="Arial Narrow" pitchFamily="34" charset="0"/>
              </a:rPr>
              <a:t>(best evidence that outer core is liquid)</a:t>
            </a:r>
          </a:p>
          <a:p>
            <a:pPr eaLnBrk="1" fontAlgn="base" hangingPunct="1">
              <a:spcAft>
                <a:spcPct val="0"/>
              </a:spcAft>
              <a:buNone/>
            </a:pPr>
            <a:endParaRPr lang="en-US" altLang="en-US" sz="5600" dirty="0">
              <a:solidFill>
                <a:srgbClr val="FFCC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8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8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8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8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6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0600">
                <a:solidFill>
                  <a:srgbClr val="FFCCFF"/>
                </a:solidFill>
              </a:rPr>
              <a:t>S-Waves</a:t>
            </a:r>
          </a:p>
        </p:txBody>
      </p:sp>
      <p:sp>
        <p:nvSpPr>
          <p:cNvPr id="235523" name="WordArt 3"/>
          <p:cNvSpPr>
            <a:spLocks noChangeArrowheads="1" noChangeShapeType="1" noTextEdit="1"/>
          </p:cNvSpPr>
          <p:nvPr/>
        </p:nvSpPr>
        <p:spPr bwMode="auto">
          <a:xfrm>
            <a:off x="1905000" y="228600"/>
            <a:ext cx="914400" cy="1295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2718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2.</a:t>
            </a:r>
          </a:p>
        </p:txBody>
      </p:sp>
      <p:sp>
        <p:nvSpPr>
          <p:cNvPr id="249860" name="Rectangle 4"/>
          <p:cNvSpPr>
            <a:spLocks noChangeArrowheads="1"/>
          </p:cNvSpPr>
          <p:nvPr/>
        </p:nvSpPr>
        <p:spPr bwMode="auto">
          <a:xfrm>
            <a:off x="1524000" y="4724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Aft>
                <a:spcPct val="0"/>
              </a:spcAft>
            </a:pPr>
            <a:r>
              <a:rPr lang="en-US" altLang="en-US" sz="5600">
                <a:solidFill>
                  <a:srgbClr val="FFCCFF"/>
                </a:solidFill>
                <a:latin typeface="Arial Narrow" pitchFamily="34" charset="0"/>
              </a:rPr>
              <a:t>Vibrate up and down</a:t>
            </a:r>
          </a:p>
        </p:txBody>
      </p:sp>
      <p:pic>
        <p:nvPicPr>
          <p:cNvPr id="235525" name="Picture 5" descr="swave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692401"/>
            <a:ext cx="9144000" cy="16224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9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9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60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xfrm>
            <a:off x="2438400" y="2057400"/>
            <a:ext cx="7315200" cy="4800600"/>
          </a:xfrm>
          <a:solidFill>
            <a:srgbClr val="2A1500"/>
          </a:solidFill>
          <a:ln w="38100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7200">
                <a:solidFill>
                  <a:srgbClr val="FFFF99"/>
                </a:solidFill>
                <a:latin typeface="Arial Black" pitchFamily="34" charset="0"/>
              </a:rPr>
              <a:t>What are the properties of earthquakes?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438400" y="457200"/>
            <a:ext cx="3886200" cy="923330"/>
          </a:xfrm>
          <a:prstGeom prst="rect">
            <a:avLst/>
          </a:prstGeom>
          <a:solidFill>
            <a:schemeClr val="tx1"/>
          </a:solidFill>
          <a:ln w="76200">
            <a:solidFill>
              <a:srgbClr val="FFFF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>
                <a:solidFill>
                  <a:srgbClr val="FFFF99"/>
                </a:solidFill>
                <a:latin typeface="Arial Black" pitchFamily="34" charset="0"/>
              </a:rPr>
              <a:t>AIM: </a:t>
            </a:r>
          </a:p>
        </p:txBody>
      </p:sp>
      <p:sp>
        <p:nvSpPr>
          <p:cNvPr id="197636" name="Text Box 6"/>
          <p:cNvSpPr txBox="1">
            <a:spLocks noChangeArrowheads="1"/>
          </p:cNvSpPr>
          <p:nvPr/>
        </p:nvSpPr>
        <p:spPr bwMode="auto">
          <a:xfrm>
            <a:off x="9753600" y="47676"/>
            <a:ext cx="2286000" cy="17843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Arial Narrow" pitchFamily="34" charset="0"/>
              </a:rPr>
              <a:t>Page 263</a:t>
            </a:r>
          </a:p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Arial Narrow" pitchFamily="34" charset="0"/>
              </a:rPr>
              <a:t>5/15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4 Poker Fa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  <p:bldP spid="3379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seismograms xx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33" b="64098"/>
          <a:stretch>
            <a:fillRect/>
          </a:stretch>
        </p:blipFill>
        <p:spPr>
          <a:xfrm>
            <a:off x="1524000" y="2057400"/>
            <a:ext cx="9144000" cy="2533650"/>
          </a:xfr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6" descr="shadow z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1775"/>
            <a:ext cx="6477000" cy="63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Oval 1"/>
          <p:cNvSpPr>
            <a:spLocks noChangeArrowheads="1"/>
          </p:cNvSpPr>
          <p:nvPr/>
        </p:nvSpPr>
        <p:spPr bwMode="auto">
          <a:xfrm>
            <a:off x="3581400" y="1055688"/>
            <a:ext cx="4914900" cy="488791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033838" y="1055689"/>
            <a:ext cx="3916362" cy="954087"/>
            <a:chOff x="2510038" y="1056068"/>
            <a:chExt cx="3916520" cy="953036"/>
          </a:xfrm>
        </p:grpSpPr>
        <p:sp>
          <p:nvSpPr>
            <p:cNvPr id="238613" name="Freeform 9"/>
            <p:cNvSpPr>
              <a:spLocks/>
            </p:cNvSpPr>
            <p:nvPr/>
          </p:nvSpPr>
          <p:spPr bwMode="auto">
            <a:xfrm>
              <a:off x="4443211" y="1056068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8614" name="Freeform 11"/>
            <p:cNvSpPr>
              <a:spLocks/>
            </p:cNvSpPr>
            <p:nvPr/>
          </p:nvSpPr>
          <p:spPr bwMode="auto">
            <a:xfrm flipH="1">
              <a:off x="2510038" y="1118316"/>
              <a:ext cx="1962151" cy="890788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103 h 1060348"/>
                <a:gd name="T4" fmla="*/ 38478 w 2122672"/>
                <a:gd name="T5" fmla="*/ 147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038601" y="1055689"/>
            <a:ext cx="3916363" cy="954087"/>
            <a:chOff x="2552699" y="1063839"/>
            <a:chExt cx="3916520" cy="953036"/>
          </a:xfrm>
        </p:grpSpPr>
        <p:sp>
          <p:nvSpPr>
            <p:cNvPr id="238611" name="Freeform 12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8612" name="Freeform 13"/>
            <p:cNvSpPr>
              <a:spLocks/>
            </p:cNvSpPr>
            <p:nvPr/>
          </p:nvSpPr>
          <p:spPr bwMode="auto">
            <a:xfrm flipH="1">
              <a:off x="2552699" y="1126087"/>
              <a:ext cx="1962151" cy="890788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103 h 1060348"/>
                <a:gd name="T4" fmla="*/ 38478 w 2122672"/>
                <a:gd name="T5" fmla="*/ 147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38597" name="TextBox 23"/>
          <p:cNvSpPr txBox="1">
            <a:spLocks noChangeArrowheads="1"/>
          </p:cNvSpPr>
          <p:nvPr/>
        </p:nvSpPr>
        <p:spPr bwMode="auto">
          <a:xfrm>
            <a:off x="2292350" y="160972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A</a:t>
            </a:r>
          </a:p>
        </p:txBody>
      </p:sp>
      <p:sp>
        <p:nvSpPr>
          <p:cNvPr id="238598" name="TextBox 24"/>
          <p:cNvSpPr txBox="1">
            <a:spLocks noChangeArrowheads="1"/>
          </p:cNvSpPr>
          <p:nvPr/>
        </p:nvSpPr>
        <p:spPr bwMode="auto">
          <a:xfrm>
            <a:off x="8077200" y="161290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A’</a:t>
            </a:r>
          </a:p>
        </p:txBody>
      </p:sp>
      <p:sp>
        <p:nvSpPr>
          <p:cNvPr id="238599" name="TextBox 25"/>
          <p:cNvSpPr txBox="1">
            <a:spLocks noChangeArrowheads="1"/>
          </p:cNvSpPr>
          <p:nvPr/>
        </p:nvSpPr>
        <p:spPr bwMode="auto">
          <a:xfrm>
            <a:off x="1752600" y="34321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B</a:t>
            </a:r>
          </a:p>
        </p:txBody>
      </p:sp>
      <p:sp>
        <p:nvSpPr>
          <p:cNvPr id="238600" name="TextBox 26"/>
          <p:cNvSpPr txBox="1">
            <a:spLocks noChangeArrowheads="1"/>
          </p:cNvSpPr>
          <p:nvPr/>
        </p:nvSpPr>
        <p:spPr bwMode="auto">
          <a:xfrm>
            <a:off x="8496300" y="34575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B’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524000" y="615950"/>
            <a:ext cx="9145588" cy="947738"/>
            <a:chOff x="0" y="616217"/>
            <a:chExt cx="9145078" cy="947493"/>
          </a:xfrm>
        </p:grpSpPr>
        <p:pic>
          <p:nvPicPr>
            <p:cNvPr id="238609" name="Picture 2" descr="seismograms x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1" t="70712" r="48276" b="4547"/>
            <a:stretch>
              <a:fillRect/>
            </a:stretch>
          </p:blipFill>
          <p:spPr bwMode="auto">
            <a:xfrm>
              <a:off x="6468138" y="616217"/>
              <a:ext cx="2676940" cy="937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610" name="Picture 2" descr="seismograms x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1" t="70712" r="48276" b="4547"/>
            <a:stretch>
              <a:fillRect/>
            </a:stretch>
          </p:blipFill>
          <p:spPr bwMode="auto">
            <a:xfrm>
              <a:off x="0" y="626444"/>
              <a:ext cx="2676940" cy="937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8602" name="TextBox 38"/>
          <p:cNvSpPr txBox="1">
            <a:spLocks noChangeArrowheads="1"/>
          </p:cNvSpPr>
          <p:nvPr/>
        </p:nvSpPr>
        <p:spPr bwMode="auto">
          <a:xfrm>
            <a:off x="2439988" y="5129213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C</a:t>
            </a:r>
          </a:p>
        </p:txBody>
      </p:sp>
      <p:sp>
        <p:nvSpPr>
          <p:cNvPr id="238603" name="TextBox 39"/>
          <p:cNvSpPr txBox="1">
            <a:spLocks noChangeArrowheads="1"/>
          </p:cNvSpPr>
          <p:nvPr/>
        </p:nvSpPr>
        <p:spPr bwMode="auto">
          <a:xfrm>
            <a:off x="7991475" y="51339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C’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5048251" y="2359026"/>
            <a:ext cx="1990725" cy="1978025"/>
          </a:xfrm>
          <a:prstGeom prst="ellipse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8605" name="TextBox 53"/>
          <p:cNvSpPr txBox="1">
            <a:spLocks noChangeArrowheads="1"/>
          </p:cNvSpPr>
          <p:nvPr/>
        </p:nvSpPr>
        <p:spPr bwMode="auto">
          <a:xfrm>
            <a:off x="3198813" y="57435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D</a:t>
            </a:r>
          </a:p>
        </p:txBody>
      </p:sp>
      <p:sp>
        <p:nvSpPr>
          <p:cNvPr id="238606" name="TextBox 54"/>
          <p:cNvSpPr txBox="1">
            <a:spLocks noChangeArrowheads="1"/>
          </p:cNvSpPr>
          <p:nvPr/>
        </p:nvSpPr>
        <p:spPr bwMode="auto">
          <a:xfrm>
            <a:off x="7265988" y="5691188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D’</a:t>
            </a:r>
          </a:p>
        </p:txBody>
      </p:sp>
      <p:sp>
        <p:nvSpPr>
          <p:cNvPr id="238607" name="TextBox 55"/>
          <p:cNvSpPr txBox="1">
            <a:spLocks noChangeArrowheads="1"/>
          </p:cNvSpPr>
          <p:nvPr/>
        </p:nvSpPr>
        <p:spPr bwMode="auto">
          <a:xfrm>
            <a:off x="5221288" y="596265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E’</a:t>
            </a:r>
          </a:p>
        </p:txBody>
      </p:sp>
      <p:sp>
        <p:nvSpPr>
          <p:cNvPr id="238608" name="TextBox 57"/>
          <p:cNvSpPr txBox="1">
            <a:spLocks noChangeArrowheads="1"/>
          </p:cNvSpPr>
          <p:nvPr/>
        </p:nvSpPr>
        <p:spPr bwMode="auto">
          <a:xfrm>
            <a:off x="4775201" y="273051"/>
            <a:ext cx="258127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Epicenter at “E” at 8:10:00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Oval 63"/>
          <p:cNvSpPr>
            <a:spLocks noChangeArrowheads="1"/>
          </p:cNvSpPr>
          <p:nvPr/>
        </p:nvSpPr>
        <p:spPr bwMode="auto">
          <a:xfrm>
            <a:off x="3581400" y="1055688"/>
            <a:ext cx="4914900" cy="488791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033838" y="1055689"/>
            <a:ext cx="3916362" cy="954087"/>
            <a:chOff x="2510038" y="1056068"/>
            <a:chExt cx="3916520" cy="953036"/>
          </a:xfrm>
        </p:grpSpPr>
        <p:sp>
          <p:nvSpPr>
            <p:cNvPr id="239646" name="Freeform 9"/>
            <p:cNvSpPr>
              <a:spLocks/>
            </p:cNvSpPr>
            <p:nvPr/>
          </p:nvSpPr>
          <p:spPr bwMode="auto">
            <a:xfrm>
              <a:off x="4443211" y="1056068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9647" name="Freeform 11"/>
            <p:cNvSpPr>
              <a:spLocks/>
            </p:cNvSpPr>
            <p:nvPr/>
          </p:nvSpPr>
          <p:spPr bwMode="auto">
            <a:xfrm flipH="1">
              <a:off x="2510038" y="1118316"/>
              <a:ext cx="1962151" cy="890788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103 h 1060348"/>
                <a:gd name="T4" fmla="*/ 38478 w 2122672"/>
                <a:gd name="T5" fmla="*/ 147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038601" y="1055689"/>
            <a:ext cx="3916363" cy="954087"/>
            <a:chOff x="2552699" y="1063839"/>
            <a:chExt cx="3916520" cy="953036"/>
          </a:xfrm>
        </p:grpSpPr>
        <p:sp>
          <p:nvSpPr>
            <p:cNvPr id="239644" name="Freeform 12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9645" name="Freeform 13"/>
            <p:cNvSpPr>
              <a:spLocks/>
            </p:cNvSpPr>
            <p:nvPr/>
          </p:nvSpPr>
          <p:spPr bwMode="auto">
            <a:xfrm flipH="1">
              <a:off x="2552699" y="1126087"/>
              <a:ext cx="1962151" cy="890788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103 h 1060348"/>
                <a:gd name="T4" fmla="*/ 38478 w 2122672"/>
                <a:gd name="T5" fmla="*/ 147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39621" name="TextBox 16"/>
          <p:cNvSpPr txBox="1">
            <a:spLocks noChangeArrowheads="1"/>
          </p:cNvSpPr>
          <p:nvPr/>
        </p:nvSpPr>
        <p:spPr bwMode="auto">
          <a:xfrm>
            <a:off x="4775201" y="273051"/>
            <a:ext cx="258127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Epicenter at “E” at 8:10:00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3603625" y="1055688"/>
            <a:ext cx="4889500" cy="2601912"/>
            <a:chOff x="2530223" y="1056068"/>
            <a:chExt cx="3896335" cy="953036"/>
          </a:xfrm>
        </p:grpSpPr>
        <p:sp>
          <p:nvSpPr>
            <p:cNvPr id="239642" name="Freeform 18"/>
            <p:cNvSpPr>
              <a:spLocks/>
            </p:cNvSpPr>
            <p:nvPr/>
          </p:nvSpPr>
          <p:spPr bwMode="auto">
            <a:xfrm>
              <a:off x="4443211" y="1056068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9643" name="Freeform 19"/>
            <p:cNvSpPr>
              <a:spLocks/>
            </p:cNvSpPr>
            <p:nvPr/>
          </p:nvSpPr>
          <p:spPr bwMode="auto">
            <a:xfrm flipH="1">
              <a:off x="2530223" y="1056068"/>
              <a:ext cx="1962151" cy="953036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3254 h 1060348"/>
                <a:gd name="T4" fmla="*/ 38478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597276" y="1055689"/>
            <a:ext cx="4899025" cy="2605087"/>
            <a:chOff x="2565059" y="1063839"/>
            <a:chExt cx="3904160" cy="954539"/>
          </a:xfrm>
        </p:grpSpPr>
        <p:sp>
          <p:nvSpPr>
            <p:cNvPr id="239640" name="Freeform 21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9641" name="Freeform 22"/>
            <p:cNvSpPr>
              <a:spLocks/>
            </p:cNvSpPr>
            <p:nvPr/>
          </p:nvSpPr>
          <p:spPr bwMode="auto">
            <a:xfrm flipH="1">
              <a:off x="2565059" y="1065342"/>
              <a:ext cx="1967511" cy="953036"/>
            </a:xfrm>
            <a:custGeom>
              <a:avLst/>
              <a:gdLst>
                <a:gd name="T0" fmla="*/ 0 w 2122672"/>
                <a:gd name="T1" fmla="*/ 0 h 1060348"/>
                <a:gd name="T2" fmla="*/ 20343 w 2122672"/>
                <a:gd name="T3" fmla="*/ 3254 h 1060348"/>
                <a:gd name="T4" fmla="*/ 44223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39624" name="TextBox 23"/>
          <p:cNvSpPr txBox="1">
            <a:spLocks noChangeArrowheads="1"/>
          </p:cNvSpPr>
          <p:nvPr/>
        </p:nvSpPr>
        <p:spPr bwMode="auto">
          <a:xfrm>
            <a:off x="2292350" y="160972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A</a:t>
            </a:r>
          </a:p>
        </p:txBody>
      </p:sp>
      <p:sp>
        <p:nvSpPr>
          <p:cNvPr id="239625" name="TextBox 24"/>
          <p:cNvSpPr txBox="1">
            <a:spLocks noChangeArrowheads="1"/>
          </p:cNvSpPr>
          <p:nvPr/>
        </p:nvSpPr>
        <p:spPr bwMode="auto">
          <a:xfrm>
            <a:off x="8077200" y="161290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A’</a:t>
            </a:r>
          </a:p>
        </p:txBody>
      </p:sp>
      <p:sp>
        <p:nvSpPr>
          <p:cNvPr id="239626" name="TextBox 25"/>
          <p:cNvSpPr txBox="1">
            <a:spLocks noChangeArrowheads="1"/>
          </p:cNvSpPr>
          <p:nvPr/>
        </p:nvSpPr>
        <p:spPr bwMode="auto">
          <a:xfrm>
            <a:off x="1752600" y="34321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B</a:t>
            </a:r>
          </a:p>
        </p:txBody>
      </p:sp>
      <p:sp>
        <p:nvSpPr>
          <p:cNvPr id="239627" name="TextBox 26"/>
          <p:cNvSpPr txBox="1">
            <a:spLocks noChangeArrowheads="1"/>
          </p:cNvSpPr>
          <p:nvPr/>
        </p:nvSpPr>
        <p:spPr bwMode="auto">
          <a:xfrm>
            <a:off x="8496300" y="34575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B’</a:t>
            </a:r>
          </a:p>
        </p:txBody>
      </p:sp>
      <p:sp>
        <p:nvSpPr>
          <p:cNvPr id="239628" name="TextBox 38"/>
          <p:cNvSpPr txBox="1">
            <a:spLocks noChangeArrowheads="1"/>
          </p:cNvSpPr>
          <p:nvPr/>
        </p:nvSpPr>
        <p:spPr bwMode="auto">
          <a:xfrm>
            <a:off x="2439988" y="5129213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C</a:t>
            </a:r>
          </a:p>
        </p:txBody>
      </p:sp>
      <p:sp>
        <p:nvSpPr>
          <p:cNvPr id="239629" name="TextBox 39"/>
          <p:cNvSpPr txBox="1">
            <a:spLocks noChangeArrowheads="1"/>
          </p:cNvSpPr>
          <p:nvPr/>
        </p:nvSpPr>
        <p:spPr bwMode="auto">
          <a:xfrm>
            <a:off x="7991475" y="51339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C’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5048251" y="2359026"/>
            <a:ext cx="1990725" cy="1978025"/>
          </a:xfrm>
          <a:prstGeom prst="ellipse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9631" name="TextBox 53"/>
          <p:cNvSpPr txBox="1">
            <a:spLocks noChangeArrowheads="1"/>
          </p:cNvSpPr>
          <p:nvPr/>
        </p:nvSpPr>
        <p:spPr bwMode="auto">
          <a:xfrm>
            <a:off x="3198813" y="57435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D</a:t>
            </a:r>
          </a:p>
        </p:txBody>
      </p:sp>
      <p:sp>
        <p:nvSpPr>
          <p:cNvPr id="239632" name="TextBox 54"/>
          <p:cNvSpPr txBox="1">
            <a:spLocks noChangeArrowheads="1"/>
          </p:cNvSpPr>
          <p:nvPr/>
        </p:nvSpPr>
        <p:spPr bwMode="auto">
          <a:xfrm>
            <a:off x="7265988" y="5691188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D’</a:t>
            </a:r>
          </a:p>
        </p:txBody>
      </p:sp>
      <p:sp>
        <p:nvSpPr>
          <p:cNvPr id="239633" name="TextBox 55"/>
          <p:cNvSpPr txBox="1">
            <a:spLocks noChangeArrowheads="1"/>
          </p:cNvSpPr>
          <p:nvPr/>
        </p:nvSpPr>
        <p:spPr bwMode="auto">
          <a:xfrm>
            <a:off x="5221288" y="596265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E’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527176" y="3857626"/>
            <a:ext cx="9102725" cy="974725"/>
            <a:chOff x="3324" y="3857655"/>
            <a:chExt cx="9102436" cy="974380"/>
          </a:xfrm>
        </p:grpSpPr>
        <p:pic>
          <p:nvPicPr>
            <p:cNvPr id="239638" name="Picture 2" descr="seismograms x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0" t="34412" r="33521" b="36703"/>
            <a:stretch>
              <a:fillRect/>
            </a:stretch>
          </p:blipFill>
          <p:spPr bwMode="auto">
            <a:xfrm>
              <a:off x="5741649" y="3857655"/>
              <a:ext cx="3364111" cy="974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639" name="Picture 2" descr="seismograms x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0" t="34412" r="33521" b="36703"/>
            <a:stretch>
              <a:fillRect/>
            </a:stretch>
          </p:blipFill>
          <p:spPr bwMode="auto">
            <a:xfrm>
              <a:off x="3324" y="3857655"/>
              <a:ext cx="3364111" cy="974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" name="Group 60"/>
          <p:cNvGrpSpPr>
            <a:grpSpLocks/>
          </p:cNvGrpSpPr>
          <p:nvPr/>
        </p:nvGrpSpPr>
        <p:grpSpPr bwMode="auto">
          <a:xfrm>
            <a:off x="1524000" y="615950"/>
            <a:ext cx="9145588" cy="947738"/>
            <a:chOff x="0" y="616217"/>
            <a:chExt cx="9145078" cy="947493"/>
          </a:xfrm>
        </p:grpSpPr>
        <p:pic>
          <p:nvPicPr>
            <p:cNvPr id="239636" name="Picture 2" descr="seismograms x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1" t="70712" r="48276" b="4547"/>
            <a:stretch>
              <a:fillRect/>
            </a:stretch>
          </p:blipFill>
          <p:spPr bwMode="auto">
            <a:xfrm>
              <a:off x="6468138" y="616217"/>
              <a:ext cx="2676940" cy="937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637" name="Picture 2" descr="seismograms x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1" t="70712" r="48276" b="4547"/>
            <a:stretch>
              <a:fillRect/>
            </a:stretch>
          </p:blipFill>
          <p:spPr bwMode="auto">
            <a:xfrm>
              <a:off x="0" y="626444"/>
              <a:ext cx="2676940" cy="937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Oval 1"/>
          <p:cNvSpPr>
            <a:spLocks noChangeArrowheads="1"/>
          </p:cNvSpPr>
          <p:nvPr/>
        </p:nvSpPr>
        <p:spPr bwMode="auto">
          <a:xfrm>
            <a:off x="3581400" y="1055688"/>
            <a:ext cx="4914900" cy="488791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033838" y="1055689"/>
            <a:ext cx="3916362" cy="954087"/>
            <a:chOff x="2510038" y="1056068"/>
            <a:chExt cx="3916520" cy="953036"/>
          </a:xfrm>
        </p:grpSpPr>
        <p:sp>
          <p:nvSpPr>
            <p:cNvPr id="240678" name="Freeform 9"/>
            <p:cNvSpPr>
              <a:spLocks/>
            </p:cNvSpPr>
            <p:nvPr/>
          </p:nvSpPr>
          <p:spPr bwMode="auto">
            <a:xfrm>
              <a:off x="4443211" y="1056068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0679" name="Freeform 11"/>
            <p:cNvSpPr>
              <a:spLocks/>
            </p:cNvSpPr>
            <p:nvPr/>
          </p:nvSpPr>
          <p:spPr bwMode="auto">
            <a:xfrm flipH="1">
              <a:off x="2510038" y="1118316"/>
              <a:ext cx="1962151" cy="890788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103 h 1060348"/>
                <a:gd name="T4" fmla="*/ 38478 w 2122672"/>
                <a:gd name="T5" fmla="*/ 147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038601" y="1055689"/>
            <a:ext cx="3916363" cy="954087"/>
            <a:chOff x="2552699" y="1063839"/>
            <a:chExt cx="3916520" cy="953036"/>
          </a:xfrm>
        </p:grpSpPr>
        <p:sp>
          <p:nvSpPr>
            <p:cNvPr id="240676" name="Freeform 12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0677" name="Freeform 13"/>
            <p:cNvSpPr>
              <a:spLocks/>
            </p:cNvSpPr>
            <p:nvPr/>
          </p:nvSpPr>
          <p:spPr bwMode="auto">
            <a:xfrm flipH="1">
              <a:off x="2552699" y="1126087"/>
              <a:ext cx="1962151" cy="890788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103 h 1060348"/>
                <a:gd name="T4" fmla="*/ 38478 w 2122672"/>
                <a:gd name="T5" fmla="*/ 147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40645" name="TextBox 16"/>
          <p:cNvSpPr txBox="1">
            <a:spLocks noChangeArrowheads="1"/>
          </p:cNvSpPr>
          <p:nvPr/>
        </p:nvSpPr>
        <p:spPr bwMode="auto">
          <a:xfrm>
            <a:off x="4775201" y="273051"/>
            <a:ext cx="258127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Epicenter at “E” at 8:10:00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3603625" y="1208088"/>
            <a:ext cx="4889500" cy="2449512"/>
            <a:chOff x="2530223" y="1056068"/>
            <a:chExt cx="3896335" cy="953036"/>
          </a:xfrm>
        </p:grpSpPr>
        <p:sp>
          <p:nvSpPr>
            <p:cNvPr id="240674" name="Freeform 18"/>
            <p:cNvSpPr>
              <a:spLocks/>
            </p:cNvSpPr>
            <p:nvPr/>
          </p:nvSpPr>
          <p:spPr bwMode="auto">
            <a:xfrm>
              <a:off x="4443211" y="1056068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0675" name="Freeform 19"/>
            <p:cNvSpPr>
              <a:spLocks/>
            </p:cNvSpPr>
            <p:nvPr/>
          </p:nvSpPr>
          <p:spPr bwMode="auto">
            <a:xfrm flipH="1">
              <a:off x="2530223" y="1056068"/>
              <a:ext cx="1962151" cy="953036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3254 h 1060348"/>
                <a:gd name="T4" fmla="*/ 38478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641726" y="1208089"/>
            <a:ext cx="4854575" cy="2452687"/>
            <a:chOff x="2600368" y="1063839"/>
            <a:chExt cx="3868851" cy="954539"/>
          </a:xfrm>
        </p:grpSpPr>
        <p:sp>
          <p:nvSpPr>
            <p:cNvPr id="240672" name="Freeform 21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0673" name="Freeform 22"/>
            <p:cNvSpPr>
              <a:spLocks/>
            </p:cNvSpPr>
            <p:nvPr/>
          </p:nvSpPr>
          <p:spPr bwMode="auto">
            <a:xfrm flipH="1">
              <a:off x="2600368" y="1065342"/>
              <a:ext cx="1962151" cy="953036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3254 h 1060348"/>
                <a:gd name="T4" fmla="*/ 38478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40648" name="TextBox 23"/>
          <p:cNvSpPr txBox="1">
            <a:spLocks noChangeArrowheads="1"/>
          </p:cNvSpPr>
          <p:nvPr/>
        </p:nvSpPr>
        <p:spPr bwMode="auto">
          <a:xfrm>
            <a:off x="2292350" y="160972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A</a:t>
            </a:r>
          </a:p>
        </p:txBody>
      </p:sp>
      <p:sp>
        <p:nvSpPr>
          <p:cNvPr id="240649" name="TextBox 24"/>
          <p:cNvSpPr txBox="1">
            <a:spLocks noChangeArrowheads="1"/>
          </p:cNvSpPr>
          <p:nvPr/>
        </p:nvSpPr>
        <p:spPr bwMode="auto">
          <a:xfrm>
            <a:off x="8077200" y="161290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A’</a:t>
            </a:r>
          </a:p>
        </p:txBody>
      </p:sp>
      <p:sp>
        <p:nvSpPr>
          <p:cNvPr id="240650" name="TextBox 25"/>
          <p:cNvSpPr txBox="1">
            <a:spLocks noChangeArrowheads="1"/>
          </p:cNvSpPr>
          <p:nvPr/>
        </p:nvSpPr>
        <p:spPr bwMode="auto">
          <a:xfrm>
            <a:off x="1752600" y="34321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B</a:t>
            </a:r>
          </a:p>
        </p:txBody>
      </p:sp>
      <p:sp>
        <p:nvSpPr>
          <p:cNvPr id="240651" name="TextBox 26"/>
          <p:cNvSpPr txBox="1">
            <a:spLocks noChangeArrowheads="1"/>
          </p:cNvSpPr>
          <p:nvPr/>
        </p:nvSpPr>
        <p:spPr bwMode="auto">
          <a:xfrm>
            <a:off x="8496300" y="34575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B’</a:t>
            </a: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4200526" y="1212850"/>
            <a:ext cx="3749675" cy="3892550"/>
            <a:chOff x="2552699" y="1063839"/>
            <a:chExt cx="3916520" cy="953036"/>
          </a:xfrm>
        </p:grpSpPr>
        <p:sp>
          <p:nvSpPr>
            <p:cNvPr id="240670" name="Freeform 33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0671" name="Freeform 34"/>
            <p:cNvSpPr>
              <a:spLocks/>
            </p:cNvSpPr>
            <p:nvPr/>
          </p:nvSpPr>
          <p:spPr bwMode="auto">
            <a:xfrm flipH="1">
              <a:off x="2552699" y="1063839"/>
              <a:ext cx="1962151" cy="953036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3254 h 1060348"/>
                <a:gd name="T4" fmla="*/ 38478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5665788" y="1208089"/>
            <a:ext cx="800100" cy="1489075"/>
            <a:chOff x="2552699" y="1063839"/>
            <a:chExt cx="3916520" cy="953036"/>
          </a:xfrm>
        </p:grpSpPr>
        <p:sp>
          <p:nvSpPr>
            <p:cNvPr id="240668" name="Freeform 36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0669" name="Freeform 37"/>
            <p:cNvSpPr>
              <a:spLocks/>
            </p:cNvSpPr>
            <p:nvPr/>
          </p:nvSpPr>
          <p:spPr bwMode="auto">
            <a:xfrm flipH="1">
              <a:off x="2552699" y="1063839"/>
              <a:ext cx="1962151" cy="953036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3254 h 1060348"/>
                <a:gd name="T4" fmla="*/ 38478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40654" name="TextBox 38"/>
          <p:cNvSpPr txBox="1">
            <a:spLocks noChangeArrowheads="1"/>
          </p:cNvSpPr>
          <p:nvPr/>
        </p:nvSpPr>
        <p:spPr bwMode="auto">
          <a:xfrm>
            <a:off x="2439988" y="5129213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C</a:t>
            </a:r>
          </a:p>
        </p:txBody>
      </p:sp>
      <p:sp>
        <p:nvSpPr>
          <p:cNvPr id="240655" name="TextBox 39"/>
          <p:cNvSpPr txBox="1">
            <a:spLocks noChangeArrowheads="1"/>
          </p:cNvSpPr>
          <p:nvPr/>
        </p:nvSpPr>
        <p:spPr bwMode="auto">
          <a:xfrm>
            <a:off x="7991475" y="51339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C’</a:t>
            </a:r>
          </a:p>
        </p:txBody>
      </p: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4813300" y="1055688"/>
            <a:ext cx="2438400" cy="4583112"/>
            <a:chOff x="2552699" y="1063839"/>
            <a:chExt cx="3916520" cy="953036"/>
          </a:xfrm>
        </p:grpSpPr>
        <p:sp>
          <p:nvSpPr>
            <p:cNvPr id="240666" name="Freeform 41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0667" name="Freeform 42"/>
            <p:cNvSpPr>
              <a:spLocks/>
            </p:cNvSpPr>
            <p:nvPr/>
          </p:nvSpPr>
          <p:spPr bwMode="auto">
            <a:xfrm flipH="1">
              <a:off x="2552699" y="1063839"/>
              <a:ext cx="1962151" cy="953036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3254 h 1060348"/>
                <a:gd name="T4" fmla="*/ 38478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5748338" y="1068388"/>
            <a:ext cx="571500" cy="1611312"/>
            <a:chOff x="2552699" y="1063839"/>
            <a:chExt cx="3916520" cy="953036"/>
          </a:xfrm>
        </p:grpSpPr>
        <p:sp>
          <p:nvSpPr>
            <p:cNvPr id="240664" name="Freeform 45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0665" name="Freeform 46"/>
            <p:cNvSpPr>
              <a:spLocks/>
            </p:cNvSpPr>
            <p:nvPr/>
          </p:nvSpPr>
          <p:spPr bwMode="auto">
            <a:xfrm flipH="1">
              <a:off x="2552699" y="1063839"/>
              <a:ext cx="1962151" cy="953036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3254 h 1060348"/>
                <a:gd name="T4" fmla="*/ 38478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8" name="Oval 47"/>
          <p:cNvSpPr/>
          <p:nvPr/>
        </p:nvSpPr>
        <p:spPr bwMode="auto">
          <a:xfrm>
            <a:off x="5048251" y="2359026"/>
            <a:ext cx="1990725" cy="1978025"/>
          </a:xfrm>
          <a:prstGeom prst="ellipse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49" name="Straight Arrow Connector 48"/>
          <p:cNvCxnSpPr>
            <a:cxnSpLocks noChangeShapeType="1"/>
            <a:stCxn id="240665" idx="0"/>
            <a:endCxn id="240642" idx="4"/>
          </p:cNvCxnSpPr>
          <p:nvPr/>
        </p:nvCxnSpPr>
        <p:spPr bwMode="auto">
          <a:xfrm>
            <a:off x="6035676" y="1068388"/>
            <a:ext cx="3175" cy="4875212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Arrow Connector 51"/>
          <p:cNvCxnSpPr>
            <a:cxnSpLocks noChangeShapeType="1"/>
          </p:cNvCxnSpPr>
          <p:nvPr/>
        </p:nvCxnSpPr>
        <p:spPr bwMode="auto">
          <a:xfrm>
            <a:off x="6032501" y="1055688"/>
            <a:ext cx="11113" cy="1624012"/>
          </a:xfrm>
          <a:prstGeom prst="straightConnector1">
            <a:avLst/>
          </a:prstGeom>
          <a:noFill/>
          <a:ln w="762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0661" name="TextBox 53"/>
          <p:cNvSpPr txBox="1">
            <a:spLocks noChangeArrowheads="1"/>
          </p:cNvSpPr>
          <p:nvPr/>
        </p:nvSpPr>
        <p:spPr bwMode="auto">
          <a:xfrm>
            <a:off x="3198813" y="57435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D</a:t>
            </a:r>
          </a:p>
        </p:txBody>
      </p:sp>
      <p:sp>
        <p:nvSpPr>
          <p:cNvPr id="240662" name="TextBox 54"/>
          <p:cNvSpPr txBox="1">
            <a:spLocks noChangeArrowheads="1"/>
          </p:cNvSpPr>
          <p:nvPr/>
        </p:nvSpPr>
        <p:spPr bwMode="auto">
          <a:xfrm>
            <a:off x="7265988" y="5691188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D’</a:t>
            </a:r>
          </a:p>
        </p:txBody>
      </p:sp>
      <p:sp>
        <p:nvSpPr>
          <p:cNvPr id="240663" name="TextBox 55"/>
          <p:cNvSpPr txBox="1">
            <a:spLocks noChangeArrowheads="1"/>
          </p:cNvSpPr>
          <p:nvPr/>
        </p:nvSpPr>
        <p:spPr bwMode="auto">
          <a:xfrm>
            <a:off x="5221288" y="596265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E’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6" descr="shadow z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1775"/>
            <a:ext cx="6477000" cy="63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876"/>
            <a:ext cx="9158288" cy="669925"/>
          </a:xfrm>
          <a:solidFill>
            <a:schemeClr val="tx2"/>
          </a:solidFill>
        </p:spPr>
        <p:txBody>
          <a:bodyPr/>
          <a:lstStyle/>
          <a:p>
            <a:pPr algn="l" eaLnBrk="1" hangingPunct="1"/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</a:rPr>
              <a:t>Do Now:                              5/15</a:t>
            </a:r>
          </a:p>
        </p:txBody>
      </p:sp>
      <p:sp>
        <p:nvSpPr>
          <p:cNvPr id="171012" name="Text Box 3"/>
          <p:cNvSpPr txBox="1">
            <a:spLocks noChangeArrowheads="1"/>
          </p:cNvSpPr>
          <p:nvPr/>
        </p:nvSpPr>
        <p:spPr bwMode="auto">
          <a:xfrm>
            <a:off x="1541463" y="827089"/>
            <a:ext cx="9144000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742950" indent="-742950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4400" b="1" dirty="0">
                <a:solidFill>
                  <a:srgbClr val="FFFFFF"/>
                </a:solidFill>
                <a:latin typeface="Arial Narrow" pitchFamily="34" charset="0"/>
              </a:rPr>
              <a:t>Take Out Signed Calendar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Arial Narrow" pitchFamily="34" charset="0"/>
              </a:rPr>
              <a:t>2.   Open to ESRT page 11</a:t>
            </a:r>
            <a:br>
              <a:rPr lang="en-US" altLang="en-US" sz="4800" b="1" dirty="0">
                <a:solidFill>
                  <a:srgbClr val="FFFFFF"/>
                </a:solidFill>
                <a:latin typeface="Arial Narrow" pitchFamily="34" charset="0"/>
              </a:rPr>
            </a:br>
            <a:r>
              <a:rPr lang="en-US" altLang="en-US" sz="4400" b="1" dirty="0">
                <a:solidFill>
                  <a:srgbClr val="FFFFFF"/>
                </a:solidFill>
                <a:latin typeface="Arial Narrow" pitchFamily="34" charset="0"/>
              </a:rPr>
              <a:t>3.  Work on Regents Review Packet</a:t>
            </a:r>
            <a:br>
              <a:rPr lang="en-US" altLang="en-US" sz="4400" b="1" dirty="0">
                <a:solidFill>
                  <a:srgbClr val="FFFFFF"/>
                </a:solidFill>
                <a:latin typeface="Arial Narrow" pitchFamily="34" charset="0"/>
              </a:rPr>
            </a:br>
            <a:r>
              <a:rPr lang="en-US" altLang="en-US" sz="4400" b="1" dirty="0">
                <a:solidFill>
                  <a:srgbClr val="FFFFFF"/>
                </a:solidFill>
                <a:latin typeface="Arial Narrow" pitchFamily="34" charset="0"/>
              </a:rPr>
              <a:t>     when done with test</a:t>
            </a:r>
            <a:br>
              <a:rPr lang="en-US" altLang="en-US" b="1" dirty="0">
                <a:solidFill>
                  <a:srgbClr val="FFFFFF"/>
                </a:solidFill>
                <a:latin typeface="Arial Narrow" pitchFamily="34" charset="0"/>
              </a:rPr>
            </a:br>
            <a:endParaRPr lang="en-US" altLang="en-US" sz="40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70832" y="4031556"/>
            <a:ext cx="9085262" cy="6699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4000" kern="0" dirty="0">
                <a:solidFill>
                  <a:srgbClr val="FFFFFF"/>
                </a:solidFill>
                <a:latin typeface="Arial Black" pitchFamily="34" charset="0"/>
              </a:rPr>
              <a:t>HW:</a:t>
            </a:r>
          </a:p>
        </p:txBody>
      </p:sp>
      <p:sp>
        <p:nvSpPr>
          <p:cNvPr id="2" name="Rectangle 1"/>
          <p:cNvSpPr/>
          <p:nvPr/>
        </p:nvSpPr>
        <p:spPr>
          <a:xfrm>
            <a:off x="1589882" y="4953001"/>
            <a:ext cx="8773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FFFF"/>
                </a:solidFill>
                <a:latin typeface="Arial Narrow" pitchFamily="34" charset="0"/>
              </a:rPr>
              <a:t>YOU SHOULD BE WORKING ON REGENTS REVIEW WHEN THERE IS NO OTHER HW</a:t>
            </a:r>
            <a:endParaRPr lang="en-US" sz="36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09477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4"/>
          <p:cNvSpPr txBox="1">
            <a:spLocks noChangeArrowheads="1"/>
          </p:cNvSpPr>
          <p:nvPr/>
        </p:nvSpPr>
        <p:spPr bwMode="auto">
          <a:xfrm>
            <a:off x="1508905" y="4937126"/>
            <a:ext cx="9144000" cy="1920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6000" dirty="0">
                <a:solidFill>
                  <a:srgbClr val="FFCC00"/>
                </a:solidFill>
              </a:rPr>
              <a:t>Key Terms and Dealing with Time Calculations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34333" y="350837"/>
            <a:ext cx="9126537" cy="2787650"/>
          </a:xfrm>
          <a:prstGeom prst="rect">
            <a:avLst/>
          </a:prstGeom>
          <a:solidFill>
            <a:schemeClr val="tx1"/>
          </a:solidFill>
          <a:ln w="38100">
            <a:solidFill>
              <a:srgbClr val="FFFF99"/>
            </a:solidFill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buFontTx/>
              <a:buAutoNum type="arabicPeriod"/>
              <a:defRPr/>
            </a:pPr>
            <a:r>
              <a:rPr lang="en-US" sz="4000" kern="0" dirty="0">
                <a:solidFill>
                  <a:srgbClr val="FFFF99"/>
                </a:solidFill>
                <a:latin typeface="Arial Black" pitchFamily="34" charset="0"/>
              </a:rPr>
              <a:t> Get a piece of scrap paper </a:t>
            </a:r>
          </a:p>
          <a:p>
            <a:pPr algn="l" eaLnBrk="1" hangingPunct="1">
              <a:buFontTx/>
              <a:buAutoNum type="arabicPeriod"/>
              <a:defRPr/>
            </a:pPr>
            <a:r>
              <a:rPr lang="en-US" sz="4000" kern="0" dirty="0">
                <a:solidFill>
                  <a:srgbClr val="FFFF99"/>
                </a:solidFill>
                <a:latin typeface="Arial Black" pitchFamily="34" charset="0"/>
              </a:rPr>
              <a:t> Turn to </a:t>
            </a:r>
            <a:r>
              <a:rPr lang="en-US" sz="4000" u="sng" kern="0" dirty="0">
                <a:solidFill>
                  <a:srgbClr val="FFFFFF"/>
                </a:solidFill>
                <a:latin typeface="Arial Black" pitchFamily="34" charset="0"/>
              </a:rPr>
              <a:t>page 267</a:t>
            </a:r>
            <a:r>
              <a:rPr lang="en-US" sz="4000" kern="0" dirty="0">
                <a:solidFill>
                  <a:srgbClr val="FFFF99"/>
                </a:solidFill>
                <a:latin typeface="Arial Black" pitchFamily="34" charset="0"/>
              </a:rPr>
              <a:t> in packet </a:t>
            </a:r>
          </a:p>
          <a:p>
            <a:pPr algn="l" eaLnBrk="1" hangingPunct="1">
              <a:buFontTx/>
              <a:buAutoNum type="arabicPeriod"/>
              <a:defRPr/>
            </a:pPr>
            <a:r>
              <a:rPr lang="en-US" sz="4000" kern="0" dirty="0">
                <a:solidFill>
                  <a:srgbClr val="FFFF99"/>
                </a:solidFill>
                <a:latin typeface="Arial Black" pitchFamily="34" charset="0"/>
              </a:rPr>
              <a:t> Open t</a:t>
            </a:r>
            <a:r>
              <a:rPr lang="en-US" kern="0" dirty="0">
                <a:solidFill>
                  <a:srgbClr val="FFFF99"/>
                </a:solidFill>
                <a:latin typeface="Arial Black" pitchFamily="34" charset="0"/>
              </a:rPr>
              <a:t>o </a:t>
            </a:r>
            <a:r>
              <a:rPr lang="en-US" u="sng" kern="0" dirty="0">
                <a:solidFill>
                  <a:srgbClr val="FFFFFF"/>
                </a:solidFill>
                <a:latin typeface="Arial Black" pitchFamily="34" charset="0"/>
              </a:rPr>
              <a:t>ESRT page 11</a:t>
            </a:r>
          </a:p>
        </p:txBody>
      </p:sp>
      <p:sp>
        <p:nvSpPr>
          <p:cNvPr id="75781" name="Text Box 4"/>
          <p:cNvSpPr txBox="1">
            <a:spLocks noChangeArrowheads="1"/>
          </p:cNvSpPr>
          <p:nvPr/>
        </p:nvSpPr>
        <p:spPr bwMode="auto">
          <a:xfrm>
            <a:off x="1508905" y="3016251"/>
            <a:ext cx="9144001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6000" dirty="0">
                <a:solidFill>
                  <a:srgbClr val="000000"/>
                </a:solidFill>
              </a:rPr>
              <a:t>Finding the Distance to an Earthquake Epicenter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0" y="15876"/>
            <a:ext cx="9158288" cy="6699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sz="4000" kern="0" dirty="0">
                <a:solidFill>
                  <a:srgbClr val="FFFFFF"/>
                </a:solidFill>
                <a:latin typeface="Arial Black" pitchFamily="34" charset="0"/>
              </a:rPr>
              <a:t>Do Now:                              5/21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hh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male_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nimBg="1"/>
      <p:bldP spid="7578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19238" y="885827"/>
            <a:ext cx="9148763" cy="5198825"/>
            <a:chOff x="-4763" y="2805113"/>
            <a:chExt cx="9148763" cy="5198825"/>
          </a:xfrm>
        </p:grpSpPr>
        <p:sp>
          <p:nvSpPr>
            <p:cNvPr id="75778" name="Text Box 4"/>
            <p:cNvSpPr txBox="1">
              <a:spLocks noChangeArrowheads="1"/>
            </p:cNvSpPr>
            <p:nvPr/>
          </p:nvSpPr>
          <p:spPr bwMode="auto">
            <a:xfrm>
              <a:off x="0" y="6083063"/>
              <a:ext cx="9144000" cy="19208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6000" dirty="0">
                  <a:solidFill>
                    <a:srgbClr val="FFCC00"/>
                  </a:solidFill>
                </a:rPr>
                <a:t>Key Terms and Dealing with Time Calculations</a:t>
              </a:r>
            </a:p>
          </p:txBody>
        </p:sp>
        <p:sp>
          <p:nvSpPr>
            <p:cNvPr id="75781" name="Text Box 4"/>
            <p:cNvSpPr txBox="1">
              <a:spLocks noChangeArrowheads="1"/>
            </p:cNvSpPr>
            <p:nvPr/>
          </p:nvSpPr>
          <p:spPr bwMode="auto">
            <a:xfrm>
              <a:off x="-4763" y="2805113"/>
              <a:ext cx="9144001" cy="332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6000" dirty="0">
                  <a:solidFill>
                    <a:srgbClr val="000000"/>
                  </a:solidFill>
                </a:rPr>
                <a:t>Page 266</a:t>
              </a:r>
            </a:p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6000" dirty="0">
                  <a:solidFill>
                    <a:srgbClr val="000000"/>
                  </a:solidFill>
                </a:rPr>
                <a:t>Finding the Distance to an Earthquake Epicenter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5387758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Line 9"/>
          <p:cNvSpPr>
            <a:spLocks noChangeShapeType="1"/>
          </p:cNvSpPr>
          <p:nvPr/>
        </p:nvSpPr>
        <p:spPr bwMode="auto">
          <a:xfrm>
            <a:off x="2438401" y="5929313"/>
            <a:ext cx="726916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39" name="Line 10"/>
          <p:cNvSpPr>
            <a:spLocks noChangeShapeType="1"/>
          </p:cNvSpPr>
          <p:nvPr/>
        </p:nvSpPr>
        <p:spPr bwMode="auto">
          <a:xfrm>
            <a:off x="2438400" y="5803900"/>
            <a:ext cx="0" cy="2492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40" name="Line 11"/>
          <p:cNvSpPr>
            <a:spLocks noChangeShapeType="1"/>
          </p:cNvSpPr>
          <p:nvPr/>
        </p:nvSpPr>
        <p:spPr bwMode="auto">
          <a:xfrm>
            <a:off x="9707563" y="5803900"/>
            <a:ext cx="0" cy="2492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41" name="Line 12"/>
          <p:cNvSpPr>
            <a:spLocks noChangeShapeType="1"/>
          </p:cNvSpPr>
          <p:nvPr/>
        </p:nvSpPr>
        <p:spPr bwMode="auto">
          <a:xfrm>
            <a:off x="8474075" y="5803900"/>
            <a:ext cx="0" cy="2492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42" name="Line 13"/>
          <p:cNvSpPr>
            <a:spLocks noChangeShapeType="1"/>
          </p:cNvSpPr>
          <p:nvPr/>
        </p:nvSpPr>
        <p:spPr bwMode="auto">
          <a:xfrm>
            <a:off x="7239000" y="5803900"/>
            <a:ext cx="0" cy="2492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43" name="Line 14"/>
          <p:cNvSpPr>
            <a:spLocks noChangeShapeType="1"/>
          </p:cNvSpPr>
          <p:nvPr/>
        </p:nvSpPr>
        <p:spPr bwMode="auto">
          <a:xfrm>
            <a:off x="6003925" y="5803900"/>
            <a:ext cx="0" cy="2492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44" name="Line 15"/>
          <p:cNvSpPr>
            <a:spLocks noChangeShapeType="1"/>
          </p:cNvSpPr>
          <p:nvPr/>
        </p:nvSpPr>
        <p:spPr bwMode="auto">
          <a:xfrm>
            <a:off x="3673475" y="5803900"/>
            <a:ext cx="0" cy="2492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45" name="Line 16"/>
          <p:cNvSpPr>
            <a:spLocks noChangeShapeType="1"/>
          </p:cNvSpPr>
          <p:nvPr/>
        </p:nvSpPr>
        <p:spPr bwMode="auto">
          <a:xfrm>
            <a:off x="4770438" y="5803900"/>
            <a:ext cx="0" cy="2492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46" name="Line 17"/>
          <p:cNvSpPr>
            <a:spLocks noChangeShapeType="1"/>
          </p:cNvSpPr>
          <p:nvPr/>
        </p:nvSpPr>
        <p:spPr bwMode="auto">
          <a:xfrm>
            <a:off x="2438400" y="5929313"/>
            <a:ext cx="2746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47" name="Line 18"/>
          <p:cNvSpPr>
            <a:spLocks noChangeShapeType="1"/>
          </p:cNvSpPr>
          <p:nvPr/>
        </p:nvSpPr>
        <p:spPr bwMode="auto">
          <a:xfrm flipV="1">
            <a:off x="2713039" y="5929313"/>
            <a:ext cx="1365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48" name="Line 19"/>
          <p:cNvSpPr>
            <a:spLocks noChangeShapeType="1"/>
          </p:cNvSpPr>
          <p:nvPr/>
        </p:nvSpPr>
        <p:spPr bwMode="auto">
          <a:xfrm>
            <a:off x="2819401" y="5791201"/>
            <a:ext cx="138113" cy="276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49" name="Line 20"/>
          <p:cNvSpPr>
            <a:spLocks noChangeShapeType="1"/>
          </p:cNvSpPr>
          <p:nvPr/>
        </p:nvSpPr>
        <p:spPr bwMode="auto">
          <a:xfrm flipV="1">
            <a:off x="2987675" y="5929314"/>
            <a:ext cx="273050" cy="123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50" name="Line 21"/>
          <p:cNvSpPr>
            <a:spLocks noChangeShapeType="1"/>
          </p:cNvSpPr>
          <p:nvPr/>
        </p:nvSpPr>
        <p:spPr bwMode="auto">
          <a:xfrm>
            <a:off x="3260725" y="5929314"/>
            <a:ext cx="274638" cy="4984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51" name="Line 22"/>
          <p:cNvSpPr>
            <a:spLocks noChangeShapeType="1"/>
          </p:cNvSpPr>
          <p:nvPr/>
        </p:nvSpPr>
        <p:spPr bwMode="auto">
          <a:xfrm flipV="1">
            <a:off x="3535363" y="5430838"/>
            <a:ext cx="138112" cy="9969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52" name="Line 23"/>
          <p:cNvSpPr>
            <a:spLocks noChangeShapeType="1"/>
          </p:cNvSpPr>
          <p:nvPr/>
        </p:nvSpPr>
        <p:spPr bwMode="auto">
          <a:xfrm>
            <a:off x="3673475" y="5430838"/>
            <a:ext cx="273050" cy="9969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53" name="Line 24"/>
          <p:cNvSpPr>
            <a:spLocks noChangeShapeType="1"/>
          </p:cNvSpPr>
          <p:nvPr/>
        </p:nvSpPr>
        <p:spPr bwMode="auto">
          <a:xfrm flipV="1">
            <a:off x="3946525" y="5056188"/>
            <a:ext cx="274638" cy="1371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54" name="Line 25"/>
          <p:cNvSpPr>
            <a:spLocks noChangeShapeType="1"/>
          </p:cNvSpPr>
          <p:nvPr/>
        </p:nvSpPr>
        <p:spPr bwMode="auto">
          <a:xfrm>
            <a:off x="4221163" y="5056189"/>
            <a:ext cx="138112" cy="1620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55" name="Line 26"/>
          <p:cNvSpPr>
            <a:spLocks noChangeShapeType="1"/>
          </p:cNvSpPr>
          <p:nvPr/>
        </p:nvSpPr>
        <p:spPr bwMode="auto">
          <a:xfrm flipV="1">
            <a:off x="4359275" y="5056189"/>
            <a:ext cx="273050" cy="1620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56" name="Line 27"/>
          <p:cNvSpPr>
            <a:spLocks noChangeShapeType="1"/>
          </p:cNvSpPr>
          <p:nvPr/>
        </p:nvSpPr>
        <p:spPr bwMode="auto">
          <a:xfrm>
            <a:off x="4632325" y="5056189"/>
            <a:ext cx="274638" cy="1495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57" name="Line 28"/>
          <p:cNvSpPr>
            <a:spLocks noChangeShapeType="1"/>
          </p:cNvSpPr>
          <p:nvPr/>
        </p:nvSpPr>
        <p:spPr bwMode="auto">
          <a:xfrm flipV="1">
            <a:off x="4906964" y="5056189"/>
            <a:ext cx="274637" cy="1495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58" name="Line 29"/>
          <p:cNvSpPr>
            <a:spLocks noChangeShapeType="1"/>
          </p:cNvSpPr>
          <p:nvPr/>
        </p:nvSpPr>
        <p:spPr bwMode="auto">
          <a:xfrm>
            <a:off x="5181601" y="5056189"/>
            <a:ext cx="136525" cy="1495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59" name="Line 30"/>
          <p:cNvSpPr>
            <a:spLocks noChangeShapeType="1"/>
          </p:cNvSpPr>
          <p:nvPr/>
        </p:nvSpPr>
        <p:spPr bwMode="auto">
          <a:xfrm flipV="1">
            <a:off x="5318125" y="5056189"/>
            <a:ext cx="412750" cy="1495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60" name="Line 31"/>
          <p:cNvSpPr>
            <a:spLocks noChangeShapeType="1"/>
          </p:cNvSpPr>
          <p:nvPr/>
        </p:nvSpPr>
        <p:spPr bwMode="auto">
          <a:xfrm>
            <a:off x="5730876" y="5056188"/>
            <a:ext cx="411163" cy="11223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61" name="Line 32"/>
          <p:cNvSpPr>
            <a:spLocks noChangeShapeType="1"/>
          </p:cNvSpPr>
          <p:nvPr/>
        </p:nvSpPr>
        <p:spPr bwMode="auto">
          <a:xfrm flipV="1">
            <a:off x="6142039" y="5803900"/>
            <a:ext cx="136525" cy="3746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62" name="Line 33"/>
          <p:cNvSpPr>
            <a:spLocks noChangeShapeType="1"/>
          </p:cNvSpPr>
          <p:nvPr/>
        </p:nvSpPr>
        <p:spPr bwMode="auto">
          <a:xfrm>
            <a:off x="6278563" y="5803900"/>
            <a:ext cx="138112" cy="3746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63" name="Line 34"/>
          <p:cNvSpPr>
            <a:spLocks noChangeShapeType="1"/>
          </p:cNvSpPr>
          <p:nvPr/>
        </p:nvSpPr>
        <p:spPr bwMode="auto">
          <a:xfrm flipV="1">
            <a:off x="6416676" y="5803900"/>
            <a:ext cx="136525" cy="3746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64" name="Line 35"/>
          <p:cNvSpPr>
            <a:spLocks noChangeShapeType="1"/>
          </p:cNvSpPr>
          <p:nvPr/>
        </p:nvSpPr>
        <p:spPr bwMode="auto">
          <a:xfrm>
            <a:off x="6553200" y="5803900"/>
            <a:ext cx="274638" cy="2492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65" name="Line 36"/>
          <p:cNvSpPr>
            <a:spLocks noChangeShapeType="1"/>
          </p:cNvSpPr>
          <p:nvPr/>
        </p:nvSpPr>
        <p:spPr bwMode="auto">
          <a:xfrm flipV="1">
            <a:off x="6827839" y="5803900"/>
            <a:ext cx="136525" cy="2492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66" name="Line 37"/>
          <p:cNvSpPr>
            <a:spLocks noChangeShapeType="1"/>
          </p:cNvSpPr>
          <p:nvPr/>
        </p:nvSpPr>
        <p:spPr bwMode="auto">
          <a:xfrm>
            <a:off x="6964363" y="5803900"/>
            <a:ext cx="138112" cy="2492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67" name="Line 38"/>
          <p:cNvSpPr>
            <a:spLocks noChangeShapeType="1"/>
          </p:cNvSpPr>
          <p:nvPr/>
        </p:nvSpPr>
        <p:spPr bwMode="auto">
          <a:xfrm flipV="1">
            <a:off x="7086600" y="5638800"/>
            <a:ext cx="457200" cy="393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68" name="Line 39"/>
          <p:cNvSpPr>
            <a:spLocks noChangeShapeType="1"/>
          </p:cNvSpPr>
          <p:nvPr/>
        </p:nvSpPr>
        <p:spPr bwMode="auto">
          <a:xfrm>
            <a:off x="7543800" y="5638800"/>
            <a:ext cx="3810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69" name="Line 40"/>
          <p:cNvSpPr>
            <a:spLocks noChangeShapeType="1"/>
          </p:cNvSpPr>
          <p:nvPr/>
        </p:nvSpPr>
        <p:spPr bwMode="auto">
          <a:xfrm flipV="1">
            <a:off x="7924800" y="5562600"/>
            <a:ext cx="30480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70" name="Line 41"/>
          <p:cNvSpPr>
            <a:spLocks noChangeShapeType="1"/>
          </p:cNvSpPr>
          <p:nvPr/>
        </p:nvSpPr>
        <p:spPr bwMode="auto">
          <a:xfrm>
            <a:off x="9296400" y="4267200"/>
            <a:ext cx="76200" cy="2590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71" name="Line 42"/>
          <p:cNvSpPr>
            <a:spLocks noChangeShapeType="1"/>
          </p:cNvSpPr>
          <p:nvPr/>
        </p:nvSpPr>
        <p:spPr bwMode="auto">
          <a:xfrm flipV="1">
            <a:off x="9372601" y="3810000"/>
            <a:ext cx="593725" cy="304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72" name="Text Box 43"/>
          <p:cNvSpPr txBox="1">
            <a:spLocks noChangeArrowheads="1"/>
          </p:cNvSpPr>
          <p:nvPr/>
        </p:nvSpPr>
        <p:spPr bwMode="auto">
          <a:xfrm>
            <a:off x="9144000" y="3810001"/>
            <a:ext cx="51435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400" b="1">
                <a:solidFill>
                  <a:srgbClr val="000000"/>
                </a:solidFill>
                <a:ea typeface="Batang" pitchFamily="18" charset="-127"/>
              </a:rPr>
              <a:t>S</a:t>
            </a:r>
            <a:endParaRPr lang="en-US" altLang="en-US" sz="4000">
              <a:solidFill>
                <a:srgbClr val="000000"/>
              </a:solidFill>
            </a:endParaRPr>
          </a:p>
        </p:txBody>
      </p:sp>
      <p:sp>
        <p:nvSpPr>
          <p:cNvPr id="244773" name="Text Box 44"/>
          <p:cNvSpPr txBox="1">
            <a:spLocks noChangeArrowheads="1"/>
          </p:cNvSpPr>
          <p:nvPr/>
        </p:nvSpPr>
        <p:spPr bwMode="auto">
          <a:xfrm>
            <a:off x="2286000" y="5181601"/>
            <a:ext cx="51435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400" b="1">
                <a:solidFill>
                  <a:srgbClr val="000000"/>
                </a:solidFill>
                <a:ea typeface="Batang" pitchFamily="18" charset="-127"/>
              </a:rPr>
              <a:t>P</a:t>
            </a:r>
            <a:endParaRPr lang="en-US" altLang="en-US" sz="4000">
              <a:solidFill>
                <a:srgbClr val="000000"/>
              </a:solidFill>
            </a:endParaRPr>
          </a:p>
        </p:txBody>
      </p:sp>
      <p:sp>
        <p:nvSpPr>
          <p:cNvPr id="244774" name="Text Box 46"/>
          <p:cNvSpPr txBox="1">
            <a:spLocks noChangeArrowheads="1"/>
          </p:cNvSpPr>
          <p:nvPr/>
        </p:nvSpPr>
        <p:spPr bwMode="auto">
          <a:xfrm>
            <a:off x="2057400" y="6019801"/>
            <a:ext cx="861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srgbClr val="000000"/>
                </a:solidFill>
              </a:rPr>
              <a:t>5:07:00am                                                                                                         5:12:40am</a:t>
            </a:r>
          </a:p>
        </p:txBody>
      </p:sp>
      <p:sp>
        <p:nvSpPr>
          <p:cNvPr id="244775" name="Line 41"/>
          <p:cNvSpPr>
            <a:spLocks noChangeShapeType="1"/>
          </p:cNvSpPr>
          <p:nvPr/>
        </p:nvSpPr>
        <p:spPr bwMode="auto">
          <a:xfrm flipH="1">
            <a:off x="8991600" y="4343400"/>
            <a:ext cx="304800" cy="2133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76" name="Line 41"/>
          <p:cNvSpPr>
            <a:spLocks noChangeShapeType="1"/>
          </p:cNvSpPr>
          <p:nvPr/>
        </p:nvSpPr>
        <p:spPr bwMode="auto">
          <a:xfrm>
            <a:off x="8839200" y="5486400"/>
            <a:ext cx="15240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77" name="Line 40"/>
          <p:cNvSpPr>
            <a:spLocks noChangeShapeType="1"/>
          </p:cNvSpPr>
          <p:nvPr/>
        </p:nvSpPr>
        <p:spPr bwMode="auto">
          <a:xfrm flipV="1">
            <a:off x="8534400" y="5486400"/>
            <a:ext cx="30480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78" name="Line 40"/>
          <p:cNvSpPr>
            <a:spLocks noChangeShapeType="1"/>
          </p:cNvSpPr>
          <p:nvPr/>
        </p:nvSpPr>
        <p:spPr bwMode="auto">
          <a:xfrm flipH="1" flipV="1">
            <a:off x="8229600" y="5562600"/>
            <a:ext cx="3048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79" name="Line 19"/>
          <p:cNvSpPr>
            <a:spLocks noChangeShapeType="1"/>
          </p:cNvSpPr>
          <p:nvPr/>
        </p:nvSpPr>
        <p:spPr bwMode="auto">
          <a:xfrm flipH="1">
            <a:off x="2667000" y="5791200"/>
            <a:ext cx="1524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80" name="Line 19"/>
          <p:cNvSpPr>
            <a:spLocks noChangeShapeType="1"/>
          </p:cNvSpPr>
          <p:nvPr/>
        </p:nvSpPr>
        <p:spPr bwMode="auto">
          <a:xfrm>
            <a:off x="2438400" y="5638800"/>
            <a:ext cx="22860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447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12" r="2368" b="40802"/>
          <a:stretch>
            <a:fillRect/>
          </a:stretch>
        </p:blipFill>
        <p:spPr bwMode="auto">
          <a:xfrm>
            <a:off x="1524000" y="457200"/>
            <a:ext cx="9144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905000"/>
          </a:xfrm>
          <a:solidFill>
            <a:srgbClr val="2A1500"/>
          </a:solidFill>
          <a:ln w="38100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99"/>
                </a:solidFill>
                <a:latin typeface="Arial Black" pitchFamily="34" charset="0"/>
              </a:rPr>
              <a:t>1.  What are earthquakes and where do they occur?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1524000" y="2590800"/>
            <a:ext cx="9144000" cy="2209800"/>
          </a:xfrm>
          <a:prstGeom prst="rect">
            <a:avLst/>
          </a:prstGeom>
          <a:solidFill>
            <a:srgbClr val="2A1500"/>
          </a:solidFill>
          <a:ln w="38100">
            <a:solidFill>
              <a:srgbClr val="FFFF99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>
                <a:solidFill>
                  <a:srgbClr val="FFFF99"/>
                </a:solidFill>
              </a:rPr>
              <a:t>Any vibrating, shaking, or rapid motion of the </a:t>
            </a:r>
            <a:r>
              <a:rPr lang="en-US" altLang="en-US" sz="6000" b="1" u="sng">
                <a:solidFill>
                  <a:srgbClr val="FFCC66"/>
                </a:solidFill>
              </a:rPr>
              <a:t>Earth’s crust</a:t>
            </a:r>
            <a:r>
              <a:rPr lang="en-US" altLang="en-US" sz="5400">
                <a:solidFill>
                  <a:srgbClr val="FFFF99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t="10321" r="9691" b="56888"/>
          <a:stretch>
            <a:fillRect/>
          </a:stretch>
        </p:blipFill>
        <p:spPr>
          <a:xfrm>
            <a:off x="1752601" y="1"/>
            <a:ext cx="8678863" cy="4340225"/>
          </a:xfrm>
          <a:noFill/>
        </p:spPr>
      </p:pic>
      <p:sp>
        <p:nvSpPr>
          <p:cNvPr id="245763" name="Picture 3"/>
          <p:cNvSpPr>
            <a:spLocks noChangeAspect="1" noChangeArrowheads="1"/>
          </p:cNvSpPr>
          <p:nvPr/>
        </p:nvSpPr>
        <p:spPr bwMode="auto">
          <a:xfrm>
            <a:off x="1989139" y="3754438"/>
            <a:ext cx="8662987" cy="310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596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7" name="WordArt 3"/>
          <p:cNvSpPr>
            <a:spLocks noChangeArrowheads="1" noChangeShapeType="1" noTextEdit="1"/>
          </p:cNvSpPr>
          <p:nvPr/>
        </p:nvSpPr>
        <p:spPr bwMode="auto">
          <a:xfrm rot="-5400000">
            <a:off x="-266700" y="2781300"/>
            <a:ext cx="5410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ESRT page 11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596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1" name="WordArt 3"/>
          <p:cNvSpPr>
            <a:spLocks noChangeArrowheads="1" noChangeShapeType="1" noTextEdit="1"/>
          </p:cNvSpPr>
          <p:nvPr/>
        </p:nvSpPr>
        <p:spPr bwMode="auto">
          <a:xfrm rot="-5400000">
            <a:off x="-266700" y="2781300"/>
            <a:ext cx="5410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ESRT page 11</a:t>
            </a:r>
          </a:p>
        </p:txBody>
      </p:sp>
      <p:grpSp>
        <p:nvGrpSpPr>
          <p:cNvPr id="79878" name="Group 6"/>
          <p:cNvGrpSpPr>
            <a:grpSpLocks/>
          </p:cNvGrpSpPr>
          <p:nvPr/>
        </p:nvGrpSpPr>
        <p:grpSpPr bwMode="auto">
          <a:xfrm>
            <a:off x="8915400" y="609600"/>
            <a:ext cx="1104900" cy="2514600"/>
            <a:chOff x="4656" y="384"/>
            <a:chExt cx="696" cy="1584"/>
          </a:xfrm>
        </p:grpSpPr>
        <p:sp>
          <p:nvSpPr>
            <p:cNvPr id="247813" name="AutoShape 4"/>
            <p:cNvSpPr>
              <a:spLocks/>
            </p:cNvSpPr>
            <p:nvPr/>
          </p:nvSpPr>
          <p:spPr bwMode="auto">
            <a:xfrm>
              <a:off x="4656" y="384"/>
              <a:ext cx="192" cy="1584"/>
            </a:xfrm>
            <a:prstGeom prst="rightBrace">
              <a:avLst>
                <a:gd name="adj1" fmla="val 68750"/>
                <a:gd name="adj2" fmla="val 50000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247814" name="WordArt 5"/>
            <p:cNvSpPr>
              <a:spLocks noChangeArrowheads="1" noChangeShapeType="1" noTextEdit="1"/>
            </p:cNvSpPr>
            <p:nvPr/>
          </p:nvSpPr>
          <p:spPr bwMode="auto">
            <a:xfrm rot="5400000">
              <a:off x="4509" y="963"/>
              <a:ext cx="127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  <a:t>lag time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Oval 1"/>
          <p:cNvSpPr>
            <a:spLocks noChangeArrowheads="1"/>
          </p:cNvSpPr>
          <p:nvPr/>
        </p:nvSpPr>
        <p:spPr bwMode="auto">
          <a:xfrm>
            <a:off x="3581400" y="1055688"/>
            <a:ext cx="4914900" cy="488791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033838" y="1055689"/>
            <a:ext cx="3916362" cy="954087"/>
            <a:chOff x="2510038" y="1056068"/>
            <a:chExt cx="3916520" cy="953036"/>
          </a:xfrm>
        </p:grpSpPr>
        <p:sp>
          <p:nvSpPr>
            <p:cNvPr id="240678" name="Freeform 9"/>
            <p:cNvSpPr>
              <a:spLocks/>
            </p:cNvSpPr>
            <p:nvPr/>
          </p:nvSpPr>
          <p:spPr bwMode="auto">
            <a:xfrm>
              <a:off x="4443211" y="1056068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0679" name="Freeform 11"/>
            <p:cNvSpPr>
              <a:spLocks/>
            </p:cNvSpPr>
            <p:nvPr/>
          </p:nvSpPr>
          <p:spPr bwMode="auto">
            <a:xfrm flipH="1">
              <a:off x="2510038" y="1118316"/>
              <a:ext cx="1962151" cy="890788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103 h 1060348"/>
                <a:gd name="T4" fmla="*/ 38478 w 2122672"/>
                <a:gd name="T5" fmla="*/ 147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038601" y="1055689"/>
            <a:ext cx="3916363" cy="954087"/>
            <a:chOff x="2552699" y="1063839"/>
            <a:chExt cx="3916520" cy="953036"/>
          </a:xfrm>
        </p:grpSpPr>
        <p:sp>
          <p:nvSpPr>
            <p:cNvPr id="240676" name="Freeform 12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0677" name="Freeform 13"/>
            <p:cNvSpPr>
              <a:spLocks/>
            </p:cNvSpPr>
            <p:nvPr/>
          </p:nvSpPr>
          <p:spPr bwMode="auto">
            <a:xfrm flipH="1">
              <a:off x="2552699" y="1126087"/>
              <a:ext cx="1962151" cy="890788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103 h 1060348"/>
                <a:gd name="T4" fmla="*/ 38478 w 2122672"/>
                <a:gd name="T5" fmla="*/ 147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40645" name="TextBox 16"/>
          <p:cNvSpPr txBox="1">
            <a:spLocks noChangeArrowheads="1"/>
          </p:cNvSpPr>
          <p:nvPr/>
        </p:nvSpPr>
        <p:spPr bwMode="auto">
          <a:xfrm>
            <a:off x="4775201" y="273051"/>
            <a:ext cx="258127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Epicenter at “E” at 8:10:00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3603625" y="1208088"/>
            <a:ext cx="4889500" cy="2449512"/>
            <a:chOff x="2530223" y="1056068"/>
            <a:chExt cx="3896335" cy="953036"/>
          </a:xfrm>
        </p:grpSpPr>
        <p:sp>
          <p:nvSpPr>
            <p:cNvPr id="240674" name="Freeform 18"/>
            <p:cNvSpPr>
              <a:spLocks/>
            </p:cNvSpPr>
            <p:nvPr/>
          </p:nvSpPr>
          <p:spPr bwMode="auto">
            <a:xfrm>
              <a:off x="4443211" y="1056068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0675" name="Freeform 19"/>
            <p:cNvSpPr>
              <a:spLocks/>
            </p:cNvSpPr>
            <p:nvPr/>
          </p:nvSpPr>
          <p:spPr bwMode="auto">
            <a:xfrm flipH="1">
              <a:off x="2530223" y="1056068"/>
              <a:ext cx="1962151" cy="953036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3254 h 1060348"/>
                <a:gd name="T4" fmla="*/ 38478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641726" y="1208089"/>
            <a:ext cx="4854575" cy="2452687"/>
            <a:chOff x="2600368" y="1063839"/>
            <a:chExt cx="3868851" cy="954539"/>
          </a:xfrm>
        </p:grpSpPr>
        <p:sp>
          <p:nvSpPr>
            <p:cNvPr id="240672" name="Freeform 21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0673" name="Freeform 22"/>
            <p:cNvSpPr>
              <a:spLocks/>
            </p:cNvSpPr>
            <p:nvPr/>
          </p:nvSpPr>
          <p:spPr bwMode="auto">
            <a:xfrm flipH="1">
              <a:off x="2600368" y="1065342"/>
              <a:ext cx="1962151" cy="953036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3254 h 1060348"/>
                <a:gd name="T4" fmla="*/ 38478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40648" name="TextBox 23"/>
          <p:cNvSpPr txBox="1">
            <a:spLocks noChangeArrowheads="1"/>
          </p:cNvSpPr>
          <p:nvPr/>
        </p:nvSpPr>
        <p:spPr bwMode="auto">
          <a:xfrm>
            <a:off x="2292350" y="160972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A</a:t>
            </a:r>
          </a:p>
        </p:txBody>
      </p:sp>
      <p:sp>
        <p:nvSpPr>
          <p:cNvPr id="240649" name="TextBox 24"/>
          <p:cNvSpPr txBox="1">
            <a:spLocks noChangeArrowheads="1"/>
          </p:cNvSpPr>
          <p:nvPr/>
        </p:nvSpPr>
        <p:spPr bwMode="auto">
          <a:xfrm>
            <a:off x="8077200" y="161290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A’</a:t>
            </a:r>
          </a:p>
        </p:txBody>
      </p:sp>
      <p:sp>
        <p:nvSpPr>
          <p:cNvPr id="240650" name="TextBox 25"/>
          <p:cNvSpPr txBox="1">
            <a:spLocks noChangeArrowheads="1"/>
          </p:cNvSpPr>
          <p:nvPr/>
        </p:nvSpPr>
        <p:spPr bwMode="auto">
          <a:xfrm>
            <a:off x="1752600" y="34321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B</a:t>
            </a:r>
          </a:p>
        </p:txBody>
      </p:sp>
      <p:sp>
        <p:nvSpPr>
          <p:cNvPr id="240651" name="TextBox 26"/>
          <p:cNvSpPr txBox="1">
            <a:spLocks noChangeArrowheads="1"/>
          </p:cNvSpPr>
          <p:nvPr/>
        </p:nvSpPr>
        <p:spPr bwMode="auto">
          <a:xfrm>
            <a:off x="8496300" y="34575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B’</a:t>
            </a: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4200526" y="1212850"/>
            <a:ext cx="3749675" cy="3892550"/>
            <a:chOff x="2552699" y="1063839"/>
            <a:chExt cx="3916520" cy="953036"/>
          </a:xfrm>
        </p:grpSpPr>
        <p:sp>
          <p:nvSpPr>
            <p:cNvPr id="240670" name="Freeform 33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0671" name="Freeform 34"/>
            <p:cNvSpPr>
              <a:spLocks/>
            </p:cNvSpPr>
            <p:nvPr/>
          </p:nvSpPr>
          <p:spPr bwMode="auto">
            <a:xfrm flipH="1">
              <a:off x="2552699" y="1063839"/>
              <a:ext cx="1962151" cy="953036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3254 h 1060348"/>
                <a:gd name="T4" fmla="*/ 38478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5665788" y="1208089"/>
            <a:ext cx="800100" cy="1489075"/>
            <a:chOff x="2552699" y="1063839"/>
            <a:chExt cx="3916520" cy="953036"/>
          </a:xfrm>
        </p:grpSpPr>
        <p:sp>
          <p:nvSpPr>
            <p:cNvPr id="240668" name="Freeform 36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0669" name="Freeform 37"/>
            <p:cNvSpPr>
              <a:spLocks/>
            </p:cNvSpPr>
            <p:nvPr/>
          </p:nvSpPr>
          <p:spPr bwMode="auto">
            <a:xfrm flipH="1">
              <a:off x="2552699" y="1063839"/>
              <a:ext cx="1962151" cy="953036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3254 h 1060348"/>
                <a:gd name="T4" fmla="*/ 38478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40654" name="TextBox 38"/>
          <p:cNvSpPr txBox="1">
            <a:spLocks noChangeArrowheads="1"/>
          </p:cNvSpPr>
          <p:nvPr/>
        </p:nvSpPr>
        <p:spPr bwMode="auto">
          <a:xfrm>
            <a:off x="2439988" y="5129213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C</a:t>
            </a:r>
          </a:p>
        </p:txBody>
      </p:sp>
      <p:sp>
        <p:nvSpPr>
          <p:cNvPr id="240655" name="TextBox 39"/>
          <p:cNvSpPr txBox="1">
            <a:spLocks noChangeArrowheads="1"/>
          </p:cNvSpPr>
          <p:nvPr/>
        </p:nvSpPr>
        <p:spPr bwMode="auto">
          <a:xfrm>
            <a:off x="7991475" y="51339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C’</a:t>
            </a:r>
          </a:p>
        </p:txBody>
      </p: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4813300" y="1055688"/>
            <a:ext cx="2438400" cy="4583112"/>
            <a:chOff x="2552699" y="1063839"/>
            <a:chExt cx="3916520" cy="953036"/>
          </a:xfrm>
        </p:grpSpPr>
        <p:sp>
          <p:nvSpPr>
            <p:cNvPr id="240666" name="Freeform 41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0667" name="Freeform 42"/>
            <p:cNvSpPr>
              <a:spLocks/>
            </p:cNvSpPr>
            <p:nvPr/>
          </p:nvSpPr>
          <p:spPr bwMode="auto">
            <a:xfrm flipH="1">
              <a:off x="2552699" y="1063839"/>
              <a:ext cx="1962151" cy="953036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3254 h 1060348"/>
                <a:gd name="T4" fmla="*/ 38478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5748338" y="1068388"/>
            <a:ext cx="571500" cy="1611312"/>
            <a:chOff x="2552699" y="1063839"/>
            <a:chExt cx="3916520" cy="953036"/>
          </a:xfrm>
        </p:grpSpPr>
        <p:sp>
          <p:nvSpPr>
            <p:cNvPr id="240664" name="Freeform 45"/>
            <p:cNvSpPr>
              <a:spLocks/>
            </p:cNvSpPr>
            <p:nvPr/>
          </p:nvSpPr>
          <p:spPr bwMode="auto">
            <a:xfrm>
              <a:off x="4485872" y="1063839"/>
              <a:ext cx="1983347" cy="953036"/>
            </a:xfrm>
            <a:custGeom>
              <a:avLst/>
              <a:gdLst>
                <a:gd name="T0" fmla="*/ 0 w 1983347"/>
                <a:gd name="T1" fmla="*/ 0 h 953036"/>
                <a:gd name="T2" fmla="*/ 837127 w 1983347"/>
                <a:gd name="T3" fmla="*/ 643943 h 953036"/>
                <a:gd name="T4" fmla="*/ 1983347 w 1983347"/>
                <a:gd name="T5" fmla="*/ 953036 h 9530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3347" h="953036">
                  <a:moveTo>
                    <a:pt x="0" y="0"/>
                  </a:moveTo>
                  <a:cubicBezTo>
                    <a:pt x="266163" y="339143"/>
                    <a:pt x="506569" y="485104"/>
                    <a:pt x="837127" y="643943"/>
                  </a:cubicBezTo>
                  <a:cubicBezTo>
                    <a:pt x="1167685" y="802782"/>
                    <a:pt x="1983347" y="953036"/>
                    <a:pt x="1983347" y="953036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0665" name="Freeform 46"/>
            <p:cNvSpPr>
              <a:spLocks/>
            </p:cNvSpPr>
            <p:nvPr/>
          </p:nvSpPr>
          <p:spPr bwMode="auto">
            <a:xfrm flipH="1">
              <a:off x="2552699" y="1063839"/>
              <a:ext cx="1962151" cy="953036"/>
            </a:xfrm>
            <a:custGeom>
              <a:avLst/>
              <a:gdLst>
                <a:gd name="T0" fmla="*/ 0 w 2122672"/>
                <a:gd name="T1" fmla="*/ 0 h 1060348"/>
                <a:gd name="T2" fmla="*/ 17700 w 2122672"/>
                <a:gd name="T3" fmla="*/ 3254 h 1060348"/>
                <a:gd name="T4" fmla="*/ 38478 w 2122672"/>
                <a:gd name="T5" fmla="*/ 4594 h 10603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2672" h="1060348">
                  <a:moveTo>
                    <a:pt x="0" y="0"/>
                  </a:moveTo>
                  <a:cubicBezTo>
                    <a:pt x="266163" y="339143"/>
                    <a:pt x="622673" y="574530"/>
                    <a:pt x="976452" y="751255"/>
                  </a:cubicBezTo>
                  <a:cubicBezTo>
                    <a:pt x="1330231" y="927980"/>
                    <a:pt x="2122672" y="1060348"/>
                    <a:pt x="2122672" y="1060348"/>
                  </a:cubicBez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8" name="Oval 47"/>
          <p:cNvSpPr/>
          <p:nvPr/>
        </p:nvSpPr>
        <p:spPr bwMode="auto">
          <a:xfrm>
            <a:off x="5048251" y="2359026"/>
            <a:ext cx="1990725" cy="1978025"/>
          </a:xfrm>
          <a:prstGeom prst="ellipse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49" name="Straight Arrow Connector 48"/>
          <p:cNvCxnSpPr>
            <a:cxnSpLocks noChangeShapeType="1"/>
            <a:stCxn id="240665" idx="0"/>
            <a:endCxn id="240642" idx="4"/>
          </p:cNvCxnSpPr>
          <p:nvPr/>
        </p:nvCxnSpPr>
        <p:spPr bwMode="auto">
          <a:xfrm>
            <a:off x="6035676" y="1068388"/>
            <a:ext cx="3175" cy="4875212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Arrow Connector 51"/>
          <p:cNvCxnSpPr>
            <a:cxnSpLocks noChangeShapeType="1"/>
          </p:cNvCxnSpPr>
          <p:nvPr/>
        </p:nvCxnSpPr>
        <p:spPr bwMode="auto">
          <a:xfrm>
            <a:off x="6032501" y="1055688"/>
            <a:ext cx="11113" cy="1624012"/>
          </a:xfrm>
          <a:prstGeom prst="straightConnector1">
            <a:avLst/>
          </a:prstGeom>
          <a:noFill/>
          <a:ln w="762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0661" name="TextBox 53"/>
          <p:cNvSpPr txBox="1">
            <a:spLocks noChangeArrowheads="1"/>
          </p:cNvSpPr>
          <p:nvPr/>
        </p:nvSpPr>
        <p:spPr bwMode="auto">
          <a:xfrm>
            <a:off x="3198813" y="57435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D</a:t>
            </a:r>
          </a:p>
        </p:txBody>
      </p:sp>
      <p:sp>
        <p:nvSpPr>
          <p:cNvPr id="240662" name="TextBox 54"/>
          <p:cNvSpPr txBox="1">
            <a:spLocks noChangeArrowheads="1"/>
          </p:cNvSpPr>
          <p:nvPr/>
        </p:nvSpPr>
        <p:spPr bwMode="auto">
          <a:xfrm>
            <a:off x="7265988" y="5691188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D’</a:t>
            </a:r>
          </a:p>
        </p:txBody>
      </p:sp>
      <p:sp>
        <p:nvSpPr>
          <p:cNvPr id="240663" name="TextBox 55"/>
          <p:cNvSpPr txBox="1">
            <a:spLocks noChangeArrowheads="1"/>
          </p:cNvSpPr>
          <p:nvPr/>
        </p:nvSpPr>
        <p:spPr bwMode="auto">
          <a:xfrm>
            <a:off x="5221288" y="596265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Station E’</a:t>
            </a:r>
          </a:p>
        </p:txBody>
      </p:sp>
    </p:spTree>
    <p:extLst>
      <p:ext uri="{BB962C8B-B14F-4D97-AF65-F5344CB8AC3E}">
        <p14:creationId xmlns:p14="http://schemas.microsoft.com/office/powerpoint/2010/main" val="254887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8014" y="225320"/>
            <a:ext cx="11472041" cy="669925"/>
          </a:xfrm>
          <a:solidFill>
            <a:schemeClr val="tx2"/>
          </a:solidFill>
        </p:spPr>
        <p:txBody>
          <a:bodyPr/>
          <a:lstStyle/>
          <a:p>
            <a:pPr algn="l" eaLnBrk="1" hangingPunct="1"/>
            <a:r>
              <a:rPr lang="en-US" altLang="en-US" sz="5400" dirty="0">
                <a:solidFill>
                  <a:schemeClr val="bg1"/>
                </a:solidFill>
                <a:latin typeface="Arial Black" pitchFamily="34" charset="0"/>
              </a:rPr>
              <a:t> Hello!                               5/16</a:t>
            </a:r>
          </a:p>
        </p:txBody>
      </p:sp>
      <p:sp>
        <p:nvSpPr>
          <p:cNvPr id="171012" name="Text Box 3"/>
          <p:cNvSpPr txBox="1">
            <a:spLocks noChangeArrowheads="1"/>
          </p:cNvSpPr>
          <p:nvPr/>
        </p:nvSpPr>
        <p:spPr bwMode="auto">
          <a:xfrm>
            <a:off x="268014" y="950724"/>
            <a:ext cx="607498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742950" indent="-742950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4400" b="1" dirty="0">
                <a:solidFill>
                  <a:srgbClr val="FFFFFF"/>
                </a:solidFill>
                <a:latin typeface="Arial Narrow" pitchFamily="34" charset="0"/>
              </a:rPr>
              <a:t>Open to page 266</a:t>
            </a:r>
          </a:p>
          <a:p>
            <a:pPr marL="742950" indent="-742950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4400" b="1" dirty="0">
                <a:solidFill>
                  <a:srgbClr val="FFFFFF"/>
                </a:solidFill>
                <a:latin typeface="Arial Narrow" pitchFamily="34" charset="0"/>
              </a:rPr>
              <a:t>Open to ESRT page 11</a:t>
            </a:r>
          </a:p>
          <a:p>
            <a:pPr marL="742950" indent="-742950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4400" b="1" dirty="0">
                <a:solidFill>
                  <a:srgbClr val="FFFFFF"/>
                </a:solidFill>
                <a:latin typeface="Arial Narrow" pitchFamily="34" charset="0"/>
              </a:rPr>
              <a:t>Take Out Scrap Paper</a:t>
            </a:r>
            <a:endParaRPr lang="en-US" altLang="en-US" sz="40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82663" y="4057779"/>
            <a:ext cx="1598036" cy="6699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4800" kern="0" dirty="0">
                <a:solidFill>
                  <a:srgbClr val="FFFFFF"/>
                </a:solidFill>
                <a:latin typeface="Arial Black" pitchFamily="34" charset="0"/>
              </a:rPr>
              <a:t>HW:</a:t>
            </a:r>
          </a:p>
        </p:txBody>
      </p:sp>
      <p:sp>
        <p:nvSpPr>
          <p:cNvPr id="2" name="Rectangle 1"/>
          <p:cNvSpPr/>
          <p:nvPr/>
        </p:nvSpPr>
        <p:spPr>
          <a:xfrm>
            <a:off x="451945" y="5017682"/>
            <a:ext cx="112881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First Regents Review Assignment Due May 24 </a:t>
            </a:r>
            <a:b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Pages 1-14  #1-38</a:t>
            </a:r>
          </a:p>
        </p:txBody>
      </p:sp>
    </p:spTree>
    <p:extLst>
      <p:ext uri="{BB962C8B-B14F-4D97-AF65-F5344CB8AC3E}">
        <p14:creationId xmlns:p14="http://schemas.microsoft.com/office/powerpoint/2010/main" val="3339809811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3"/>
          <p:cNvSpPr txBox="1">
            <a:spLocks noChangeArrowheads="1"/>
          </p:cNvSpPr>
          <p:nvPr/>
        </p:nvSpPr>
        <p:spPr bwMode="auto">
          <a:xfrm>
            <a:off x="1524000" y="984936"/>
            <a:ext cx="91440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6000" dirty="0">
                <a:solidFill>
                  <a:srgbClr val="000000"/>
                </a:solidFill>
              </a:rPr>
              <a:t>Arrival Time Difference</a:t>
            </a:r>
            <a:br>
              <a:rPr lang="en-US" altLang="en-US" sz="6000" dirty="0">
                <a:solidFill>
                  <a:srgbClr val="000000"/>
                </a:solidFill>
              </a:rPr>
            </a:br>
            <a:r>
              <a:rPr lang="en-US" altLang="en-US" sz="6000" dirty="0">
                <a:solidFill>
                  <a:srgbClr val="000000"/>
                </a:solidFill>
              </a:rPr>
              <a:t>(</a:t>
            </a:r>
            <a:r>
              <a:rPr lang="en-US" altLang="en-US" sz="6000" u="sng" dirty="0">
                <a:solidFill>
                  <a:srgbClr val="000000"/>
                </a:solidFill>
              </a:rPr>
              <a:t>LAG TIME)</a:t>
            </a:r>
            <a:r>
              <a:rPr lang="en-US" altLang="en-US" sz="6000" dirty="0">
                <a:solidFill>
                  <a:srgbClr val="000000"/>
                </a:solidFill>
              </a:rPr>
              <a:t> </a:t>
            </a:r>
            <a:br>
              <a:rPr lang="en-US" altLang="en-US" sz="6000" dirty="0">
                <a:solidFill>
                  <a:srgbClr val="000000"/>
                </a:solidFill>
              </a:rPr>
            </a:br>
            <a:r>
              <a:rPr lang="en-US" altLang="en-US" sz="6000" dirty="0">
                <a:solidFill>
                  <a:srgbClr val="000000"/>
                </a:solidFill>
              </a:rPr>
              <a:t>is crucial to find </a:t>
            </a:r>
            <a:br>
              <a:rPr lang="en-US" altLang="en-US" sz="6000" dirty="0">
                <a:solidFill>
                  <a:srgbClr val="000000"/>
                </a:solidFill>
              </a:rPr>
            </a:br>
            <a:r>
              <a:rPr lang="en-US" altLang="en-US" sz="6000" dirty="0">
                <a:solidFill>
                  <a:srgbClr val="000000"/>
                </a:solidFill>
              </a:rPr>
              <a:t>Distance to Epicenter!</a:t>
            </a:r>
          </a:p>
        </p:txBody>
      </p:sp>
      <p:pic>
        <p:nvPicPr>
          <p:cNvPr id="248835" name="Picture 2" descr="seismograms xx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" r="31691" b="67570"/>
          <a:stretch>
            <a:fillRect/>
          </a:stretch>
        </p:blipFill>
        <p:spPr>
          <a:xfrm>
            <a:off x="2348706" y="4939507"/>
            <a:ext cx="7494588" cy="1981200"/>
          </a:xfrm>
          <a:noFill/>
        </p:spPr>
      </p:pic>
      <p:sp>
        <p:nvSpPr>
          <p:cNvPr id="248836" name="Rectangle 1"/>
          <p:cNvSpPr>
            <a:spLocks noChangeArrowheads="1"/>
          </p:cNvSpPr>
          <p:nvPr/>
        </p:nvSpPr>
        <p:spPr bwMode="auto">
          <a:xfrm>
            <a:off x="2514600" y="4773614"/>
            <a:ext cx="1143000" cy="331787"/>
          </a:xfrm>
          <a:prstGeom prst="rect">
            <a:avLst/>
          </a:prstGeom>
          <a:solidFill>
            <a:schemeClr val="bg1"/>
          </a:solidFill>
          <a:ln w="12065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9AC04A5-315E-460B-A7AD-2E02CFBD2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-69730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6000" dirty="0">
                <a:solidFill>
                  <a:srgbClr val="000000"/>
                </a:solidFill>
              </a:rPr>
              <a:t>Page 266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3"/>
          <p:cNvSpPr txBox="1">
            <a:spLocks noChangeArrowheads="1"/>
          </p:cNvSpPr>
          <p:nvPr/>
        </p:nvSpPr>
        <p:spPr bwMode="auto">
          <a:xfrm>
            <a:off x="1524000" y="0"/>
            <a:ext cx="9144000" cy="810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6000" u="sng" dirty="0">
                <a:solidFill>
                  <a:srgbClr val="000000"/>
                </a:solidFill>
              </a:rPr>
              <a:t>Pre-Lesson LESSON</a:t>
            </a:r>
            <a:br>
              <a:rPr lang="en-US" altLang="en-US" sz="6000" u="sng" dirty="0">
                <a:solidFill>
                  <a:srgbClr val="000000"/>
                </a:solidFill>
              </a:rPr>
            </a:br>
            <a:br>
              <a:rPr lang="en-US" altLang="en-US" sz="1050" u="sng" dirty="0">
                <a:solidFill>
                  <a:srgbClr val="000000"/>
                </a:solidFill>
              </a:rPr>
            </a:br>
            <a:r>
              <a:rPr lang="en-US" altLang="en-US" sz="6000" u="sng" dirty="0">
                <a:solidFill>
                  <a:srgbClr val="FF0000"/>
                </a:solidFill>
              </a:rPr>
              <a:t>Subtracting Time: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6000" dirty="0">
                <a:solidFill>
                  <a:srgbClr val="000000"/>
                </a:solidFill>
              </a:rPr>
              <a:t>Here is a structured </a:t>
            </a:r>
            <a:br>
              <a:rPr lang="en-US" altLang="en-US" sz="6000" dirty="0">
                <a:solidFill>
                  <a:srgbClr val="000000"/>
                </a:solidFill>
              </a:rPr>
            </a:br>
            <a:r>
              <a:rPr lang="en-US" altLang="en-US" sz="6000" dirty="0">
                <a:solidFill>
                  <a:srgbClr val="000000"/>
                </a:solidFill>
              </a:rPr>
              <a:t>way to do the math when subtracting time</a:t>
            </a:r>
            <a:br>
              <a:rPr lang="en-US" altLang="en-US" sz="6000" dirty="0">
                <a:solidFill>
                  <a:srgbClr val="000000"/>
                </a:solidFill>
              </a:rPr>
            </a:br>
            <a:r>
              <a:rPr lang="en-US" altLang="en-US" sz="6000" dirty="0">
                <a:solidFill>
                  <a:srgbClr val="000000"/>
                </a:solidFill>
              </a:rPr>
              <a:t>(if needed).</a:t>
            </a:r>
            <a:br>
              <a:rPr lang="en-US" altLang="en-US" sz="6000" dirty="0">
                <a:solidFill>
                  <a:srgbClr val="000000"/>
                </a:solidFill>
              </a:rPr>
            </a:br>
            <a:br>
              <a:rPr lang="en-US" altLang="en-US" sz="6000" dirty="0">
                <a:solidFill>
                  <a:srgbClr val="000000"/>
                </a:solidFill>
              </a:rPr>
            </a:br>
            <a:endParaRPr lang="en-US" altLang="en-US" sz="6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3" t="68866" r="15385" b="20544"/>
          <a:stretch>
            <a:fillRect/>
          </a:stretch>
        </p:blipFill>
        <p:spPr>
          <a:xfrm>
            <a:off x="3271838" y="3581401"/>
            <a:ext cx="6172200" cy="3154363"/>
          </a:xfrm>
          <a:noFill/>
        </p:spPr>
      </p:pic>
      <p:pic>
        <p:nvPicPr>
          <p:cNvPr id="25088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5" r="60133" b="20544"/>
          <a:stretch>
            <a:fillRect/>
          </a:stretch>
        </p:blipFill>
        <p:spPr bwMode="auto">
          <a:xfrm>
            <a:off x="3429000" y="838200"/>
            <a:ext cx="5638800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Text Box 5"/>
          <p:cNvSpPr txBox="1">
            <a:spLocks noChangeArrowheads="1"/>
          </p:cNvSpPr>
          <p:nvPr/>
        </p:nvSpPr>
        <p:spPr bwMode="auto">
          <a:xfrm>
            <a:off x="1676400" y="457200"/>
            <a:ext cx="8763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dirty="0">
                <a:solidFill>
                  <a:srgbClr val="000000"/>
                </a:solidFill>
              </a:rPr>
              <a:t>Sample Problem - Bottom of page 266</a:t>
            </a:r>
          </a:p>
        </p:txBody>
      </p:sp>
      <p:sp>
        <p:nvSpPr>
          <p:cNvPr id="251907" name="Text Box 6"/>
          <p:cNvSpPr txBox="1">
            <a:spLocks noChangeArrowheads="1"/>
          </p:cNvSpPr>
          <p:nvPr/>
        </p:nvSpPr>
        <p:spPr bwMode="auto">
          <a:xfrm>
            <a:off x="2057400" y="1295400"/>
            <a:ext cx="8001000" cy="17843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CCCCFF"/>
                </a:solidFill>
                <a:latin typeface="Arial Narrow" pitchFamily="34" charset="0"/>
              </a:rPr>
              <a:t>P-Wave Arrival Time – 10:01:30pm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CCCCFF"/>
                </a:solidFill>
                <a:latin typeface="Arial Narrow" pitchFamily="34" charset="0"/>
              </a:rPr>
              <a:t>S-Wave Arrival Time – 10:06:40pm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1905000"/>
          </a:xfrm>
          <a:solidFill>
            <a:srgbClr val="2A1500"/>
          </a:solidFill>
          <a:ln w="38100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99"/>
                </a:solidFill>
                <a:latin typeface="Arial Black" pitchFamily="34" charset="0"/>
              </a:rPr>
              <a:t>What are earthquakes and where do they occur?</a:t>
            </a:r>
          </a:p>
        </p:txBody>
      </p:sp>
      <p:sp>
        <p:nvSpPr>
          <p:cNvPr id="199683" name="Rectangle 5"/>
          <p:cNvSpPr>
            <a:spLocks noChangeArrowheads="1"/>
          </p:cNvSpPr>
          <p:nvPr/>
        </p:nvSpPr>
        <p:spPr bwMode="auto">
          <a:xfrm>
            <a:off x="1524000" y="2590800"/>
            <a:ext cx="9144000" cy="2209800"/>
          </a:xfrm>
          <a:prstGeom prst="rect">
            <a:avLst/>
          </a:prstGeom>
          <a:solidFill>
            <a:srgbClr val="2A1500"/>
          </a:solidFill>
          <a:ln w="38100">
            <a:solidFill>
              <a:srgbClr val="FFFF99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>
                <a:solidFill>
                  <a:srgbClr val="FFFF99"/>
                </a:solidFill>
              </a:rPr>
              <a:t>Any vibrating, shaking, or rapid motion of the </a:t>
            </a:r>
            <a:r>
              <a:rPr lang="en-US" altLang="en-US" sz="6000" b="1" u="sng">
                <a:solidFill>
                  <a:srgbClr val="FFCC66"/>
                </a:solidFill>
              </a:rPr>
              <a:t>Earth’s crust</a:t>
            </a:r>
            <a:r>
              <a:rPr lang="en-US" altLang="en-US" sz="5400">
                <a:solidFill>
                  <a:srgbClr val="FFFF99"/>
                </a:solidFill>
              </a:rPr>
              <a:t>.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1524000" y="5334000"/>
            <a:ext cx="9144000" cy="1524000"/>
          </a:xfrm>
          <a:prstGeom prst="rect">
            <a:avLst/>
          </a:prstGeom>
          <a:solidFill>
            <a:srgbClr val="2A1500"/>
          </a:solidFill>
          <a:ln w="38100">
            <a:solidFill>
              <a:srgbClr val="FFFF99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000">
                <a:solidFill>
                  <a:srgbClr val="FFFF99"/>
                </a:solidFill>
              </a:rPr>
              <a:t>Mainly caused by </a:t>
            </a:r>
            <a:r>
              <a:rPr lang="en-US" altLang="en-US" sz="6000" b="1" u="sng">
                <a:solidFill>
                  <a:srgbClr val="FFCC66"/>
                </a:solidFill>
              </a:rPr>
              <a:t>faulting</a:t>
            </a:r>
            <a:r>
              <a:rPr lang="en-US" altLang="en-US" sz="6000">
                <a:solidFill>
                  <a:srgbClr val="FFFF99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ext Box 5"/>
          <p:cNvSpPr txBox="1">
            <a:spLocks noChangeArrowheads="1"/>
          </p:cNvSpPr>
          <p:nvPr/>
        </p:nvSpPr>
        <p:spPr bwMode="auto">
          <a:xfrm>
            <a:off x="2514600" y="0"/>
            <a:ext cx="685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600">
                <a:solidFill>
                  <a:srgbClr val="000000"/>
                </a:solidFill>
              </a:rPr>
              <a:t>Borrowing Time Technique</a:t>
            </a:r>
          </a:p>
        </p:txBody>
      </p:sp>
      <p:sp>
        <p:nvSpPr>
          <p:cNvPr id="252931" name="Text Box 6"/>
          <p:cNvSpPr txBox="1">
            <a:spLocks noChangeArrowheads="1"/>
          </p:cNvSpPr>
          <p:nvPr/>
        </p:nvSpPr>
        <p:spPr bwMode="auto">
          <a:xfrm>
            <a:off x="2057400" y="0"/>
            <a:ext cx="8001000" cy="17843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CCCCFF"/>
                </a:solidFill>
                <a:latin typeface="Arial Narrow" pitchFamily="34" charset="0"/>
              </a:rPr>
              <a:t>P-Wave Arrival Time – 10:01:30pm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CCCCFF"/>
                </a:solidFill>
                <a:latin typeface="Arial Narrow" pitchFamily="34" charset="0"/>
              </a:rPr>
              <a:t>S-Wave Arrival Time – 10:06:40pm</a:t>
            </a:r>
          </a:p>
        </p:txBody>
      </p:sp>
      <p:sp>
        <p:nvSpPr>
          <p:cNvPr id="252932" name="Text Box 8"/>
          <p:cNvSpPr txBox="1">
            <a:spLocks noChangeArrowheads="1"/>
          </p:cNvSpPr>
          <p:nvPr/>
        </p:nvSpPr>
        <p:spPr bwMode="auto">
          <a:xfrm>
            <a:off x="3733800" y="2514601"/>
            <a:ext cx="4038600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                    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10:06:40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6000" b="1">
                <a:solidFill>
                  <a:srgbClr val="000000"/>
                </a:solidFill>
                <a:latin typeface="Arial Narrow" pitchFamily="34" charset="0"/>
              </a:rPr>
              <a:t>-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</a:t>
            </a:r>
            <a:r>
              <a:rPr lang="en-US" altLang="en-US" sz="4000" b="1">
                <a:solidFill>
                  <a:srgbClr val="000000"/>
                </a:solidFill>
                <a:latin typeface="Arial Narrow" pitchFamily="34" charset="0"/>
              </a:rPr>
              <a:t>     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altLang="en-US" sz="5400" b="1" u="sng">
                <a:solidFill>
                  <a:srgbClr val="000000"/>
                </a:solidFill>
                <a:latin typeface="Arial Narrow" pitchFamily="34" charset="0"/>
              </a:rPr>
              <a:t>10:01:30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54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52933" name="Text Box 9"/>
          <p:cNvSpPr txBox="1">
            <a:spLocks noChangeArrowheads="1"/>
          </p:cNvSpPr>
          <p:nvPr/>
        </p:nvSpPr>
        <p:spPr bwMode="auto">
          <a:xfrm>
            <a:off x="4191000" y="4800601"/>
            <a:ext cx="236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57034" name="Text Box 10"/>
          <p:cNvSpPr txBox="1">
            <a:spLocks noChangeArrowheads="1"/>
          </p:cNvSpPr>
          <p:nvPr/>
        </p:nvSpPr>
        <p:spPr bwMode="auto">
          <a:xfrm>
            <a:off x="6248400" y="4800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:10</a:t>
            </a:r>
          </a:p>
        </p:txBody>
      </p:sp>
      <p:sp>
        <p:nvSpPr>
          <p:cNvPr id="257035" name="Text Box 11"/>
          <p:cNvSpPr txBox="1">
            <a:spLocks noChangeArrowheads="1"/>
          </p:cNvSpPr>
          <p:nvPr/>
        </p:nvSpPr>
        <p:spPr bwMode="auto">
          <a:xfrm>
            <a:off x="5486400" y="4800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:05</a:t>
            </a:r>
          </a:p>
        </p:txBody>
      </p:sp>
      <p:sp>
        <p:nvSpPr>
          <p:cNvPr id="257036" name="Text Box 12"/>
          <p:cNvSpPr txBox="1">
            <a:spLocks noChangeArrowheads="1"/>
          </p:cNvSpPr>
          <p:nvPr/>
        </p:nvSpPr>
        <p:spPr bwMode="auto">
          <a:xfrm>
            <a:off x="4648200" y="4800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  00 </a:t>
            </a:r>
          </a:p>
        </p:txBody>
      </p:sp>
      <p:sp>
        <p:nvSpPr>
          <p:cNvPr id="257037" name="Text Box 13"/>
          <p:cNvSpPr txBox="1">
            <a:spLocks noChangeArrowheads="1"/>
          </p:cNvSpPr>
          <p:nvPr/>
        </p:nvSpPr>
        <p:spPr bwMode="auto">
          <a:xfrm>
            <a:off x="3352800" y="5943600"/>
            <a:ext cx="5638800" cy="914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FFFF66"/>
                </a:solidFill>
                <a:latin typeface="Arial Narrow" pitchFamily="34" charset="0"/>
              </a:rPr>
              <a:t>5 min 10 sec</a:t>
            </a:r>
          </a:p>
        </p:txBody>
      </p:sp>
      <p:sp>
        <p:nvSpPr>
          <p:cNvPr id="252938" name="Text Box 14"/>
          <p:cNvSpPr txBox="1">
            <a:spLocks noChangeArrowheads="1"/>
          </p:cNvSpPr>
          <p:nvPr/>
        </p:nvSpPr>
        <p:spPr bwMode="auto">
          <a:xfrm>
            <a:off x="4876800" y="21336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  <a:latin typeface="Arial Narrow" pitchFamily="34" charset="0"/>
              </a:rPr>
              <a:t>         h        m         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4" grpId="0"/>
      <p:bldP spid="257035" grpId="0"/>
      <p:bldP spid="257036" grpId="0"/>
      <p:bldP spid="25703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ext Box 2"/>
          <p:cNvSpPr txBox="1">
            <a:spLocks noChangeArrowheads="1"/>
          </p:cNvSpPr>
          <p:nvPr/>
        </p:nvSpPr>
        <p:spPr bwMode="auto">
          <a:xfrm>
            <a:off x="1524000" y="1"/>
            <a:ext cx="9144000" cy="678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u="sng" dirty="0">
                <a:solidFill>
                  <a:srgbClr val="000000"/>
                </a:solidFill>
              </a:rPr>
              <a:t>Top of page 267</a:t>
            </a:r>
            <a:br>
              <a:rPr lang="en-US" altLang="en-US" sz="6000" u="sng" dirty="0">
                <a:solidFill>
                  <a:srgbClr val="000000"/>
                </a:solidFill>
              </a:rPr>
            </a:br>
            <a:br>
              <a:rPr lang="en-US" altLang="en-US" sz="2400" u="sng" dirty="0">
                <a:solidFill>
                  <a:srgbClr val="000000"/>
                </a:solidFill>
              </a:rPr>
            </a:br>
            <a:endParaRPr lang="en-US" altLang="en-US" sz="2400" u="sng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400" u="sng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400" u="sng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400" u="sng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400" u="sng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u="sng" dirty="0">
                <a:solidFill>
                  <a:srgbClr val="FF0000"/>
                </a:solidFill>
              </a:rPr>
              <a:t>SOMETIMES YOU MIGHT HAVE TO “BORROW TIME” TO DO THE MATH</a:t>
            </a:r>
            <a:endParaRPr lang="en-US" altLang="en-US" sz="5400" dirty="0">
              <a:solidFill>
                <a:srgbClr val="000000"/>
              </a:solidFill>
            </a:endParaRPr>
          </a:p>
        </p:txBody>
      </p:sp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1524000" y="1447801"/>
            <a:ext cx="9144000" cy="19224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>
                <a:solidFill>
                  <a:srgbClr val="CCCCFF"/>
                </a:solidFill>
                <a:latin typeface="Arial Narrow" pitchFamily="34" charset="0"/>
              </a:rPr>
              <a:t>P-Wave Arrival Time – 11:30:20pm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>
                <a:solidFill>
                  <a:srgbClr val="CCCCFF"/>
                </a:solidFill>
                <a:latin typeface="Arial Narrow" pitchFamily="34" charset="0"/>
              </a:rPr>
              <a:t>S-Wave Arrival Time – 11:33:00pm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 Box 5"/>
          <p:cNvSpPr txBox="1">
            <a:spLocks noChangeArrowheads="1"/>
          </p:cNvSpPr>
          <p:nvPr/>
        </p:nvSpPr>
        <p:spPr bwMode="auto">
          <a:xfrm>
            <a:off x="2514600" y="0"/>
            <a:ext cx="685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600">
                <a:solidFill>
                  <a:srgbClr val="000000"/>
                </a:solidFill>
              </a:rPr>
              <a:t>Borrowing Time Technique</a:t>
            </a:r>
          </a:p>
        </p:txBody>
      </p:sp>
      <p:sp>
        <p:nvSpPr>
          <p:cNvPr id="254979" name="Text Box 6"/>
          <p:cNvSpPr txBox="1">
            <a:spLocks noChangeArrowheads="1"/>
          </p:cNvSpPr>
          <p:nvPr/>
        </p:nvSpPr>
        <p:spPr bwMode="auto">
          <a:xfrm>
            <a:off x="2667000" y="0"/>
            <a:ext cx="8001000" cy="178510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CCCCFF"/>
                </a:solidFill>
                <a:latin typeface="Arial Narrow" pitchFamily="34" charset="0"/>
              </a:rPr>
              <a:t>P-Wave Arrival Time – 11:30:20am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CCCCFF"/>
                </a:solidFill>
                <a:latin typeface="Arial Narrow" pitchFamily="34" charset="0"/>
              </a:rPr>
              <a:t>S-Wave Arrival Time – 11:33:00am</a:t>
            </a:r>
          </a:p>
        </p:txBody>
      </p:sp>
      <p:sp>
        <p:nvSpPr>
          <p:cNvPr id="254980" name="Text Box 8"/>
          <p:cNvSpPr txBox="1">
            <a:spLocks noChangeArrowheads="1"/>
          </p:cNvSpPr>
          <p:nvPr/>
        </p:nvSpPr>
        <p:spPr bwMode="auto">
          <a:xfrm>
            <a:off x="3276600" y="2514601"/>
            <a:ext cx="4419600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                    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11:33:00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6000" b="1">
                <a:solidFill>
                  <a:srgbClr val="000000"/>
                </a:solidFill>
                <a:latin typeface="Arial Narrow" pitchFamily="34" charset="0"/>
              </a:rPr>
              <a:t>-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</a:t>
            </a:r>
            <a:r>
              <a:rPr lang="en-US" altLang="en-US" sz="4000" b="1">
                <a:solidFill>
                  <a:srgbClr val="000000"/>
                </a:solidFill>
                <a:latin typeface="Arial Narrow" pitchFamily="34" charset="0"/>
              </a:rPr>
              <a:t>     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altLang="en-US" sz="5400" b="1" u="sng">
                <a:solidFill>
                  <a:srgbClr val="000000"/>
                </a:solidFill>
                <a:latin typeface="Arial Narrow" pitchFamily="34" charset="0"/>
              </a:rPr>
              <a:t>11:30:20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54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54981" name="Text Box 9"/>
          <p:cNvSpPr txBox="1">
            <a:spLocks noChangeArrowheads="1"/>
          </p:cNvSpPr>
          <p:nvPr/>
        </p:nvSpPr>
        <p:spPr bwMode="auto">
          <a:xfrm>
            <a:off x="4191000" y="4800601"/>
            <a:ext cx="236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57034" name="Text Box 10"/>
          <p:cNvSpPr txBox="1">
            <a:spLocks noChangeArrowheads="1"/>
          </p:cNvSpPr>
          <p:nvPr/>
        </p:nvSpPr>
        <p:spPr bwMode="auto">
          <a:xfrm>
            <a:off x="5867400" y="4800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:40</a:t>
            </a:r>
          </a:p>
        </p:txBody>
      </p:sp>
      <p:sp>
        <p:nvSpPr>
          <p:cNvPr id="257035" name="Text Box 11"/>
          <p:cNvSpPr txBox="1">
            <a:spLocks noChangeArrowheads="1"/>
          </p:cNvSpPr>
          <p:nvPr/>
        </p:nvSpPr>
        <p:spPr bwMode="auto">
          <a:xfrm>
            <a:off x="5029200" y="4800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:02</a:t>
            </a:r>
          </a:p>
        </p:txBody>
      </p:sp>
      <p:sp>
        <p:nvSpPr>
          <p:cNvPr id="257036" name="Text Box 12"/>
          <p:cNvSpPr txBox="1">
            <a:spLocks noChangeArrowheads="1"/>
          </p:cNvSpPr>
          <p:nvPr/>
        </p:nvSpPr>
        <p:spPr bwMode="auto">
          <a:xfrm>
            <a:off x="4191000" y="4800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  00 </a:t>
            </a:r>
          </a:p>
        </p:txBody>
      </p:sp>
      <p:sp>
        <p:nvSpPr>
          <p:cNvPr id="257037" name="Text Box 13"/>
          <p:cNvSpPr txBox="1">
            <a:spLocks noChangeArrowheads="1"/>
          </p:cNvSpPr>
          <p:nvPr/>
        </p:nvSpPr>
        <p:spPr bwMode="auto">
          <a:xfrm>
            <a:off x="3352800" y="5943600"/>
            <a:ext cx="5638800" cy="914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FFFF66"/>
                </a:solidFill>
                <a:latin typeface="Arial Narrow" pitchFamily="34" charset="0"/>
              </a:rPr>
              <a:t>2 min 40 sec</a:t>
            </a:r>
          </a:p>
        </p:txBody>
      </p:sp>
      <p:sp>
        <p:nvSpPr>
          <p:cNvPr id="257038" name="Line 14"/>
          <p:cNvSpPr>
            <a:spLocks noChangeShapeType="1"/>
          </p:cNvSpPr>
          <p:nvPr/>
        </p:nvSpPr>
        <p:spPr bwMode="auto">
          <a:xfrm flipH="1">
            <a:off x="6629400" y="2743200"/>
            <a:ext cx="6096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7039" name="Line 15"/>
          <p:cNvSpPr>
            <a:spLocks noChangeShapeType="1"/>
          </p:cNvSpPr>
          <p:nvPr/>
        </p:nvSpPr>
        <p:spPr bwMode="auto">
          <a:xfrm flipH="1">
            <a:off x="5715000" y="2743200"/>
            <a:ext cx="6096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7040" name="Text Box 16"/>
          <p:cNvSpPr txBox="1">
            <a:spLocks noChangeArrowheads="1"/>
          </p:cNvSpPr>
          <p:nvPr/>
        </p:nvSpPr>
        <p:spPr bwMode="auto">
          <a:xfrm>
            <a:off x="5257800" y="19812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FF0000"/>
                </a:solidFill>
                <a:latin typeface="Arial Narrow" pitchFamily="34" charset="0"/>
              </a:rPr>
              <a:t>     </a:t>
            </a:r>
            <a:r>
              <a:rPr lang="en-US" altLang="en-US" sz="5400" b="1">
                <a:solidFill>
                  <a:srgbClr val="FF0000"/>
                </a:solidFill>
                <a:latin typeface="Arial Narrow" pitchFamily="34" charset="0"/>
              </a:rPr>
              <a:t>32</a:t>
            </a:r>
          </a:p>
        </p:txBody>
      </p:sp>
      <p:sp>
        <p:nvSpPr>
          <p:cNvPr id="257041" name="Text Box 17"/>
          <p:cNvSpPr txBox="1">
            <a:spLocks noChangeArrowheads="1"/>
          </p:cNvSpPr>
          <p:nvPr/>
        </p:nvSpPr>
        <p:spPr bwMode="auto">
          <a:xfrm>
            <a:off x="6019800" y="19812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FF0000"/>
                </a:solidFill>
                <a:latin typeface="Arial Narrow" pitchFamily="34" charset="0"/>
              </a:rPr>
              <a:t>    </a:t>
            </a:r>
            <a:r>
              <a:rPr lang="en-US" altLang="en-US" sz="5400" b="1">
                <a:solidFill>
                  <a:srgbClr val="FF0000"/>
                </a:solidFill>
                <a:latin typeface="Arial Narrow" pitchFamily="34" charset="0"/>
              </a:rPr>
              <a:t>60</a:t>
            </a:r>
          </a:p>
        </p:txBody>
      </p:sp>
      <p:sp>
        <p:nvSpPr>
          <p:cNvPr id="254990" name="WordArt 14"/>
          <p:cNvSpPr>
            <a:spLocks noChangeArrowheads="1" noChangeShapeType="1" noTextEdit="1"/>
          </p:cNvSpPr>
          <p:nvPr/>
        </p:nvSpPr>
        <p:spPr bwMode="auto">
          <a:xfrm>
            <a:off x="1676400" y="228600"/>
            <a:ext cx="838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Ex.1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4" grpId="0"/>
      <p:bldP spid="257035" grpId="0"/>
      <p:bldP spid="257036" grpId="0"/>
      <p:bldP spid="257037" grpId="0" animBg="1"/>
      <p:bldP spid="257038" grpId="0" animBg="1"/>
      <p:bldP spid="257039" grpId="0" animBg="1"/>
      <p:bldP spid="257040" grpId="0"/>
      <p:bldP spid="25704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Text Box 5"/>
          <p:cNvSpPr txBox="1">
            <a:spLocks noChangeArrowheads="1"/>
          </p:cNvSpPr>
          <p:nvPr/>
        </p:nvSpPr>
        <p:spPr bwMode="auto">
          <a:xfrm>
            <a:off x="2514600" y="0"/>
            <a:ext cx="685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600">
                <a:solidFill>
                  <a:srgbClr val="000000"/>
                </a:solidFill>
              </a:rPr>
              <a:t>Borrowing Time Technique</a:t>
            </a:r>
          </a:p>
        </p:txBody>
      </p:sp>
      <p:sp>
        <p:nvSpPr>
          <p:cNvPr id="256003" name="Text Box 6"/>
          <p:cNvSpPr txBox="1">
            <a:spLocks noChangeArrowheads="1"/>
          </p:cNvSpPr>
          <p:nvPr/>
        </p:nvSpPr>
        <p:spPr bwMode="auto">
          <a:xfrm>
            <a:off x="2667000" y="0"/>
            <a:ext cx="8001000" cy="178510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CCCCFF"/>
                </a:solidFill>
                <a:latin typeface="Arial Narrow" pitchFamily="34" charset="0"/>
              </a:rPr>
              <a:t>P-Wave Arrival Time – 1:15:40am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CCCCFF"/>
                </a:solidFill>
                <a:latin typeface="Arial Narrow" pitchFamily="34" charset="0"/>
              </a:rPr>
              <a:t>S-Wave Arrival Time – 1:21:20am</a:t>
            </a:r>
          </a:p>
        </p:txBody>
      </p:sp>
      <p:sp>
        <p:nvSpPr>
          <p:cNvPr id="256004" name="Text Box 8"/>
          <p:cNvSpPr txBox="1">
            <a:spLocks noChangeArrowheads="1"/>
          </p:cNvSpPr>
          <p:nvPr/>
        </p:nvSpPr>
        <p:spPr bwMode="auto">
          <a:xfrm>
            <a:off x="3733800" y="2514601"/>
            <a:ext cx="3581400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                    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1:21:20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6000" b="1">
                <a:solidFill>
                  <a:srgbClr val="000000"/>
                </a:solidFill>
                <a:latin typeface="Arial Narrow" pitchFamily="34" charset="0"/>
              </a:rPr>
              <a:t>-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</a:t>
            </a:r>
            <a:r>
              <a:rPr lang="en-US" altLang="en-US" sz="4000" b="1">
                <a:solidFill>
                  <a:srgbClr val="000000"/>
                </a:solidFill>
                <a:latin typeface="Arial Narrow" pitchFamily="34" charset="0"/>
              </a:rPr>
              <a:t>     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altLang="en-US" sz="5400" b="1" u="sng">
                <a:solidFill>
                  <a:srgbClr val="000000"/>
                </a:solidFill>
                <a:latin typeface="Arial Narrow" pitchFamily="34" charset="0"/>
              </a:rPr>
              <a:t>1:15:40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54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56005" name="Text Box 9"/>
          <p:cNvSpPr txBox="1">
            <a:spLocks noChangeArrowheads="1"/>
          </p:cNvSpPr>
          <p:nvPr/>
        </p:nvSpPr>
        <p:spPr bwMode="auto">
          <a:xfrm>
            <a:off x="4191000" y="4800601"/>
            <a:ext cx="236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57034" name="Text Box 10"/>
          <p:cNvSpPr txBox="1">
            <a:spLocks noChangeArrowheads="1"/>
          </p:cNvSpPr>
          <p:nvPr/>
        </p:nvSpPr>
        <p:spPr bwMode="auto">
          <a:xfrm>
            <a:off x="5867400" y="4800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:40</a:t>
            </a:r>
          </a:p>
        </p:txBody>
      </p:sp>
      <p:sp>
        <p:nvSpPr>
          <p:cNvPr id="257035" name="Text Box 11"/>
          <p:cNvSpPr txBox="1">
            <a:spLocks noChangeArrowheads="1"/>
          </p:cNvSpPr>
          <p:nvPr/>
        </p:nvSpPr>
        <p:spPr bwMode="auto">
          <a:xfrm>
            <a:off x="5029200" y="4800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:05</a:t>
            </a:r>
          </a:p>
        </p:txBody>
      </p:sp>
      <p:sp>
        <p:nvSpPr>
          <p:cNvPr id="257036" name="Text Box 12"/>
          <p:cNvSpPr txBox="1">
            <a:spLocks noChangeArrowheads="1"/>
          </p:cNvSpPr>
          <p:nvPr/>
        </p:nvSpPr>
        <p:spPr bwMode="auto">
          <a:xfrm>
            <a:off x="4191000" y="4800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  00 </a:t>
            </a:r>
          </a:p>
        </p:txBody>
      </p:sp>
      <p:sp>
        <p:nvSpPr>
          <p:cNvPr id="257037" name="Text Box 13"/>
          <p:cNvSpPr txBox="1">
            <a:spLocks noChangeArrowheads="1"/>
          </p:cNvSpPr>
          <p:nvPr/>
        </p:nvSpPr>
        <p:spPr bwMode="auto">
          <a:xfrm>
            <a:off x="3352800" y="5943600"/>
            <a:ext cx="5638800" cy="914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FFFF66"/>
                </a:solidFill>
                <a:latin typeface="Arial Narrow" pitchFamily="34" charset="0"/>
              </a:rPr>
              <a:t>5 min 40 sec</a:t>
            </a:r>
          </a:p>
        </p:txBody>
      </p:sp>
      <p:sp>
        <p:nvSpPr>
          <p:cNvPr id="257038" name="Line 14"/>
          <p:cNvSpPr>
            <a:spLocks noChangeShapeType="1"/>
          </p:cNvSpPr>
          <p:nvPr/>
        </p:nvSpPr>
        <p:spPr bwMode="auto">
          <a:xfrm flipH="1">
            <a:off x="6629400" y="2743200"/>
            <a:ext cx="6096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7039" name="Line 15"/>
          <p:cNvSpPr>
            <a:spLocks noChangeShapeType="1"/>
          </p:cNvSpPr>
          <p:nvPr/>
        </p:nvSpPr>
        <p:spPr bwMode="auto">
          <a:xfrm flipH="1">
            <a:off x="5715000" y="2743200"/>
            <a:ext cx="6096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7040" name="Text Box 16"/>
          <p:cNvSpPr txBox="1">
            <a:spLocks noChangeArrowheads="1"/>
          </p:cNvSpPr>
          <p:nvPr/>
        </p:nvSpPr>
        <p:spPr bwMode="auto">
          <a:xfrm>
            <a:off x="5257800" y="19812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altLang="en-US" sz="5400" b="1">
                <a:solidFill>
                  <a:srgbClr val="FF0000"/>
                </a:solidFill>
                <a:latin typeface="Arial Narrow" pitchFamily="34" charset="0"/>
              </a:rPr>
              <a:t>20</a:t>
            </a:r>
          </a:p>
        </p:txBody>
      </p:sp>
      <p:sp>
        <p:nvSpPr>
          <p:cNvPr id="257041" name="Text Box 17"/>
          <p:cNvSpPr txBox="1">
            <a:spLocks noChangeArrowheads="1"/>
          </p:cNvSpPr>
          <p:nvPr/>
        </p:nvSpPr>
        <p:spPr bwMode="auto">
          <a:xfrm>
            <a:off x="6019800" y="19812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altLang="en-US" sz="5400" b="1">
                <a:solidFill>
                  <a:srgbClr val="FF0000"/>
                </a:solidFill>
                <a:latin typeface="Arial Narrow" pitchFamily="34" charset="0"/>
              </a:rPr>
              <a:t>80</a:t>
            </a:r>
          </a:p>
        </p:txBody>
      </p:sp>
      <p:sp>
        <p:nvSpPr>
          <p:cNvPr id="256014" name="WordArt 16"/>
          <p:cNvSpPr>
            <a:spLocks noChangeArrowheads="1" noChangeShapeType="1" noTextEdit="1"/>
          </p:cNvSpPr>
          <p:nvPr/>
        </p:nvSpPr>
        <p:spPr bwMode="auto">
          <a:xfrm>
            <a:off x="1676400" y="228600"/>
            <a:ext cx="838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Ex.2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4" grpId="0"/>
      <p:bldP spid="257035" grpId="0"/>
      <p:bldP spid="257036" grpId="0"/>
      <p:bldP spid="257037" grpId="0" animBg="1"/>
      <p:bldP spid="257038" grpId="0" animBg="1"/>
      <p:bldP spid="257039" grpId="0" animBg="1"/>
      <p:bldP spid="257040" grpId="0"/>
      <p:bldP spid="25704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Text Box 2"/>
          <p:cNvSpPr txBox="1">
            <a:spLocks noChangeArrowheads="1"/>
          </p:cNvSpPr>
          <p:nvPr/>
        </p:nvSpPr>
        <p:spPr bwMode="auto">
          <a:xfrm>
            <a:off x="1524000" y="0"/>
            <a:ext cx="91440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400" u="sng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400" u="sng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400" u="sng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6000" u="sng" dirty="0">
                <a:solidFill>
                  <a:srgbClr val="000000"/>
                </a:solidFill>
              </a:rPr>
              <a:t>Practice Subtracting Time</a:t>
            </a:r>
            <a:br>
              <a:rPr lang="en-US" altLang="en-US" sz="6000" u="sng" dirty="0">
                <a:solidFill>
                  <a:srgbClr val="000000"/>
                </a:solidFill>
              </a:rPr>
            </a:br>
            <a:r>
              <a:rPr lang="en-US" altLang="en-US" sz="5400" dirty="0">
                <a:solidFill>
                  <a:srgbClr val="FF0000"/>
                </a:solidFill>
              </a:rPr>
              <a:t>Questions 1-4 on bottom of page 267</a:t>
            </a:r>
            <a:endParaRPr lang="en-US" altLang="en-US" sz="5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3"/>
          <p:cNvSpPr txBox="1">
            <a:spLocks noChangeArrowheads="1"/>
          </p:cNvSpPr>
          <p:nvPr/>
        </p:nvSpPr>
        <p:spPr bwMode="auto">
          <a:xfrm>
            <a:off x="3733800" y="2514601"/>
            <a:ext cx="3581400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                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10:55:15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6000" b="1">
                <a:solidFill>
                  <a:srgbClr val="000000"/>
                </a:solidFill>
                <a:latin typeface="Arial Narrow" pitchFamily="34" charset="0"/>
              </a:rPr>
              <a:t>-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   </a:t>
            </a:r>
            <a:r>
              <a:rPr lang="en-US" altLang="en-US" sz="5400" b="1" u="sng">
                <a:solidFill>
                  <a:srgbClr val="000000"/>
                </a:solidFill>
                <a:latin typeface="Arial Narrow" pitchFamily="34" charset="0"/>
              </a:rPr>
              <a:t>10:47:30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54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58051" name="Text Box 4"/>
          <p:cNvSpPr txBox="1">
            <a:spLocks noChangeArrowheads="1"/>
          </p:cNvSpPr>
          <p:nvPr/>
        </p:nvSpPr>
        <p:spPr bwMode="auto">
          <a:xfrm>
            <a:off x="4191000" y="4800601"/>
            <a:ext cx="236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5867400" y="4800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:45</a:t>
            </a:r>
          </a:p>
        </p:txBody>
      </p:sp>
      <p:sp>
        <p:nvSpPr>
          <p:cNvPr id="259078" name="Text Box 6"/>
          <p:cNvSpPr txBox="1">
            <a:spLocks noChangeArrowheads="1"/>
          </p:cNvSpPr>
          <p:nvPr/>
        </p:nvSpPr>
        <p:spPr bwMode="auto">
          <a:xfrm>
            <a:off x="5029200" y="4800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:07</a:t>
            </a:r>
          </a:p>
        </p:txBody>
      </p:sp>
      <p:sp>
        <p:nvSpPr>
          <p:cNvPr id="259079" name="Text Box 7"/>
          <p:cNvSpPr txBox="1">
            <a:spLocks noChangeArrowheads="1"/>
          </p:cNvSpPr>
          <p:nvPr/>
        </p:nvSpPr>
        <p:spPr bwMode="auto">
          <a:xfrm>
            <a:off x="4191000" y="4800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  00 </a:t>
            </a:r>
          </a:p>
        </p:txBody>
      </p:sp>
      <p:sp>
        <p:nvSpPr>
          <p:cNvPr id="259080" name="Text Box 8"/>
          <p:cNvSpPr txBox="1">
            <a:spLocks noChangeArrowheads="1"/>
          </p:cNvSpPr>
          <p:nvPr/>
        </p:nvSpPr>
        <p:spPr bwMode="auto">
          <a:xfrm>
            <a:off x="3352800" y="5943600"/>
            <a:ext cx="5638800" cy="914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FFFF66"/>
                </a:solidFill>
                <a:latin typeface="Arial Narrow" pitchFamily="34" charset="0"/>
              </a:rPr>
              <a:t>7 min 45 sec</a:t>
            </a:r>
          </a:p>
        </p:txBody>
      </p:sp>
      <p:pic>
        <p:nvPicPr>
          <p:cNvPr id="258056" name="Picture 1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 t="46713" r="56946" b="48996"/>
          <a:stretch>
            <a:fillRect/>
          </a:stretch>
        </p:blipFill>
        <p:spPr>
          <a:xfrm>
            <a:off x="2514600" y="0"/>
            <a:ext cx="8153400" cy="2133600"/>
          </a:xfrm>
          <a:noFill/>
        </p:spPr>
      </p:pic>
      <p:sp>
        <p:nvSpPr>
          <p:cNvPr id="259088" name="Line 16"/>
          <p:cNvSpPr>
            <a:spLocks noChangeShapeType="1"/>
          </p:cNvSpPr>
          <p:nvPr/>
        </p:nvSpPr>
        <p:spPr bwMode="auto">
          <a:xfrm flipH="1">
            <a:off x="6629400" y="2743200"/>
            <a:ext cx="6096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9" name="Line 17"/>
          <p:cNvSpPr>
            <a:spLocks noChangeShapeType="1"/>
          </p:cNvSpPr>
          <p:nvPr/>
        </p:nvSpPr>
        <p:spPr bwMode="auto">
          <a:xfrm flipH="1">
            <a:off x="5715000" y="2743200"/>
            <a:ext cx="6096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1" name="Text Box 19"/>
          <p:cNvSpPr txBox="1">
            <a:spLocks noChangeArrowheads="1"/>
          </p:cNvSpPr>
          <p:nvPr/>
        </p:nvSpPr>
        <p:spPr bwMode="auto">
          <a:xfrm>
            <a:off x="5334000" y="19812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FF0000"/>
                </a:solidFill>
                <a:latin typeface="Arial Narrow" pitchFamily="34" charset="0"/>
              </a:rPr>
              <a:t>54</a:t>
            </a:r>
          </a:p>
        </p:txBody>
      </p:sp>
      <p:sp>
        <p:nvSpPr>
          <p:cNvPr id="259092" name="Text Box 20"/>
          <p:cNvSpPr txBox="1">
            <a:spLocks noChangeArrowheads="1"/>
          </p:cNvSpPr>
          <p:nvPr/>
        </p:nvSpPr>
        <p:spPr bwMode="auto">
          <a:xfrm>
            <a:off x="6172200" y="19812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FF0000"/>
                </a:solidFill>
                <a:latin typeface="Arial Narrow" pitchFamily="34" charset="0"/>
              </a:rPr>
              <a:t>75</a:t>
            </a:r>
          </a:p>
        </p:txBody>
      </p:sp>
      <p:sp>
        <p:nvSpPr>
          <p:cNvPr id="258061" name="WordArt 14"/>
          <p:cNvSpPr>
            <a:spLocks noChangeArrowheads="1" noChangeShapeType="1" noTextEdit="1"/>
          </p:cNvSpPr>
          <p:nvPr/>
        </p:nvSpPr>
        <p:spPr bwMode="auto">
          <a:xfrm>
            <a:off x="1828800" y="381000"/>
            <a:ext cx="533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7" grpId="0"/>
      <p:bldP spid="259078" grpId="0"/>
      <p:bldP spid="259079" grpId="0"/>
      <p:bldP spid="259080" grpId="0" animBg="1"/>
      <p:bldP spid="259088" grpId="0" animBg="1"/>
      <p:bldP spid="259089" grpId="0" animBg="1"/>
      <p:bldP spid="259091" grpId="0"/>
      <p:bldP spid="25909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Text Box 2"/>
          <p:cNvSpPr txBox="1">
            <a:spLocks noChangeArrowheads="1"/>
          </p:cNvSpPr>
          <p:nvPr/>
        </p:nvSpPr>
        <p:spPr bwMode="auto">
          <a:xfrm>
            <a:off x="3733800" y="2514601"/>
            <a:ext cx="3581400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                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12:19:10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6000" b="1">
                <a:solidFill>
                  <a:srgbClr val="000000"/>
                </a:solidFill>
                <a:latin typeface="Arial Narrow" pitchFamily="34" charset="0"/>
              </a:rPr>
              <a:t>-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   </a:t>
            </a:r>
            <a:r>
              <a:rPr lang="en-US" altLang="en-US" sz="5400" b="1" u="sng">
                <a:solidFill>
                  <a:srgbClr val="000000"/>
                </a:solidFill>
                <a:latin typeface="Arial Narrow" pitchFamily="34" charset="0"/>
              </a:rPr>
              <a:t>12:14:40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54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59075" name="Text Box 3"/>
          <p:cNvSpPr txBox="1">
            <a:spLocks noChangeArrowheads="1"/>
          </p:cNvSpPr>
          <p:nvPr/>
        </p:nvSpPr>
        <p:spPr bwMode="auto">
          <a:xfrm>
            <a:off x="4191000" y="4800601"/>
            <a:ext cx="236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5867400" y="4800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:30</a:t>
            </a:r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5029200" y="4800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:04</a:t>
            </a:r>
          </a:p>
        </p:txBody>
      </p:sp>
      <p:sp>
        <p:nvSpPr>
          <p:cNvPr id="262150" name="Text Box 6"/>
          <p:cNvSpPr txBox="1">
            <a:spLocks noChangeArrowheads="1"/>
          </p:cNvSpPr>
          <p:nvPr/>
        </p:nvSpPr>
        <p:spPr bwMode="auto">
          <a:xfrm>
            <a:off x="4191000" y="4800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  00 </a:t>
            </a:r>
          </a:p>
        </p:txBody>
      </p:sp>
      <p:sp>
        <p:nvSpPr>
          <p:cNvPr id="262151" name="Text Box 7"/>
          <p:cNvSpPr txBox="1">
            <a:spLocks noChangeArrowheads="1"/>
          </p:cNvSpPr>
          <p:nvPr/>
        </p:nvSpPr>
        <p:spPr bwMode="auto">
          <a:xfrm>
            <a:off x="3352800" y="5943600"/>
            <a:ext cx="5638800" cy="914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FFFF66"/>
                </a:solidFill>
                <a:latin typeface="Arial Narrow" pitchFamily="34" charset="0"/>
              </a:rPr>
              <a:t>4 min 30 sec</a:t>
            </a:r>
          </a:p>
        </p:txBody>
      </p:sp>
      <p:sp>
        <p:nvSpPr>
          <p:cNvPr id="262153" name="Line 9"/>
          <p:cNvSpPr>
            <a:spLocks noChangeShapeType="1"/>
          </p:cNvSpPr>
          <p:nvPr/>
        </p:nvSpPr>
        <p:spPr bwMode="auto">
          <a:xfrm flipH="1">
            <a:off x="6629400" y="2743200"/>
            <a:ext cx="6096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2154" name="Line 10"/>
          <p:cNvSpPr>
            <a:spLocks noChangeShapeType="1"/>
          </p:cNvSpPr>
          <p:nvPr/>
        </p:nvSpPr>
        <p:spPr bwMode="auto">
          <a:xfrm flipH="1">
            <a:off x="5715000" y="2743200"/>
            <a:ext cx="6096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2155" name="Text Box 11"/>
          <p:cNvSpPr txBox="1">
            <a:spLocks noChangeArrowheads="1"/>
          </p:cNvSpPr>
          <p:nvPr/>
        </p:nvSpPr>
        <p:spPr bwMode="auto">
          <a:xfrm>
            <a:off x="5334000" y="19812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FF0000"/>
                </a:solidFill>
                <a:latin typeface="Arial Narrow" pitchFamily="34" charset="0"/>
              </a:rPr>
              <a:t>18</a:t>
            </a:r>
          </a:p>
        </p:txBody>
      </p:sp>
      <p:sp>
        <p:nvSpPr>
          <p:cNvPr id="262156" name="Text Box 12"/>
          <p:cNvSpPr txBox="1">
            <a:spLocks noChangeArrowheads="1"/>
          </p:cNvSpPr>
          <p:nvPr/>
        </p:nvSpPr>
        <p:spPr bwMode="auto">
          <a:xfrm>
            <a:off x="6172200" y="19812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FF0000"/>
                </a:solidFill>
                <a:latin typeface="Arial Narrow" pitchFamily="34" charset="0"/>
              </a:rPr>
              <a:t>70</a:t>
            </a:r>
          </a:p>
        </p:txBody>
      </p:sp>
      <p:pic>
        <p:nvPicPr>
          <p:cNvPr id="259084" name="Picture 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t="61778" r="56946" b="34764"/>
          <a:stretch>
            <a:fillRect/>
          </a:stretch>
        </p:blipFill>
        <p:spPr>
          <a:xfrm>
            <a:off x="2362200" y="0"/>
            <a:ext cx="8305800" cy="2000250"/>
          </a:xfrm>
          <a:noFill/>
        </p:spPr>
      </p:pic>
      <p:sp>
        <p:nvSpPr>
          <p:cNvPr id="259085" name="WordArt 14"/>
          <p:cNvSpPr>
            <a:spLocks noChangeArrowheads="1" noChangeShapeType="1" noTextEdit="1"/>
          </p:cNvSpPr>
          <p:nvPr/>
        </p:nvSpPr>
        <p:spPr bwMode="auto">
          <a:xfrm>
            <a:off x="1828800" y="381000"/>
            <a:ext cx="533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8" grpId="0"/>
      <p:bldP spid="262149" grpId="0"/>
      <p:bldP spid="262150" grpId="0"/>
      <p:bldP spid="262151" grpId="0" animBg="1"/>
      <p:bldP spid="262153" grpId="0" animBg="1"/>
      <p:bldP spid="262154" grpId="0" animBg="1"/>
      <p:bldP spid="262155" grpId="0"/>
      <p:bldP spid="26215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/>
          <p:cNvSpPr txBox="1">
            <a:spLocks noChangeArrowheads="1"/>
          </p:cNvSpPr>
          <p:nvPr/>
        </p:nvSpPr>
        <p:spPr bwMode="auto">
          <a:xfrm>
            <a:off x="3733800" y="2514601"/>
            <a:ext cx="3581400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                    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4:44:40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6000" b="1">
                <a:solidFill>
                  <a:srgbClr val="000000"/>
                </a:solidFill>
                <a:latin typeface="Arial Narrow" pitchFamily="34" charset="0"/>
              </a:rPr>
              <a:t>-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     </a:t>
            </a:r>
            <a:r>
              <a:rPr lang="en-US" altLang="en-US" sz="5400" b="1" u="sng">
                <a:solidFill>
                  <a:srgbClr val="000000"/>
                </a:solidFill>
                <a:latin typeface="Arial Narrow" pitchFamily="34" charset="0"/>
              </a:rPr>
              <a:t>4:33:30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54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60099" name="Text Box 3"/>
          <p:cNvSpPr txBox="1">
            <a:spLocks noChangeArrowheads="1"/>
          </p:cNvSpPr>
          <p:nvPr/>
        </p:nvSpPr>
        <p:spPr bwMode="auto">
          <a:xfrm>
            <a:off x="4191000" y="4800601"/>
            <a:ext cx="236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64196" name="Text Box 4"/>
          <p:cNvSpPr txBox="1">
            <a:spLocks noChangeArrowheads="1"/>
          </p:cNvSpPr>
          <p:nvPr/>
        </p:nvSpPr>
        <p:spPr bwMode="auto">
          <a:xfrm>
            <a:off x="5867400" y="4800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:10</a:t>
            </a:r>
          </a:p>
        </p:txBody>
      </p:sp>
      <p:sp>
        <p:nvSpPr>
          <p:cNvPr id="264197" name="Text Box 5"/>
          <p:cNvSpPr txBox="1">
            <a:spLocks noChangeArrowheads="1"/>
          </p:cNvSpPr>
          <p:nvPr/>
        </p:nvSpPr>
        <p:spPr bwMode="auto">
          <a:xfrm>
            <a:off x="5029200" y="4800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:11</a:t>
            </a:r>
          </a:p>
        </p:txBody>
      </p:sp>
      <p:sp>
        <p:nvSpPr>
          <p:cNvPr id="264198" name="Text Box 6"/>
          <p:cNvSpPr txBox="1">
            <a:spLocks noChangeArrowheads="1"/>
          </p:cNvSpPr>
          <p:nvPr/>
        </p:nvSpPr>
        <p:spPr bwMode="auto">
          <a:xfrm>
            <a:off x="4114800" y="4800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  00 </a:t>
            </a:r>
          </a:p>
        </p:txBody>
      </p:sp>
      <p:sp>
        <p:nvSpPr>
          <p:cNvPr id="264199" name="Text Box 7"/>
          <p:cNvSpPr txBox="1">
            <a:spLocks noChangeArrowheads="1"/>
          </p:cNvSpPr>
          <p:nvPr/>
        </p:nvSpPr>
        <p:spPr bwMode="auto">
          <a:xfrm>
            <a:off x="3352800" y="5943600"/>
            <a:ext cx="5638800" cy="914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FFFF66"/>
                </a:solidFill>
                <a:latin typeface="Arial Narrow" pitchFamily="34" charset="0"/>
              </a:rPr>
              <a:t>11 min 10 sec</a:t>
            </a:r>
          </a:p>
        </p:txBody>
      </p:sp>
      <p:pic>
        <p:nvPicPr>
          <p:cNvPr id="260104" name="Picture 1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t="75871" r="56471" b="20148"/>
          <a:stretch>
            <a:fillRect/>
          </a:stretch>
        </p:blipFill>
        <p:spPr>
          <a:xfrm>
            <a:off x="2438400" y="0"/>
            <a:ext cx="8229600" cy="2057400"/>
          </a:xfrm>
          <a:noFill/>
        </p:spPr>
      </p:pic>
      <p:sp>
        <p:nvSpPr>
          <p:cNvPr id="260105" name="WordArt 10"/>
          <p:cNvSpPr>
            <a:spLocks noChangeArrowheads="1" noChangeShapeType="1" noTextEdit="1"/>
          </p:cNvSpPr>
          <p:nvPr/>
        </p:nvSpPr>
        <p:spPr bwMode="auto">
          <a:xfrm>
            <a:off x="1828800" y="381000"/>
            <a:ext cx="533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6" grpId="0"/>
      <p:bldP spid="264197" grpId="0"/>
      <p:bldP spid="264198" grpId="0"/>
      <p:bldP spid="26419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Text Box 2"/>
          <p:cNvSpPr txBox="1">
            <a:spLocks noChangeArrowheads="1"/>
          </p:cNvSpPr>
          <p:nvPr/>
        </p:nvSpPr>
        <p:spPr bwMode="auto">
          <a:xfrm>
            <a:off x="3886200" y="2514601"/>
            <a:ext cx="3581400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</a:rPr>
              <a:t>                  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8:06:20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6000" b="1">
                <a:solidFill>
                  <a:srgbClr val="000000"/>
                </a:solidFill>
                <a:latin typeface="Arial Narrow" pitchFamily="34" charset="0"/>
              </a:rPr>
              <a:t>-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    </a:t>
            </a:r>
            <a:r>
              <a:rPr lang="en-US" altLang="en-US" sz="5400" b="1" u="sng">
                <a:solidFill>
                  <a:srgbClr val="000000"/>
                </a:solidFill>
                <a:latin typeface="Arial Narrow" pitchFamily="34" charset="0"/>
              </a:rPr>
              <a:t>7:58:20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54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4191000" y="4800601"/>
            <a:ext cx="236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5715000" y="4800600"/>
            <a:ext cx="1752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600" b="1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 :00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5029200" y="4800600"/>
            <a:ext cx="160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</a:t>
            </a:r>
            <a:r>
              <a:rPr lang="en-US" altLang="en-US" sz="2400" b="1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:08 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4191000" y="4800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000000"/>
                </a:solidFill>
                <a:latin typeface="Arial Narrow" pitchFamily="34" charset="0"/>
              </a:rPr>
              <a:t>    00 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3352800" y="5943600"/>
            <a:ext cx="5638800" cy="914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FFFF66"/>
                </a:solidFill>
                <a:latin typeface="Arial Narrow" pitchFamily="34" charset="0"/>
              </a:rPr>
              <a:t>8 min 00 sec</a:t>
            </a:r>
          </a:p>
        </p:txBody>
      </p:sp>
      <p:sp>
        <p:nvSpPr>
          <p:cNvPr id="267272" name="Line 8"/>
          <p:cNvSpPr>
            <a:spLocks noChangeShapeType="1"/>
          </p:cNvSpPr>
          <p:nvPr/>
        </p:nvSpPr>
        <p:spPr bwMode="auto">
          <a:xfrm flipH="1">
            <a:off x="5791200" y="2819400"/>
            <a:ext cx="6096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3" name="Line 9"/>
          <p:cNvSpPr>
            <a:spLocks noChangeShapeType="1"/>
          </p:cNvSpPr>
          <p:nvPr/>
        </p:nvSpPr>
        <p:spPr bwMode="auto">
          <a:xfrm flipH="1">
            <a:off x="5105400" y="2743200"/>
            <a:ext cx="6096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4724400" y="19050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FF0000"/>
                </a:solidFill>
                <a:latin typeface="Arial Narrow" pitchFamily="34" charset="0"/>
              </a:rPr>
              <a:t>7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5334000" y="1905000"/>
            <a:ext cx="152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FF0000"/>
                </a:solidFill>
                <a:latin typeface="Arial Narrow" pitchFamily="34" charset="0"/>
              </a:rPr>
              <a:t>66</a:t>
            </a:r>
          </a:p>
        </p:txBody>
      </p:sp>
      <p:pic>
        <p:nvPicPr>
          <p:cNvPr id="261132" name="Picture 1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t="90445" r="56946" b="5203"/>
          <a:stretch>
            <a:fillRect/>
          </a:stretch>
        </p:blipFill>
        <p:spPr>
          <a:xfrm>
            <a:off x="2438400" y="0"/>
            <a:ext cx="8229600" cy="2057400"/>
          </a:xfrm>
          <a:noFill/>
        </p:spPr>
      </p:pic>
      <p:sp>
        <p:nvSpPr>
          <p:cNvPr id="261133" name="WordArt 14"/>
          <p:cNvSpPr>
            <a:spLocks noChangeArrowheads="1" noChangeShapeType="1" noTextEdit="1"/>
          </p:cNvSpPr>
          <p:nvPr/>
        </p:nvSpPr>
        <p:spPr bwMode="auto">
          <a:xfrm>
            <a:off x="1828800" y="381000"/>
            <a:ext cx="533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CC"/>
                </a:solidFill>
                <a:latin typeface="Arial Black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8" grpId="0"/>
      <p:bldP spid="267269" grpId="0"/>
      <p:bldP spid="267270" grpId="0"/>
      <p:bldP spid="267271" grpId="0" animBg="1"/>
      <p:bldP spid="267272" grpId="0" animBg="1"/>
      <p:bldP spid="267273" grpId="0" animBg="1"/>
      <p:bldP spid="267274" grpId="0"/>
      <p:bldP spid="26727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8686800" cy="1524000"/>
          </a:xfrm>
          <a:solidFill>
            <a:schemeClr val="tx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</a:rPr>
              <a:t>Finding the Distance to an EQ Epicenter:  </a:t>
            </a:r>
            <a:br>
              <a:rPr lang="en-US" altLang="en-US" sz="4000">
                <a:solidFill>
                  <a:schemeClr val="bg1"/>
                </a:solidFill>
              </a:rPr>
            </a:br>
            <a:r>
              <a:rPr lang="en-US" altLang="en-US" sz="4800">
                <a:solidFill>
                  <a:schemeClr val="bg1"/>
                </a:solidFill>
              </a:rPr>
              <a:t>Our First Sample Problem: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1" y="1371600"/>
            <a:ext cx="9661525" cy="556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6000">
                <a:solidFill>
                  <a:srgbClr val="FFCCFF"/>
                </a:solidFill>
                <a:latin typeface="Arial Narrow" pitchFamily="34" charset="0"/>
              </a:rPr>
              <a:t>   </a:t>
            </a:r>
            <a:r>
              <a:rPr lang="en-US" altLang="en-US" sz="5400">
                <a:solidFill>
                  <a:schemeClr val="bg1"/>
                </a:solidFill>
                <a:latin typeface="Arial Narrow" pitchFamily="34" charset="0"/>
              </a:rPr>
              <a:t>A</a:t>
            </a:r>
            <a:r>
              <a:rPr lang="en-US" altLang="en-US" sz="5400">
                <a:solidFill>
                  <a:srgbClr val="FFCCFF"/>
                </a:solidFill>
                <a:latin typeface="Arial Narrow" pitchFamily="34" charset="0"/>
              </a:rPr>
              <a:t> </a:t>
            </a:r>
            <a:r>
              <a:rPr lang="en-US" altLang="en-US" sz="5400">
                <a:solidFill>
                  <a:srgbClr val="FFFF66"/>
                </a:solidFill>
                <a:latin typeface="Arial Narrow" pitchFamily="34" charset="0"/>
              </a:rPr>
              <a:t>P-wave</a:t>
            </a:r>
            <a:r>
              <a:rPr lang="en-US" altLang="en-US" sz="5400">
                <a:solidFill>
                  <a:srgbClr val="FFCCFF"/>
                </a:solidFill>
                <a:latin typeface="Arial Narrow" pitchFamily="34" charset="0"/>
              </a:rPr>
              <a:t> </a:t>
            </a:r>
            <a:r>
              <a:rPr lang="en-US" altLang="en-US" sz="5400">
                <a:solidFill>
                  <a:schemeClr val="bg1"/>
                </a:solidFill>
                <a:latin typeface="Arial Narrow" pitchFamily="34" charset="0"/>
              </a:rPr>
              <a:t>arrived at a seismograph station at </a:t>
            </a:r>
            <a:r>
              <a:rPr lang="en-US" altLang="en-US" sz="5400">
                <a:solidFill>
                  <a:srgbClr val="FFFF66"/>
                </a:solidFill>
                <a:latin typeface="Arial Narrow" pitchFamily="34" charset="0"/>
              </a:rPr>
              <a:t>5:40:00pm</a:t>
            </a:r>
            <a:r>
              <a:rPr lang="en-US" altLang="en-US" sz="5400">
                <a:solidFill>
                  <a:srgbClr val="FFCCFF"/>
                </a:solidFill>
                <a:latin typeface="Arial Narrow" pitchFamily="34" charset="0"/>
              </a:rPr>
              <a:t> </a:t>
            </a:r>
            <a:r>
              <a:rPr lang="en-US" altLang="en-US" sz="5400">
                <a:solidFill>
                  <a:schemeClr val="bg1"/>
                </a:solidFill>
                <a:latin typeface="Arial Narrow" pitchFamily="34" charset="0"/>
              </a:rPr>
              <a:t>and the </a:t>
            </a:r>
            <a:br>
              <a:rPr lang="en-US" altLang="en-US" sz="540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5400">
                <a:solidFill>
                  <a:srgbClr val="92D050"/>
                </a:solidFill>
                <a:latin typeface="Arial Narrow" pitchFamily="34" charset="0"/>
              </a:rPr>
              <a:t>S-wave</a:t>
            </a:r>
            <a:r>
              <a:rPr lang="en-US" altLang="en-US" sz="5400">
                <a:solidFill>
                  <a:schemeClr val="bg1"/>
                </a:solidFill>
                <a:latin typeface="Arial Narrow" pitchFamily="34" charset="0"/>
              </a:rPr>
              <a:t> arrived at </a:t>
            </a:r>
            <a:r>
              <a:rPr lang="en-US" altLang="en-US" sz="5400">
                <a:solidFill>
                  <a:srgbClr val="92D050"/>
                </a:solidFill>
                <a:latin typeface="Arial Narrow" pitchFamily="34" charset="0"/>
              </a:rPr>
              <a:t>5:44:00pm</a:t>
            </a:r>
            <a:r>
              <a:rPr lang="en-US" altLang="en-US" sz="5400">
                <a:solidFill>
                  <a:schemeClr val="bg1"/>
                </a:solidFill>
                <a:latin typeface="Arial Narrow" pitchFamily="34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 Narrow" pitchFamily="34" charset="0"/>
              </a:rPr>
              <a:t>   </a:t>
            </a:r>
            <a:br>
              <a:rPr lang="en-US" altLang="en-US" sz="30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5400">
                <a:solidFill>
                  <a:schemeClr val="bg1"/>
                </a:solidFill>
                <a:latin typeface="Arial Narrow" pitchFamily="34" charset="0"/>
              </a:rPr>
              <a:t>       What is the distance to the</a:t>
            </a:r>
            <a:br>
              <a:rPr lang="en-US" altLang="en-US" sz="540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5400">
                <a:solidFill>
                  <a:schemeClr val="bg1"/>
                </a:solidFill>
                <a:latin typeface="Arial Narrow" pitchFamily="34" charset="0"/>
              </a:rPr>
              <a:t>          earthquake epicenter?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0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0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9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-4763"/>
            <a:ext cx="8229600" cy="6862763"/>
          </a:xfrm>
          <a:noFill/>
        </p:spPr>
      </p:pic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229600" cy="19050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chemeClr val="bg1"/>
                </a:solidFill>
                <a:latin typeface="Arial Black" pitchFamily="34" charset="0"/>
              </a:rPr>
              <a:t>Types of page 11</a:t>
            </a:r>
            <a:br>
              <a:rPr lang="en-US" altLang="en-US" sz="480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4800">
                <a:solidFill>
                  <a:schemeClr val="bg1"/>
                </a:solidFill>
                <a:latin typeface="Arial Black" pitchFamily="34" charset="0"/>
              </a:rPr>
              <a:t>P &amp; S-Wave Questions</a:t>
            </a:r>
            <a:br>
              <a:rPr lang="en-US" altLang="en-US" sz="480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3600">
                <a:solidFill>
                  <a:schemeClr val="bg1"/>
                </a:solidFill>
                <a:latin typeface="Arial Black" pitchFamily="34" charset="0"/>
              </a:rPr>
              <a:t>(there are 4 types)</a:t>
            </a:r>
          </a:p>
        </p:txBody>
      </p:sp>
      <p:sp>
        <p:nvSpPr>
          <p:cNvPr id="248836" name="Rectangle 4"/>
          <p:cNvSpPr>
            <a:spLocks noChangeArrowheads="1"/>
          </p:cNvSpPr>
          <p:nvPr/>
        </p:nvSpPr>
        <p:spPr bwMode="auto">
          <a:xfrm>
            <a:off x="1524000" y="2133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Aft>
                <a:spcPct val="0"/>
              </a:spcAft>
              <a:buNone/>
            </a:pPr>
            <a:r>
              <a:rPr lang="en-US" altLang="en-US" sz="5400">
                <a:solidFill>
                  <a:srgbClr val="FFFF00"/>
                </a:solidFill>
                <a:latin typeface="Arial Narrow" pitchFamily="34" charset="0"/>
              </a:rPr>
              <a:t>1. “Ride the P-Wave” </a:t>
            </a:r>
            <a:r>
              <a:rPr lang="en-US" altLang="en-US" sz="4800">
                <a:solidFill>
                  <a:srgbClr val="FFFF00"/>
                </a:solidFill>
                <a:latin typeface="Arial Narrow" pitchFamily="34" charset="0"/>
              </a:rPr>
              <a:t>(scrap needed)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6" grpId="0" build="p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epicen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63" y="1371600"/>
            <a:ext cx="477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3" name="WordArt 3"/>
          <p:cNvSpPr>
            <a:spLocks noChangeArrowheads="1" noChangeShapeType="1" noTextEdit="1"/>
          </p:cNvSpPr>
          <p:nvPr/>
        </p:nvSpPr>
        <p:spPr bwMode="auto">
          <a:xfrm rot="-5400000">
            <a:off x="457200" y="3505200"/>
            <a:ext cx="3962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ESRT page 11</a:t>
            </a:r>
          </a:p>
        </p:txBody>
      </p:sp>
      <p:sp>
        <p:nvSpPr>
          <p:cNvPr id="266244" name="Text Box 4"/>
          <p:cNvSpPr txBox="1">
            <a:spLocks noChangeArrowheads="1"/>
          </p:cNvSpPr>
          <p:nvPr/>
        </p:nvSpPr>
        <p:spPr bwMode="auto">
          <a:xfrm>
            <a:off x="1524000" y="1"/>
            <a:ext cx="91440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>
                <a:solidFill>
                  <a:srgbClr val="000000"/>
                </a:solidFill>
              </a:rPr>
              <a:t>USING </a:t>
            </a:r>
            <a:r>
              <a:rPr lang="en-US" altLang="en-US" sz="4000">
                <a:solidFill>
                  <a:srgbClr val="FF0000"/>
                </a:solidFill>
                <a:latin typeface="Arial Black" pitchFamily="34" charset="0"/>
              </a:rPr>
              <a:t>LAG TIME </a:t>
            </a:r>
            <a:br>
              <a:rPr lang="en-US" altLang="en-US" sz="4000">
                <a:solidFill>
                  <a:srgbClr val="FF0000"/>
                </a:solidFill>
                <a:latin typeface="Arial Black" pitchFamily="34" charset="0"/>
              </a:rPr>
            </a:br>
            <a:r>
              <a:rPr lang="en-US" altLang="en-US" sz="4000">
                <a:solidFill>
                  <a:srgbClr val="000000"/>
                </a:solidFill>
              </a:rPr>
              <a:t>TO FIND EPICENTER DISTANCE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3657600" y="1676400"/>
            <a:ext cx="4953000" cy="1555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>
                <a:solidFill>
                  <a:srgbClr val="FFFF99"/>
                </a:solidFill>
                <a:latin typeface="Arial Narrow" pitchFamily="34" charset="0"/>
              </a:rPr>
              <a:t>Arrival Time Diff. </a:t>
            </a:r>
            <a:br>
              <a:rPr lang="en-US" altLang="en-US" sz="4800">
                <a:solidFill>
                  <a:srgbClr val="FFFF99"/>
                </a:solidFill>
                <a:latin typeface="Arial Narrow" pitchFamily="34" charset="0"/>
              </a:rPr>
            </a:br>
            <a:r>
              <a:rPr lang="en-US" altLang="en-US" sz="4800">
                <a:solidFill>
                  <a:srgbClr val="FFFF99"/>
                </a:solidFill>
                <a:latin typeface="Arial Narrow" pitchFamily="34" charset="0"/>
              </a:rPr>
              <a:t>(LAG TIME)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3962400" y="3962400"/>
            <a:ext cx="4038600" cy="25542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8000">
                <a:solidFill>
                  <a:srgbClr val="FFFF99"/>
                </a:solidFill>
              </a:rPr>
              <a:t>Ride the P-Wave!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wabun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7" grpId="0" animBg="1"/>
      <p:bldP spid="9011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epicen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793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3733800" y="4419600"/>
            <a:ext cx="457200" cy="2057400"/>
          </a:xfrm>
          <a:prstGeom prst="rect">
            <a:avLst/>
          </a:prstGeom>
          <a:solidFill>
            <a:schemeClr val="bg1">
              <a:alpha val="70195"/>
            </a:schemeClr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grpSp>
        <p:nvGrpSpPr>
          <p:cNvPr id="94226" name="Group 18"/>
          <p:cNvGrpSpPr>
            <a:grpSpLocks/>
          </p:cNvGrpSpPr>
          <p:nvPr/>
        </p:nvGrpSpPr>
        <p:grpSpPr bwMode="auto">
          <a:xfrm>
            <a:off x="3733800" y="4419601"/>
            <a:ext cx="457200" cy="2073275"/>
            <a:chOff x="1152" y="2784"/>
            <a:chExt cx="288" cy="1306"/>
          </a:xfrm>
        </p:grpSpPr>
        <p:grpSp>
          <p:nvGrpSpPr>
            <p:cNvPr id="267277" name="Group 9"/>
            <p:cNvGrpSpPr>
              <a:grpSpLocks/>
            </p:cNvGrpSpPr>
            <p:nvPr/>
          </p:nvGrpSpPr>
          <p:grpSpPr bwMode="auto">
            <a:xfrm>
              <a:off x="1152" y="2784"/>
              <a:ext cx="288" cy="1296"/>
              <a:chOff x="1392" y="2784"/>
              <a:chExt cx="288" cy="1296"/>
            </a:xfrm>
          </p:grpSpPr>
          <p:sp>
            <p:nvSpPr>
              <p:cNvPr id="267279" name="Rectangle 7"/>
              <p:cNvSpPr>
                <a:spLocks noChangeArrowheads="1"/>
              </p:cNvSpPr>
              <p:nvPr/>
            </p:nvSpPr>
            <p:spPr bwMode="auto">
              <a:xfrm>
                <a:off x="1392" y="2784"/>
                <a:ext cx="288" cy="12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280" name="Line 8"/>
              <p:cNvSpPr>
                <a:spLocks noChangeShapeType="1"/>
              </p:cNvSpPr>
              <p:nvPr/>
            </p:nvSpPr>
            <p:spPr bwMode="auto">
              <a:xfrm flipH="1">
                <a:off x="1584" y="4007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67278" name="Text Box 17"/>
            <p:cNvSpPr txBox="1">
              <a:spLocks noChangeArrowheads="1"/>
            </p:cNvSpPr>
            <p:nvPr/>
          </p:nvSpPr>
          <p:spPr bwMode="auto">
            <a:xfrm>
              <a:off x="1152" y="3840"/>
              <a:ext cx="1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000" b="1">
                  <a:solidFill>
                    <a:srgbClr val="000000"/>
                  </a:solidFill>
                  <a:latin typeface="Arial Narrow" pitchFamily="34" charset="0"/>
                </a:rPr>
                <a:t>0</a:t>
              </a:r>
            </a:p>
          </p:txBody>
        </p:sp>
      </p:grpSp>
      <p:grpSp>
        <p:nvGrpSpPr>
          <p:cNvPr id="94227" name="Group 19"/>
          <p:cNvGrpSpPr>
            <a:grpSpLocks/>
          </p:cNvGrpSpPr>
          <p:nvPr/>
        </p:nvGrpSpPr>
        <p:grpSpPr bwMode="auto">
          <a:xfrm>
            <a:off x="3657600" y="4419601"/>
            <a:ext cx="457200" cy="2073275"/>
            <a:chOff x="288" y="2784"/>
            <a:chExt cx="288" cy="1306"/>
          </a:xfrm>
        </p:grpSpPr>
        <p:grpSp>
          <p:nvGrpSpPr>
            <p:cNvPr id="267270" name="Group 14"/>
            <p:cNvGrpSpPr>
              <a:grpSpLocks/>
            </p:cNvGrpSpPr>
            <p:nvPr/>
          </p:nvGrpSpPr>
          <p:grpSpPr bwMode="auto">
            <a:xfrm>
              <a:off x="288" y="2784"/>
              <a:ext cx="288" cy="1296"/>
              <a:chOff x="1296" y="2784"/>
              <a:chExt cx="288" cy="1296"/>
            </a:xfrm>
          </p:grpSpPr>
          <p:grpSp>
            <p:nvGrpSpPr>
              <p:cNvPr id="267273" name="Group 10"/>
              <p:cNvGrpSpPr>
                <a:grpSpLocks/>
              </p:cNvGrpSpPr>
              <p:nvPr/>
            </p:nvGrpSpPr>
            <p:grpSpPr bwMode="auto">
              <a:xfrm>
                <a:off x="1296" y="2784"/>
                <a:ext cx="288" cy="1296"/>
                <a:chOff x="1392" y="2784"/>
                <a:chExt cx="288" cy="1296"/>
              </a:xfrm>
            </p:grpSpPr>
            <p:sp>
              <p:nvSpPr>
                <p:cNvPr id="267275" name="Rectangle 11"/>
                <p:cNvSpPr>
                  <a:spLocks noChangeArrowheads="1"/>
                </p:cNvSpPr>
                <p:nvPr/>
              </p:nvSpPr>
              <p:spPr bwMode="auto">
                <a:xfrm>
                  <a:off x="1392" y="2784"/>
                  <a:ext cx="288" cy="1296"/>
                </a:xfrm>
                <a:prstGeom prst="rect">
                  <a:avLst/>
                </a:prstGeom>
                <a:solidFill>
                  <a:schemeClr val="bg1">
                    <a:alpha val="39999"/>
                  </a:schemeClr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2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27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584" y="4007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67274" name="Line 13"/>
              <p:cNvSpPr>
                <a:spLocks noChangeShapeType="1"/>
              </p:cNvSpPr>
              <p:nvPr/>
            </p:nvSpPr>
            <p:spPr bwMode="auto">
              <a:xfrm flipH="1">
                <a:off x="1488" y="3391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67271" name="Text Box 15"/>
            <p:cNvSpPr txBox="1">
              <a:spLocks noChangeArrowheads="1"/>
            </p:cNvSpPr>
            <p:nvPr/>
          </p:nvSpPr>
          <p:spPr bwMode="auto">
            <a:xfrm>
              <a:off x="288" y="3840"/>
              <a:ext cx="1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000" b="1" dirty="0">
                  <a:solidFill>
                    <a:srgbClr val="000000"/>
                  </a:solidFill>
                  <a:latin typeface="Arial Narrow" pitchFamily="34" charset="0"/>
                </a:rPr>
                <a:t>0</a:t>
              </a:r>
            </a:p>
          </p:txBody>
        </p:sp>
        <p:sp>
          <p:nvSpPr>
            <p:cNvPr id="267272" name="Text Box 16"/>
            <p:cNvSpPr txBox="1">
              <a:spLocks noChangeArrowheads="1"/>
            </p:cNvSpPr>
            <p:nvPr/>
          </p:nvSpPr>
          <p:spPr bwMode="auto">
            <a:xfrm>
              <a:off x="288" y="3264"/>
              <a:ext cx="1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000" b="1">
                  <a:solidFill>
                    <a:srgbClr val="000000"/>
                  </a:solidFill>
                  <a:latin typeface="Arial Narrow" pitchFamily="34" charset="0"/>
                </a:rPr>
                <a:t>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85185E-6 C 0.01966 -0.02824 0.09375 -0.1331 0.11836 -0.1680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4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-8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ippe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 animBg="1"/>
      <p:bldP spid="94212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epicen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33" r="52855"/>
          <a:stretch>
            <a:fillRect/>
          </a:stretch>
        </p:blipFill>
        <p:spPr bwMode="auto">
          <a:xfrm>
            <a:off x="3505200" y="-4763"/>
            <a:ext cx="45227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9315" name="Group 9"/>
          <p:cNvGrpSpPr>
            <a:grpSpLocks/>
          </p:cNvGrpSpPr>
          <p:nvPr/>
        </p:nvGrpSpPr>
        <p:grpSpPr bwMode="auto">
          <a:xfrm>
            <a:off x="5965826" y="914401"/>
            <a:ext cx="735013" cy="3351213"/>
            <a:chOff x="288" y="2784"/>
            <a:chExt cx="288" cy="1296"/>
          </a:xfrm>
        </p:grpSpPr>
        <p:grpSp>
          <p:nvGrpSpPr>
            <p:cNvPr id="269320" name="Group 10"/>
            <p:cNvGrpSpPr>
              <a:grpSpLocks/>
            </p:cNvGrpSpPr>
            <p:nvPr/>
          </p:nvGrpSpPr>
          <p:grpSpPr bwMode="auto">
            <a:xfrm>
              <a:off x="288" y="2784"/>
              <a:ext cx="288" cy="1296"/>
              <a:chOff x="1296" y="2784"/>
              <a:chExt cx="288" cy="1296"/>
            </a:xfrm>
          </p:grpSpPr>
          <p:grpSp>
            <p:nvGrpSpPr>
              <p:cNvPr id="269323" name="Group 11"/>
              <p:cNvGrpSpPr>
                <a:grpSpLocks/>
              </p:cNvGrpSpPr>
              <p:nvPr/>
            </p:nvGrpSpPr>
            <p:grpSpPr bwMode="auto">
              <a:xfrm>
                <a:off x="1296" y="2784"/>
                <a:ext cx="288" cy="1296"/>
                <a:chOff x="1392" y="2784"/>
                <a:chExt cx="288" cy="1296"/>
              </a:xfrm>
            </p:grpSpPr>
            <p:sp>
              <p:nvSpPr>
                <p:cNvPr id="269325" name="Rectangle 12"/>
                <p:cNvSpPr>
                  <a:spLocks noChangeArrowheads="1"/>
                </p:cNvSpPr>
                <p:nvPr/>
              </p:nvSpPr>
              <p:spPr bwMode="auto">
                <a:xfrm>
                  <a:off x="1392" y="2784"/>
                  <a:ext cx="288" cy="129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2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326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84" y="4007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69324" name="Line 14"/>
              <p:cNvSpPr>
                <a:spLocks noChangeShapeType="1"/>
              </p:cNvSpPr>
              <p:nvPr/>
            </p:nvSpPr>
            <p:spPr bwMode="auto">
              <a:xfrm flipH="1">
                <a:off x="1488" y="3391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69321" name="Text Box 15"/>
            <p:cNvSpPr txBox="1">
              <a:spLocks noChangeArrowheads="1"/>
            </p:cNvSpPr>
            <p:nvPr/>
          </p:nvSpPr>
          <p:spPr bwMode="auto">
            <a:xfrm>
              <a:off x="288" y="3840"/>
              <a:ext cx="19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000" b="1">
                  <a:solidFill>
                    <a:srgbClr val="000000"/>
                  </a:solidFill>
                  <a:latin typeface="Arial Narrow" pitchFamily="34" charset="0"/>
                </a:rPr>
                <a:t>0</a:t>
              </a:r>
            </a:p>
          </p:txBody>
        </p:sp>
        <p:sp>
          <p:nvSpPr>
            <p:cNvPr id="269322" name="Text Box 16"/>
            <p:cNvSpPr txBox="1">
              <a:spLocks noChangeArrowheads="1"/>
            </p:cNvSpPr>
            <p:nvPr/>
          </p:nvSpPr>
          <p:spPr bwMode="auto">
            <a:xfrm>
              <a:off x="288" y="3264"/>
              <a:ext cx="19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000" b="1">
                  <a:solidFill>
                    <a:srgbClr val="000000"/>
                  </a:solidFill>
                  <a:latin typeface="Arial Narrow" pitchFamily="34" charset="0"/>
                </a:rPr>
                <a:t>4</a:t>
              </a:r>
            </a:p>
          </p:txBody>
        </p:sp>
      </p:grpSp>
      <p:sp>
        <p:nvSpPr>
          <p:cNvPr id="329746" name="Line 18"/>
          <p:cNvSpPr>
            <a:spLocks noChangeShapeType="1"/>
          </p:cNvSpPr>
          <p:nvPr/>
        </p:nvSpPr>
        <p:spPr bwMode="auto">
          <a:xfrm>
            <a:off x="6724650" y="4267200"/>
            <a:ext cx="0" cy="2057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29750" name="Group 22"/>
          <p:cNvGrpSpPr>
            <a:grpSpLocks/>
          </p:cNvGrpSpPr>
          <p:nvPr/>
        </p:nvGrpSpPr>
        <p:grpSpPr bwMode="auto">
          <a:xfrm>
            <a:off x="6781800" y="1143001"/>
            <a:ext cx="3886200" cy="5527675"/>
            <a:chOff x="3312" y="720"/>
            <a:chExt cx="2448" cy="3482"/>
          </a:xfrm>
        </p:grpSpPr>
        <p:sp>
          <p:nvSpPr>
            <p:cNvPr id="269318" name="Text Box 7"/>
            <p:cNvSpPr txBox="1">
              <a:spLocks noChangeArrowheads="1"/>
            </p:cNvSpPr>
            <p:nvPr/>
          </p:nvSpPr>
          <p:spPr bwMode="auto">
            <a:xfrm>
              <a:off x="3408" y="720"/>
              <a:ext cx="2352" cy="21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5400" b="1">
                  <a:solidFill>
                    <a:srgbClr val="FFFF66"/>
                  </a:solidFill>
                  <a:latin typeface="Arial Black" pitchFamily="34" charset="0"/>
                </a:rPr>
                <a:t>2.6 x 10</a:t>
              </a:r>
              <a:r>
                <a:rPr lang="en-US" altLang="en-US" sz="5400" b="1" baseline="30000">
                  <a:solidFill>
                    <a:srgbClr val="FFFF66"/>
                  </a:solidFill>
                  <a:latin typeface="Arial Black" pitchFamily="34" charset="0"/>
                </a:rPr>
                <a:t>3</a:t>
              </a:r>
              <a:r>
                <a:rPr lang="en-US" altLang="en-US" sz="5400" b="1">
                  <a:solidFill>
                    <a:srgbClr val="FFFF66"/>
                  </a:solidFill>
                  <a:latin typeface="Arial Black" pitchFamily="34" charset="0"/>
                </a:rPr>
                <a:t>  </a:t>
              </a:r>
            </a:p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5400" b="1">
                  <a:solidFill>
                    <a:srgbClr val="FFFF66"/>
                  </a:solidFill>
                  <a:latin typeface="Arial Black" pitchFamily="34" charset="0"/>
                </a:rPr>
                <a:t>or</a:t>
              </a:r>
            </a:p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5400" b="1">
                  <a:solidFill>
                    <a:srgbClr val="FFFF66"/>
                  </a:solidFill>
                  <a:latin typeface="Arial Black" pitchFamily="34" charset="0"/>
                </a:rPr>
                <a:t> 2600 km</a:t>
              </a:r>
            </a:p>
          </p:txBody>
        </p:sp>
        <p:sp>
          <p:nvSpPr>
            <p:cNvPr id="269319" name="Freeform 21"/>
            <p:cNvSpPr>
              <a:spLocks/>
            </p:cNvSpPr>
            <p:nvPr/>
          </p:nvSpPr>
          <p:spPr bwMode="auto">
            <a:xfrm>
              <a:off x="3312" y="2784"/>
              <a:ext cx="1296" cy="1418"/>
            </a:xfrm>
            <a:custGeom>
              <a:avLst/>
              <a:gdLst>
                <a:gd name="T0" fmla="*/ 1296 w 1296"/>
                <a:gd name="T1" fmla="*/ 0 h 1418"/>
                <a:gd name="T2" fmla="*/ 1138 w 1296"/>
                <a:gd name="T3" fmla="*/ 960 h 1418"/>
                <a:gd name="T4" fmla="*/ 662 w 1296"/>
                <a:gd name="T5" fmla="*/ 1378 h 1418"/>
                <a:gd name="T6" fmla="*/ 0 w 1296"/>
                <a:gd name="T7" fmla="*/ 1200 h 14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6" h="1418">
                  <a:moveTo>
                    <a:pt x="1296" y="0"/>
                  </a:moveTo>
                  <a:cubicBezTo>
                    <a:pt x="1270" y="160"/>
                    <a:pt x="1244" y="730"/>
                    <a:pt x="1138" y="960"/>
                  </a:cubicBezTo>
                  <a:cubicBezTo>
                    <a:pt x="1032" y="1190"/>
                    <a:pt x="852" y="1338"/>
                    <a:pt x="662" y="1378"/>
                  </a:cubicBezTo>
                  <a:cubicBezTo>
                    <a:pt x="472" y="1418"/>
                    <a:pt x="138" y="1237"/>
                    <a:pt x="0" y="1200"/>
                  </a:cubicBezTo>
                </a:path>
              </a:pathLst>
            </a:custGeom>
            <a:noFill/>
            <a:ln w="76200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97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9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9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97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4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9032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62000"/>
            <a:ext cx="9144000" cy="4953000"/>
          </a:xfrm>
        </p:spPr>
        <p:txBody>
          <a:bodyPr/>
          <a:lstStyle/>
          <a:p>
            <a:pPr algn="l"/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</a:rPr>
              <a:t>Page 269 # 1</a:t>
            </a:r>
            <a:br>
              <a:rPr lang="en-US" altLang="en-US" sz="4800" dirty="0">
                <a:solidFill>
                  <a:schemeClr val="bg1"/>
                </a:solidFill>
                <a:latin typeface="Arial Black" pitchFamily="34" charset="0"/>
              </a:rPr>
            </a:br>
            <a:br>
              <a:rPr lang="en-US" altLang="en-US" sz="48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5400" dirty="0">
                <a:solidFill>
                  <a:srgbClr val="FFFF00"/>
                </a:solidFill>
                <a:latin typeface="Arial Narrow" pitchFamily="34" charset="0"/>
              </a:rPr>
              <a:t>What is the distance to an earthquake epicenter if the </a:t>
            </a:r>
            <a:br>
              <a:rPr lang="en-US" altLang="en-US" sz="5400" dirty="0">
                <a:solidFill>
                  <a:srgbClr val="FFFF00"/>
                </a:solidFill>
                <a:latin typeface="Arial Narrow" pitchFamily="34" charset="0"/>
              </a:rPr>
            </a:br>
            <a:r>
              <a:rPr lang="en-US" altLang="en-US" sz="5400" dirty="0">
                <a:solidFill>
                  <a:srgbClr val="FFFF00"/>
                </a:solidFill>
                <a:latin typeface="Arial Narrow" pitchFamily="34" charset="0"/>
              </a:rPr>
              <a:t>P-wave arrival time is 2:31</a:t>
            </a: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</a:rPr>
              <a:t>pm </a:t>
            </a:r>
            <a:r>
              <a:rPr lang="en-US" altLang="en-US" sz="5400" dirty="0">
                <a:solidFill>
                  <a:srgbClr val="FFFF00"/>
                </a:solidFill>
                <a:latin typeface="Arial Narrow" pitchFamily="34" charset="0"/>
              </a:rPr>
              <a:t>and the S-wave arrival time is 2:37</a:t>
            </a: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</a:rPr>
              <a:t>pm</a:t>
            </a:r>
            <a:r>
              <a:rPr lang="en-US" altLang="en-US" sz="5400" dirty="0">
                <a:solidFill>
                  <a:srgbClr val="FFFF00"/>
                </a:solidFill>
                <a:latin typeface="Arial Narrow" pitchFamily="34" charset="0"/>
              </a:rPr>
              <a:t>?</a:t>
            </a:r>
            <a:endParaRPr lang="en-US" altLang="en-US" sz="4800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621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03363" y="381000"/>
            <a:ext cx="9144001" cy="6096000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chemeClr val="bg1"/>
                </a:solidFill>
                <a:latin typeface="Arial Black" pitchFamily="34" charset="0"/>
              </a:rPr>
              <a:t>Page 269 # 2</a:t>
            </a:r>
            <a:br>
              <a:rPr lang="en-US" altLang="en-US" dirty="0">
                <a:solidFill>
                  <a:schemeClr val="bg1"/>
                </a:solidFill>
                <a:latin typeface="Arial Black" pitchFamily="34" charset="0"/>
              </a:rPr>
            </a:br>
            <a:br>
              <a:rPr lang="en-US" altLang="en-US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</a:rPr>
              <a:t>If the earthquake detection station records the difference in arrival 		</a:t>
            </a:r>
            <a:br>
              <a:rPr lang="en-US" altLang="en-US" sz="4800" dirty="0">
                <a:solidFill>
                  <a:srgbClr val="FFFF00"/>
                </a:solidFill>
                <a:latin typeface="Arial Narrow" pitchFamily="34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</a:rPr>
              <a:t>times between P-and S-waves is </a:t>
            </a:r>
            <a:br>
              <a:rPr lang="en-US" altLang="en-US" sz="4800" dirty="0">
                <a:solidFill>
                  <a:srgbClr val="FFFF00"/>
                </a:solidFill>
                <a:latin typeface="Arial Narrow" pitchFamily="34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</a:rPr>
              <a:t>10 minutes 20 seconds, what is the</a:t>
            </a:r>
            <a:br>
              <a:rPr lang="en-US" altLang="en-US" sz="4800" dirty="0">
                <a:solidFill>
                  <a:srgbClr val="FFFF00"/>
                </a:solidFill>
                <a:latin typeface="Arial Narrow" pitchFamily="34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</a:rPr>
              <a:t>distance to the earthquake epicenter from the recording station? </a:t>
            </a:r>
          </a:p>
        </p:txBody>
      </p:sp>
    </p:spTree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381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4"/>
          <p:cNvSpPr>
            <a:spLocks noChangeArrowheads="1"/>
          </p:cNvSpPr>
          <p:nvPr/>
        </p:nvSpPr>
        <p:spPr bwMode="auto">
          <a:xfrm>
            <a:off x="1524001" y="1"/>
            <a:ext cx="9140825" cy="6856413"/>
          </a:xfrm>
          <a:prstGeom prst="rect">
            <a:avLst/>
          </a:prstGeom>
          <a:solidFill>
            <a:schemeClr val="tx1"/>
          </a:solidFill>
          <a:ln w="76200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01731" name="WordArt 5"/>
          <p:cNvSpPr>
            <a:spLocks noChangeArrowheads="1" noChangeShapeType="1" noTextEdit="1"/>
          </p:cNvSpPr>
          <p:nvPr/>
        </p:nvSpPr>
        <p:spPr bwMode="auto">
          <a:xfrm>
            <a:off x="7543800" y="838200"/>
            <a:ext cx="2819400" cy="510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San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Andreas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Fault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California</a:t>
            </a:r>
          </a:p>
        </p:txBody>
      </p:sp>
      <p:pic>
        <p:nvPicPr>
          <p:cNvPr id="201732" name="Picture 6" descr="san andreas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3228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153400" cy="13716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chemeClr val="bg1"/>
                </a:solidFill>
                <a:latin typeface="Arial Black" pitchFamily="34" charset="0"/>
              </a:rPr>
              <a:t>Types of page 11</a:t>
            </a:r>
            <a:br>
              <a:rPr lang="en-US" altLang="en-US" sz="480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4800">
                <a:solidFill>
                  <a:schemeClr val="bg1"/>
                </a:solidFill>
                <a:latin typeface="Arial Black" pitchFamily="34" charset="0"/>
              </a:rPr>
              <a:t>P &amp; S-Wave Questions</a:t>
            </a:r>
          </a:p>
        </p:txBody>
      </p:sp>
      <p:sp>
        <p:nvSpPr>
          <p:cNvPr id="248836" name="Rectangle 4"/>
          <p:cNvSpPr>
            <a:spLocks noChangeArrowheads="1"/>
          </p:cNvSpPr>
          <p:nvPr/>
        </p:nvSpPr>
        <p:spPr bwMode="auto">
          <a:xfrm>
            <a:off x="1524000" y="19812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14400" indent="-9144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Aft>
                <a:spcPct val="0"/>
              </a:spcAft>
              <a:buFontTx/>
              <a:buAutoNum type="arabicPeriod"/>
            </a:pP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</a:rPr>
              <a:t>“Ride the P-Wave” </a:t>
            </a:r>
            <a:r>
              <a:rPr lang="en-US" altLang="en-US" sz="4000" dirty="0">
                <a:solidFill>
                  <a:srgbClr val="FFFF00"/>
                </a:solidFill>
                <a:latin typeface="Arial Narrow" pitchFamily="34" charset="0"/>
              </a:rPr>
              <a:t>(scrap needed)</a:t>
            </a:r>
          </a:p>
          <a:p>
            <a:pPr eaLnBrk="1" fontAlgn="base" hangingPunct="1">
              <a:spcAft>
                <a:spcPct val="0"/>
              </a:spcAft>
              <a:buFontTx/>
              <a:buAutoNum type="arabicPeriod"/>
            </a:pP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sym typeface="Wingdings" pitchFamily="2" charset="2"/>
              </a:rPr>
              <a:t>“Just Go”</a:t>
            </a:r>
            <a:r>
              <a:rPr lang="en-US" altLang="en-US" sz="4000" dirty="0">
                <a:solidFill>
                  <a:srgbClr val="FFFF00"/>
                </a:solidFill>
                <a:latin typeface="Arial Narrow" pitchFamily="34" charset="0"/>
              </a:rPr>
              <a:t> (info is on chart – no math)</a:t>
            </a:r>
          </a:p>
          <a:p>
            <a:pPr eaLnBrk="1" fontAlgn="base" hangingPunct="1">
              <a:spcAft>
                <a:spcPct val="0"/>
              </a:spcAft>
              <a:buFontTx/>
              <a:buAutoNum type="arabicPeriod"/>
            </a:pPr>
            <a:endParaRPr lang="en-US" altLang="en-US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8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8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6" grpId="0" build="p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895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58925" y="152400"/>
            <a:ext cx="9144000" cy="6096000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chemeClr val="bg1"/>
                </a:solidFill>
                <a:latin typeface="Arial Black" pitchFamily="34" charset="0"/>
              </a:rPr>
              <a:t>Page 269 # 3</a:t>
            </a:r>
            <a:br>
              <a:rPr lang="en-US" altLang="en-US" dirty="0">
                <a:solidFill>
                  <a:srgbClr val="FFFF00"/>
                </a:solidFill>
                <a:latin typeface="Arial Black" pitchFamily="34" charset="0"/>
              </a:rPr>
            </a:br>
            <a:br>
              <a:rPr lang="en-US" altLang="en-US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If the earthquake epicenter is 9000 km away from a recording station, </a:t>
            </a:r>
            <a:b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how long is the P-wave travel time </a:t>
            </a:r>
            <a:b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to that station?  </a:t>
            </a:r>
            <a:br>
              <a:rPr lang="en-US" altLang="en-US" sz="4800" dirty="0">
                <a:latin typeface="Arial Narrow" pitchFamily="34" charset="0"/>
                <a:cs typeface="Times New Roman" pitchFamily="18" charset="0"/>
              </a:rPr>
            </a:br>
            <a:r>
              <a:rPr lang="en-US" altLang="en-US" sz="4800" dirty="0">
                <a:latin typeface="Arial Narrow" pitchFamily="34" charset="0"/>
                <a:cs typeface="Times New Roman" pitchFamily="18" charset="0"/>
              </a:rPr>
              <a:t>				</a:t>
            </a:r>
            <a:br>
              <a:rPr lang="en-US" altLang="en-US" sz="4800" dirty="0">
                <a:latin typeface="Arial Narrow" pitchFamily="34" charset="0"/>
                <a:cs typeface="Times New Roman" pitchFamily="18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	</a:t>
            </a:r>
            <a:r>
              <a:rPr lang="en-US" altLang="en-US" sz="4800" dirty="0">
                <a:latin typeface="Arial Narrow" pitchFamily="34" charset="0"/>
                <a:cs typeface="Times New Roman" pitchFamily="18" charset="0"/>
              </a:rPr>
              <a:t>				</a:t>
            </a:r>
            <a:endParaRPr lang="en-US" altLang="en-US" sz="4800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1615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58925" y="152400"/>
            <a:ext cx="9144000" cy="6096000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chemeClr val="bg1"/>
                </a:solidFill>
                <a:latin typeface="Arial Black" pitchFamily="34" charset="0"/>
              </a:rPr>
              <a:t>Page 269 # 4</a:t>
            </a:r>
            <a:br>
              <a:rPr lang="en-US" altLang="en-US" dirty="0">
                <a:solidFill>
                  <a:srgbClr val="FFFF00"/>
                </a:solidFill>
                <a:latin typeface="Arial Black" pitchFamily="34" charset="0"/>
              </a:rPr>
            </a:br>
            <a:br>
              <a:rPr lang="en-US" altLang="en-US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If it takes 19 min and 40 sec for the </a:t>
            </a:r>
            <a:b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S-waves of an earthquake to reach a recording station, how far away is the    earthquake epicenter from that station?</a:t>
            </a:r>
            <a:b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en-US" altLang="en-US" sz="4800" dirty="0">
                <a:latin typeface="Arial Narrow" pitchFamily="34" charset="0"/>
                <a:cs typeface="Times New Roman" pitchFamily="18" charset="0"/>
              </a:rPr>
              <a:t>				</a:t>
            </a:r>
            <a:br>
              <a:rPr lang="en-US" altLang="en-US" sz="4800" dirty="0">
                <a:latin typeface="Arial Narrow" pitchFamily="34" charset="0"/>
                <a:cs typeface="Times New Roman" pitchFamily="18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	</a:t>
            </a:r>
            <a:r>
              <a:rPr lang="en-US" altLang="en-US" sz="4800" dirty="0">
                <a:latin typeface="Arial Narrow" pitchFamily="34" charset="0"/>
                <a:cs typeface="Times New Roman" pitchFamily="18" charset="0"/>
              </a:rPr>
              <a:t>				</a:t>
            </a:r>
            <a:endParaRPr lang="en-US" altLang="en-US" sz="4800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2992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8014" y="225320"/>
            <a:ext cx="11472041" cy="669925"/>
          </a:xfrm>
          <a:solidFill>
            <a:schemeClr val="tx2"/>
          </a:solidFill>
        </p:spPr>
        <p:txBody>
          <a:bodyPr/>
          <a:lstStyle/>
          <a:p>
            <a:pPr algn="l" eaLnBrk="1" hangingPunct="1"/>
            <a:r>
              <a:rPr lang="en-US" altLang="en-US" sz="5400" dirty="0">
                <a:solidFill>
                  <a:schemeClr val="bg1"/>
                </a:solidFill>
                <a:latin typeface="Arial Black" pitchFamily="34" charset="0"/>
              </a:rPr>
              <a:t> YAY Wednesday !           5/17</a:t>
            </a:r>
          </a:p>
        </p:txBody>
      </p:sp>
      <p:sp>
        <p:nvSpPr>
          <p:cNvPr id="171012" name="Text Box 3"/>
          <p:cNvSpPr txBox="1">
            <a:spLocks noChangeArrowheads="1"/>
          </p:cNvSpPr>
          <p:nvPr/>
        </p:nvSpPr>
        <p:spPr bwMode="auto">
          <a:xfrm>
            <a:off x="809296" y="1928186"/>
            <a:ext cx="1038947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742950" indent="-742950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5400" b="1" dirty="0">
                <a:solidFill>
                  <a:srgbClr val="FFFFFF"/>
                </a:solidFill>
                <a:latin typeface="Arial Narrow" pitchFamily="34" charset="0"/>
              </a:rPr>
              <a:t>Open to page 269</a:t>
            </a:r>
          </a:p>
          <a:p>
            <a:pPr marL="742950" indent="-742950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5400" b="1" dirty="0">
                <a:solidFill>
                  <a:srgbClr val="FFFFFF"/>
                </a:solidFill>
                <a:latin typeface="Arial Narrow" pitchFamily="34" charset="0"/>
              </a:rPr>
              <a:t>Open to ESRT page 11</a:t>
            </a:r>
          </a:p>
          <a:p>
            <a:pPr marL="742950" indent="-742950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5400" b="1" dirty="0">
                <a:solidFill>
                  <a:srgbClr val="FFFFFF"/>
                </a:solidFill>
                <a:latin typeface="Arial Narrow" pitchFamily="34" charset="0"/>
              </a:rPr>
              <a:t>Take Out Scrap Paper</a:t>
            </a:r>
            <a:endParaRPr lang="en-US" altLang="en-US" sz="48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840408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9703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153400" cy="13716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chemeClr val="bg1"/>
                </a:solidFill>
                <a:latin typeface="Arial Black" pitchFamily="34" charset="0"/>
              </a:rPr>
              <a:t>Types of page 11</a:t>
            </a:r>
            <a:br>
              <a:rPr lang="en-US" altLang="en-US" sz="480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4800">
                <a:solidFill>
                  <a:schemeClr val="bg1"/>
                </a:solidFill>
                <a:latin typeface="Arial Black" pitchFamily="34" charset="0"/>
              </a:rPr>
              <a:t>P &amp; S-Wave Questions</a:t>
            </a:r>
          </a:p>
        </p:txBody>
      </p:sp>
      <p:sp>
        <p:nvSpPr>
          <p:cNvPr id="248836" name="Rectangle 4"/>
          <p:cNvSpPr>
            <a:spLocks noChangeArrowheads="1"/>
          </p:cNvSpPr>
          <p:nvPr/>
        </p:nvSpPr>
        <p:spPr bwMode="auto">
          <a:xfrm>
            <a:off x="1676400" y="2133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14400" indent="-9144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Aft>
                <a:spcPct val="0"/>
              </a:spcAft>
              <a:buFontTx/>
              <a:buAutoNum type="arabicPeriod"/>
            </a:pP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</a:rPr>
              <a:t>“Ride the P-Wave” </a:t>
            </a:r>
            <a:r>
              <a:rPr lang="en-US" altLang="en-US" sz="4000" dirty="0">
                <a:solidFill>
                  <a:srgbClr val="FFFF00"/>
                </a:solidFill>
                <a:latin typeface="Arial Narrow" pitchFamily="34" charset="0"/>
              </a:rPr>
              <a:t>(scrap needed)</a:t>
            </a:r>
          </a:p>
          <a:p>
            <a:pPr eaLnBrk="1" fontAlgn="base" hangingPunct="1">
              <a:spcAft>
                <a:spcPct val="0"/>
              </a:spcAft>
              <a:buFontTx/>
              <a:buAutoNum type="arabicPeriod"/>
            </a:pP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</a:rPr>
              <a:t>“Just Go” </a:t>
            </a:r>
            <a:r>
              <a:rPr lang="en-US" altLang="en-US" sz="4000" dirty="0">
                <a:solidFill>
                  <a:srgbClr val="FFFF00"/>
                </a:solidFill>
                <a:latin typeface="Arial Narrow" pitchFamily="34" charset="0"/>
              </a:rPr>
              <a:t>(info is on chart – no math)</a:t>
            </a:r>
          </a:p>
          <a:p>
            <a:pPr eaLnBrk="1" fontAlgn="base" hangingPunct="1">
              <a:spcAft>
                <a:spcPct val="0"/>
              </a:spcAft>
              <a:buFontTx/>
              <a:buAutoNum type="arabicPeriod"/>
            </a:pPr>
            <a:r>
              <a:rPr lang="en-US" sz="4800" dirty="0">
                <a:solidFill>
                  <a:srgbClr val="FFFF00"/>
                </a:solidFill>
                <a:latin typeface="Arial Narrow" pitchFamily="34" charset="0"/>
              </a:rPr>
              <a:t>“Origin Time Question” (X</a:t>
            </a:r>
            <a:r>
              <a:rPr lang="en-US" sz="4800" dirty="0">
                <a:solidFill>
                  <a:srgbClr val="FFFF00"/>
                </a:solidFill>
                <a:latin typeface="Arial Narrow" pitchFamily="34" charset="0"/>
                <a:sym typeface="Wingdings" pitchFamily="2" charset="2"/>
              </a:rPr>
              <a:t>⌂)</a:t>
            </a:r>
            <a:endParaRPr lang="en-US" sz="4000" dirty="0">
              <a:solidFill>
                <a:srgbClr val="FFFF00"/>
              </a:solidFill>
              <a:latin typeface="Arial Narrow" pitchFamily="34" charset="0"/>
            </a:endParaRPr>
          </a:p>
          <a:p>
            <a:pPr eaLnBrk="1" fontAlgn="base" hangingPunct="1">
              <a:spcAft>
                <a:spcPct val="0"/>
              </a:spcAft>
              <a:buFontTx/>
              <a:buAutoNum type="arabicPeriod"/>
            </a:pPr>
            <a:endParaRPr lang="en-US" altLang="en-US" sz="4800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8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8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8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8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6" grpId="0" build="p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512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ChangeArrowheads="1"/>
          </p:cNvSpPr>
          <p:nvPr/>
        </p:nvSpPr>
        <p:spPr bwMode="auto">
          <a:xfrm>
            <a:off x="1524001" y="1"/>
            <a:ext cx="9140825" cy="6856413"/>
          </a:xfrm>
          <a:prstGeom prst="rect">
            <a:avLst/>
          </a:prstGeom>
          <a:solidFill>
            <a:schemeClr val="tx1"/>
          </a:solidFill>
          <a:ln w="76200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pic>
        <p:nvPicPr>
          <p:cNvPr id="202755" name="Picture 3" descr="San Andreas Fa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96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WordArt 4"/>
          <p:cNvSpPr>
            <a:spLocks noChangeArrowheads="1" noChangeShapeType="1" noTextEdit="1"/>
          </p:cNvSpPr>
          <p:nvPr/>
        </p:nvSpPr>
        <p:spPr bwMode="auto">
          <a:xfrm>
            <a:off x="2362200" y="5638800"/>
            <a:ext cx="7543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San Andreas Fault - California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57200"/>
            <a:ext cx="9144000" cy="6096000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chemeClr val="bg1"/>
                </a:solidFill>
                <a:latin typeface="Arial Black" pitchFamily="34" charset="0"/>
              </a:rPr>
              <a:t>Page 269 # 5</a:t>
            </a:r>
            <a:br>
              <a:rPr lang="en-US" altLang="en-US" dirty="0">
                <a:solidFill>
                  <a:srgbClr val="FFFF00"/>
                </a:solidFill>
                <a:latin typeface="Arial Black" pitchFamily="34" charset="0"/>
              </a:rPr>
            </a:br>
            <a:br>
              <a:rPr lang="en-US" altLang="en-US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If a seismograph station is 6600 km from an epicenter, and the  P-wave arrived at this station at 7:30 a.m., </a:t>
            </a:r>
            <a:b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at approximately what time did the earthquake occur?</a:t>
            </a:r>
            <a:r>
              <a:rPr lang="en-US" altLang="en-US" sz="4800" dirty="0">
                <a:latin typeface="Arial Narrow" pitchFamily="34" charset="0"/>
                <a:cs typeface="Times New Roman" pitchFamily="18" charset="0"/>
              </a:rPr>
              <a:t>	</a:t>
            </a:r>
            <a:b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en-US" altLang="en-US" sz="4800" dirty="0">
                <a:latin typeface="Arial Narrow" pitchFamily="34" charset="0"/>
                <a:cs typeface="Times New Roman" pitchFamily="18" charset="0"/>
              </a:rPr>
              <a:t>				</a:t>
            </a:r>
            <a:br>
              <a:rPr lang="en-US" altLang="en-US" sz="4800" dirty="0">
                <a:latin typeface="Arial Narrow" pitchFamily="34" charset="0"/>
                <a:cs typeface="Times New Roman" pitchFamily="18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	</a:t>
            </a:r>
            <a:r>
              <a:rPr lang="en-US" altLang="en-US" sz="4800" dirty="0">
                <a:latin typeface="Arial Narrow" pitchFamily="34" charset="0"/>
                <a:cs typeface="Times New Roman" pitchFamily="18" charset="0"/>
              </a:rPr>
              <a:t>				</a:t>
            </a:r>
            <a:endParaRPr lang="en-US" altLang="en-US" sz="4800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1486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73421"/>
            <a:ext cx="9144000" cy="6096000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chemeClr val="bg1"/>
                </a:solidFill>
                <a:latin typeface="Arial Black" pitchFamily="34" charset="0"/>
              </a:rPr>
              <a:t>Page 269 # 6</a:t>
            </a:r>
            <a:br>
              <a:rPr lang="en-US" altLang="en-US" dirty="0">
                <a:solidFill>
                  <a:srgbClr val="FFFF00"/>
                </a:solidFill>
                <a:latin typeface="Arial Black" pitchFamily="34" charset="0"/>
              </a:rPr>
            </a:br>
            <a:br>
              <a:rPr lang="en-US" altLang="en-US" sz="2800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An earthquake struck a location at </a:t>
            </a:r>
            <a:b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1:35 p.m.  If a seismograph station is 4000</a:t>
            </a:r>
            <a:r>
              <a:rPr lang="en-US" altLang="en-US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km</a:t>
            </a: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 from the earthquake epicenter, at what time would the first P-waves arrive at the seismograph station?</a:t>
            </a:r>
            <a:endParaRPr lang="en-US" altLang="en-US" sz="4800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153400" cy="137160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</a:rPr>
              <a:t>Types of page 11</a:t>
            </a:r>
            <a:br>
              <a:rPr lang="en-US" altLang="en-US" sz="48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4800" dirty="0">
                <a:solidFill>
                  <a:schemeClr val="bg1"/>
                </a:solidFill>
                <a:latin typeface="Arial Black" pitchFamily="34" charset="0"/>
              </a:rPr>
              <a:t>P &amp; S-Wave Questions</a:t>
            </a:r>
          </a:p>
        </p:txBody>
      </p:sp>
      <p:sp>
        <p:nvSpPr>
          <p:cNvPr id="248836" name="Rectangle 4"/>
          <p:cNvSpPr>
            <a:spLocks noChangeArrowheads="1"/>
          </p:cNvSpPr>
          <p:nvPr/>
        </p:nvSpPr>
        <p:spPr bwMode="auto">
          <a:xfrm>
            <a:off x="1676400" y="2133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14400" indent="-9144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Aft>
                <a:spcPct val="0"/>
              </a:spcAft>
              <a:buFontTx/>
              <a:buAutoNum type="arabicPeriod"/>
            </a:pP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</a:rPr>
              <a:t>“Ride the P-Wave” </a:t>
            </a:r>
            <a:r>
              <a:rPr lang="en-US" altLang="en-US" sz="4000" dirty="0">
                <a:solidFill>
                  <a:srgbClr val="FFFF00"/>
                </a:solidFill>
                <a:latin typeface="Arial Narrow" pitchFamily="34" charset="0"/>
              </a:rPr>
              <a:t>(scrap needed)</a:t>
            </a:r>
          </a:p>
          <a:p>
            <a:pPr eaLnBrk="1" fontAlgn="base" hangingPunct="1">
              <a:spcAft>
                <a:spcPct val="0"/>
              </a:spcAft>
              <a:buFontTx/>
              <a:buAutoNum type="arabicPeriod"/>
            </a:pP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</a:rPr>
              <a:t>“Just Go” </a:t>
            </a:r>
            <a:r>
              <a:rPr lang="en-US" altLang="en-US" sz="4000" dirty="0">
                <a:solidFill>
                  <a:srgbClr val="FFFF00"/>
                </a:solidFill>
                <a:latin typeface="Arial Narrow" pitchFamily="34" charset="0"/>
              </a:rPr>
              <a:t>(info is on chart – no math)</a:t>
            </a:r>
          </a:p>
          <a:p>
            <a:pPr eaLnBrk="1" fontAlgn="base" hangingPunct="1">
              <a:spcAft>
                <a:spcPct val="0"/>
              </a:spcAft>
              <a:buFontTx/>
              <a:buAutoNum type="arabicPeriod"/>
            </a:pPr>
            <a:r>
              <a:rPr lang="en-US" sz="4800" dirty="0">
                <a:solidFill>
                  <a:srgbClr val="FFFF00"/>
                </a:solidFill>
                <a:latin typeface="Arial Narrow" pitchFamily="34" charset="0"/>
              </a:rPr>
              <a:t>“Origin Time Question” (X</a:t>
            </a:r>
            <a:r>
              <a:rPr lang="en-US" sz="4800" dirty="0">
                <a:solidFill>
                  <a:srgbClr val="FFFF00"/>
                </a:solidFill>
                <a:latin typeface="Arial Narrow" pitchFamily="34" charset="0"/>
                <a:sym typeface="Wingdings" pitchFamily="2" charset="2"/>
              </a:rPr>
              <a:t>⌂)</a:t>
            </a:r>
          </a:p>
          <a:p>
            <a:pPr eaLnBrk="1" fontAlgn="base" hangingPunct="1">
              <a:spcAft>
                <a:spcPct val="0"/>
              </a:spcAft>
              <a:buFontTx/>
              <a:buAutoNum type="arabicPeriod"/>
            </a:pPr>
            <a:r>
              <a:rPr lang="en-US" sz="4400" dirty="0">
                <a:solidFill>
                  <a:srgbClr val="FFFF00"/>
                </a:solidFill>
                <a:latin typeface="Arial Narrow" pitchFamily="34" charset="0"/>
                <a:sym typeface="Wingdings" pitchFamily="2" charset="2"/>
              </a:rPr>
              <a:t>“S after P: The Reverse Ride”  </a:t>
            </a:r>
            <a:r>
              <a:rPr lang="en-US" sz="4000" dirty="0">
                <a:solidFill>
                  <a:srgbClr val="FFFF00"/>
                </a:solidFill>
                <a:latin typeface="Arial Narrow" pitchFamily="34" charset="0"/>
                <a:sym typeface="Wingdings" pitchFamily="2" charset="2"/>
              </a:rPr>
              <a:t>(scrap)</a:t>
            </a:r>
            <a:endParaRPr lang="en-US" sz="4000" dirty="0">
              <a:solidFill>
                <a:srgbClr val="FFFF00"/>
              </a:solidFill>
              <a:latin typeface="Arial Narrow" pitchFamily="34" charset="0"/>
            </a:endParaRPr>
          </a:p>
          <a:p>
            <a:pPr eaLnBrk="1" fontAlgn="base" hangingPunct="1">
              <a:spcAft>
                <a:spcPct val="0"/>
              </a:spcAft>
              <a:buFontTx/>
              <a:buAutoNum type="arabicPeriod"/>
            </a:pPr>
            <a:endParaRPr lang="en-US" altLang="en-US" sz="4800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226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8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8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8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8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8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8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6" grpId="0" build="p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651" name="WordArt 3"/>
          <p:cNvSpPr>
            <a:spLocks noChangeArrowheads="1" noChangeShapeType="1" noTextEdit="1"/>
          </p:cNvSpPr>
          <p:nvPr/>
        </p:nvSpPr>
        <p:spPr bwMode="auto">
          <a:xfrm rot="-5400000">
            <a:off x="-228600" y="28194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ESRT page 11</a:t>
            </a:r>
          </a:p>
        </p:txBody>
      </p:sp>
    </p:spTree>
    <p:extLst>
      <p:ext uri="{BB962C8B-B14F-4D97-AF65-F5344CB8AC3E}">
        <p14:creationId xmlns:p14="http://schemas.microsoft.com/office/powerpoint/2010/main" val="36245703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58925" y="152400"/>
            <a:ext cx="9144000" cy="6096000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chemeClr val="bg1"/>
                </a:solidFill>
                <a:latin typeface="Arial Black" pitchFamily="34" charset="0"/>
              </a:rPr>
              <a:t>Page 270 # 7  </a:t>
            </a:r>
            <a:br>
              <a:rPr lang="en-US" altLang="en-US" dirty="0">
                <a:solidFill>
                  <a:schemeClr val="bg1"/>
                </a:solidFill>
                <a:latin typeface="Arial Black" pitchFamily="34" charset="0"/>
              </a:rPr>
            </a:br>
            <a:br>
              <a:rPr lang="en-US" altLang="en-US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  <a:t>A seismic station is recording the seismic waves produced by an earthquake that occurred 3000</a:t>
            </a:r>
            <a:r>
              <a:rPr lang="en-US" altLang="en-US" sz="40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  <a:t>km</a:t>
            </a: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  <a:t> away</a:t>
            </a:r>
            <a:r>
              <a:rPr lang="en-US" altLang="en-US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  <a:t>.</a:t>
            </a:r>
            <a:br>
              <a:rPr lang="en-US" altLang="en-US" sz="48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</a:br>
            <a:br>
              <a:rPr lang="en-US" altLang="en-US" sz="20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  <a:t>How long after the arrival of the first </a:t>
            </a:r>
            <a:br>
              <a:rPr lang="en-US" altLang="en-US" sz="48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</a:br>
            <a:r>
              <a:rPr lang="en-US" altLang="en-US" sz="4800" i="1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-Italic" charset="0"/>
              </a:rPr>
              <a:t>P</a:t>
            </a: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  <a:t>-wave will the first </a:t>
            </a:r>
            <a:r>
              <a:rPr lang="en-US" altLang="en-US" sz="4800" i="1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-Italic" charset="0"/>
              </a:rPr>
              <a:t>S</a:t>
            </a: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  <a:t>-wave arrive?</a:t>
            </a:r>
            <a:endParaRPr lang="en-US" altLang="en-US" sz="4800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1" name="WordArt 3"/>
          <p:cNvSpPr>
            <a:spLocks noChangeArrowheads="1" noChangeShapeType="1" noTextEdit="1"/>
          </p:cNvSpPr>
          <p:nvPr/>
        </p:nvSpPr>
        <p:spPr bwMode="auto">
          <a:xfrm rot="-5400000">
            <a:off x="-228600" y="28194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ESRT page 11</a:t>
            </a:r>
          </a:p>
        </p:txBody>
      </p:sp>
    </p:spTree>
    <p:extLst>
      <p:ext uri="{BB962C8B-B14F-4D97-AF65-F5344CB8AC3E}">
        <p14:creationId xmlns:p14="http://schemas.microsoft.com/office/powerpoint/2010/main" val="21996574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6096000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chemeClr val="bg1"/>
                </a:solidFill>
                <a:latin typeface="Arial Black" pitchFamily="34" charset="0"/>
              </a:rPr>
              <a:t>Page 272 # 8</a:t>
            </a:r>
            <a:br>
              <a:rPr lang="en-US" altLang="en-US" dirty="0">
                <a:solidFill>
                  <a:schemeClr val="bg1"/>
                </a:solidFill>
                <a:latin typeface="Arial Black" pitchFamily="34" charset="0"/>
              </a:rPr>
            </a:br>
            <a:br>
              <a:rPr lang="en-US" altLang="en-US" sz="24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  <a:t>An earthquake’s first  </a:t>
            </a:r>
            <a:r>
              <a:rPr lang="en-US" altLang="en-US" sz="4800" i="1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-Italic" charset="0"/>
              </a:rPr>
              <a:t>P</a:t>
            </a: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  <a:t>-wave arrives at a seismic station at 12:00:00. </a:t>
            </a:r>
            <a:br>
              <a:rPr lang="en-US" altLang="en-US" sz="48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  <a:t>This </a:t>
            </a:r>
            <a:r>
              <a:rPr lang="en-US" altLang="en-US" sz="4800" i="1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-Italic" charset="0"/>
              </a:rPr>
              <a:t>P</a:t>
            </a: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  <a:t>-wave has traveled 6000 km</a:t>
            </a:r>
            <a:br>
              <a:rPr lang="en-US" altLang="en-US" sz="48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  <a:t>from the epicenter. </a:t>
            </a:r>
            <a:br>
              <a:rPr lang="en-US" altLang="en-US" sz="48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</a:br>
            <a:br>
              <a:rPr lang="en-US" altLang="en-US" sz="20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  <a:t>At what time will the first </a:t>
            </a:r>
            <a:r>
              <a:rPr lang="en-US" altLang="en-US" sz="4800" i="1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-Italic" charset="0"/>
              </a:rPr>
              <a:t>S</a:t>
            </a: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  <a:t>-wave from the same earthquake arrive at the </a:t>
            </a:r>
            <a:br>
              <a:rPr lang="en-US" altLang="en-US" sz="48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ea typeface="Times New Roman" pitchFamily="18" charset="0"/>
                <a:cs typeface="NewCaledonia" charset="0"/>
              </a:rPr>
              <a:t>seismic station?</a:t>
            </a: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 	</a:t>
            </a:r>
            <a:r>
              <a:rPr lang="en-US" altLang="en-US" sz="4800" dirty="0">
                <a:latin typeface="Arial Narrow" pitchFamily="34" charset="0"/>
                <a:cs typeface="Times New Roman" pitchFamily="18" charset="0"/>
              </a:rPr>
              <a:t>				</a:t>
            </a:r>
            <a:endParaRPr lang="en-US" altLang="en-US" sz="4800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1" name="WordArt 3"/>
          <p:cNvSpPr>
            <a:spLocks noChangeArrowheads="1" noChangeShapeType="1" noTextEdit="1"/>
          </p:cNvSpPr>
          <p:nvPr/>
        </p:nvSpPr>
        <p:spPr bwMode="auto">
          <a:xfrm rot="-5400000">
            <a:off x="-228600" y="28194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ESRT page 11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Text Box 41"/>
          <p:cNvSpPr txBox="1">
            <a:spLocks noChangeArrowheads="1"/>
          </p:cNvSpPr>
          <p:nvPr/>
        </p:nvSpPr>
        <p:spPr bwMode="auto">
          <a:xfrm>
            <a:off x="3544888" y="277814"/>
            <a:ext cx="4991100" cy="1108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6600" dirty="0">
                <a:solidFill>
                  <a:srgbClr val="FFFF00"/>
                </a:solidFill>
              </a:rPr>
              <a:t>Page 270 #9</a:t>
            </a:r>
          </a:p>
        </p:txBody>
      </p:sp>
      <p:pic>
        <p:nvPicPr>
          <p:cNvPr id="290819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1" y="1412875"/>
            <a:ext cx="772477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76200" cap="flat" cmpd="sng" algn="ctr">
          <a:solidFill>
            <a:srgbClr val="FFCC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76200" cap="flat" cmpd="sng" algn="ctr">
          <a:solidFill>
            <a:srgbClr val="FFCC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76200" cap="flat" cmpd="sng" algn="ctr">
          <a:solidFill>
            <a:srgbClr val="FFCC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76200" cap="flat" cmpd="sng" algn="ctr">
          <a:solidFill>
            <a:srgbClr val="FFCC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2103</Words>
  <Application>Microsoft Office PowerPoint</Application>
  <PresentationFormat>Widescreen</PresentationFormat>
  <Paragraphs>396</Paragraphs>
  <Slides>135</Slides>
  <Notes>0</Notes>
  <HiddenSlides>12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45" baseType="lpstr">
      <vt:lpstr>Arial</vt:lpstr>
      <vt:lpstr>Arial Black</vt:lpstr>
      <vt:lpstr>Arial Narrow</vt:lpstr>
      <vt:lpstr>Calibri</vt:lpstr>
      <vt:lpstr>Impact</vt:lpstr>
      <vt:lpstr>Stencil</vt:lpstr>
      <vt:lpstr>Times New Roman</vt:lpstr>
      <vt:lpstr>2_Default Design</vt:lpstr>
      <vt:lpstr>Default Design</vt:lpstr>
      <vt:lpstr>CorelDRAW 6.0</vt:lpstr>
      <vt:lpstr>PowerPoint Presentation</vt:lpstr>
      <vt:lpstr>PowerPoint Presentation</vt:lpstr>
      <vt:lpstr>PowerPoint Presentation</vt:lpstr>
      <vt:lpstr>What are the properties of earthquakes?</vt:lpstr>
      <vt:lpstr>1.  What are earthquakes and where do they occur?</vt:lpstr>
      <vt:lpstr>What are earthquakes and where do they occur?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 What is the difference between the earthquake focus and epicenter?</vt:lpstr>
      <vt:lpstr>PowerPoint Presentation</vt:lpstr>
      <vt:lpstr>What is the difference between the earthquake focus and epicenter?</vt:lpstr>
      <vt:lpstr>3.   What is a tsunami?</vt:lpstr>
      <vt:lpstr>PowerPoint Presentation</vt:lpstr>
      <vt:lpstr>PowerPoint Presentation</vt:lpstr>
      <vt:lpstr>PowerPoint Presentation</vt:lpstr>
      <vt:lpstr>4.  What are the two scales used to measure an earthquake?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Manhattan Skyline</vt:lpstr>
      <vt:lpstr>Manhattan Skyline</vt:lpstr>
      <vt:lpstr>What are the properties of seismic waves?</vt:lpstr>
      <vt:lpstr>SEISMIC WAVES</vt:lpstr>
      <vt:lpstr>PowerPoint Presentation</vt:lpstr>
      <vt:lpstr>PowerPoint Presentation</vt:lpstr>
      <vt:lpstr>PowerPoint Presentation</vt:lpstr>
      <vt:lpstr>P-Waves</vt:lpstr>
      <vt:lpstr>P-Waves</vt:lpstr>
      <vt:lpstr>PowerPoint Presentation</vt:lpstr>
      <vt:lpstr>S-Waves</vt:lpstr>
      <vt:lpstr>S-Waves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Now:                              5/15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Hello!                               5/16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 the Distance to an EQ Epicenter:   Our First Sample Problem:</vt:lpstr>
      <vt:lpstr>PowerPoint Presentation</vt:lpstr>
      <vt:lpstr>Types of page 11 P &amp; S-Wave Questions (there are 4 types)</vt:lpstr>
      <vt:lpstr>PowerPoint Presentation</vt:lpstr>
      <vt:lpstr>PowerPoint Presentation</vt:lpstr>
      <vt:lpstr>PowerPoint Presentation</vt:lpstr>
      <vt:lpstr>PowerPoint Presentation</vt:lpstr>
      <vt:lpstr>Page 269 # 1  What is the distance to an earthquake epicenter if the  P-wave arrival time is 2:31pm and the S-wave arrival time is 2:37pm?</vt:lpstr>
      <vt:lpstr>PowerPoint Presentation</vt:lpstr>
      <vt:lpstr>Page 269 # 2  If the earthquake detection station records the difference in arrival    times between P-and S-waves is  10 minutes 20 seconds, what is the distance to the earthquake epicenter from the recording station? </vt:lpstr>
      <vt:lpstr>PowerPoint Presentation</vt:lpstr>
      <vt:lpstr>Types of page 11 P &amp; S-Wave Questions</vt:lpstr>
      <vt:lpstr>PowerPoint Presentation</vt:lpstr>
      <vt:lpstr>Page 269 # 3  If the earthquake epicenter is 9000 km away from a recording station,  how long is the P-wave travel time  to that station?             </vt:lpstr>
      <vt:lpstr>PowerPoint Presentation</vt:lpstr>
      <vt:lpstr>Page 269 # 4  If it takes 19 min and 40 sec for the  S-waves of an earthquake to reach a recording station, how far away is the    earthquake epicenter from that station?           </vt:lpstr>
      <vt:lpstr>PowerPoint Presentation</vt:lpstr>
      <vt:lpstr> YAY Wednesday !           5/17</vt:lpstr>
      <vt:lpstr>PowerPoint Presentation</vt:lpstr>
      <vt:lpstr>Types of page 11 P &amp; S-Wave Questions</vt:lpstr>
      <vt:lpstr>PowerPoint Presentation</vt:lpstr>
      <vt:lpstr>Page 269 # 5  If a seismograph station is 6600 km from an epicenter, and the  P-wave arrived at this station at 7:30 a.m.,  at approximately what time did the earthquake occur?            </vt:lpstr>
      <vt:lpstr>PowerPoint Presentation</vt:lpstr>
      <vt:lpstr>Page 269 # 6  An earthquake struck a location at  1:35 p.m.  If a seismograph station is 4000km from the earthquake epicenter, at what time would the first P-waves arrive at the seismograph station?</vt:lpstr>
      <vt:lpstr>Types of page 11 P &amp; S-Wave Questions</vt:lpstr>
      <vt:lpstr>PowerPoint Presentation</vt:lpstr>
      <vt:lpstr>Page 270 # 7    A seismic station is recording the seismic waves produced by an earthquake that occurred 3000km away.  How long after the arrival of the first  P-wave will the first S-wave arrive?</vt:lpstr>
      <vt:lpstr>PowerPoint Presentation</vt:lpstr>
      <vt:lpstr>Page 272 # 8  An earthquake’s first  P-wave arrives at a seismic station at 12:00:00.  This P-wave has traveled 6000 km from the epicenter.   At what time will the first S-wave from the same earthquake arrive at the  seismic station?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seismograph</vt:lpstr>
      <vt:lpstr>PowerPoint Presentation</vt:lpstr>
      <vt:lpstr>PowerPoint Presentation</vt:lpstr>
      <vt:lpstr> WORK TIME!!                   5/17</vt:lpstr>
      <vt:lpstr>Welcome Back from all that Testing! 5/12</vt:lpstr>
      <vt:lpstr>PowerPoint Presentation</vt:lpstr>
      <vt:lpstr>5/13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Now:                              5/18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Romano</dc:creator>
  <cp:lastModifiedBy>Christopher Romano</cp:lastModifiedBy>
  <cp:revision>47</cp:revision>
  <dcterms:created xsi:type="dcterms:W3CDTF">2021-05-17T01:27:56Z</dcterms:created>
  <dcterms:modified xsi:type="dcterms:W3CDTF">2023-05-17T15:19:14Z</dcterms:modified>
</cp:coreProperties>
</file>