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713" r:id="rId3"/>
  </p:sldMasterIdLst>
  <p:notesMasterIdLst>
    <p:notesMasterId r:id="rId214"/>
  </p:notesMasterIdLst>
  <p:sldIdLst>
    <p:sldId id="260" r:id="rId4"/>
    <p:sldId id="256" r:id="rId5"/>
    <p:sldId id="454" r:id="rId6"/>
    <p:sldId id="997" r:id="rId7"/>
    <p:sldId id="453" r:id="rId8"/>
    <p:sldId id="996" r:id="rId9"/>
    <p:sldId id="448" r:id="rId10"/>
    <p:sldId id="657" r:id="rId11"/>
    <p:sldId id="451" r:id="rId12"/>
    <p:sldId id="590" r:id="rId13"/>
    <p:sldId id="449" r:id="rId14"/>
    <p:sldId id="656" r:id="rId15"/>
    <p:sldId id="1000" r:id="rId16"/>
    <p:sldId id="450" r:id="rId17"/>
    <p:sldId id="452" r:id="rId18"/>
    <p:sldId id="591" r:id="rId19"/>
    <p:sldId id="765" r:id="rId20"/>
    <p:sldId id="394" r:id="rId21"/>
    <p:sldId id="395" r:id="rId22"/>
    <p:sldId id="614" r:id="rId23"/>
    <p:sldId id="998" r:id="rId24"/>
    <p:sldId id="999" r:id="rId25"/>
    <p:sldId id="1001" r:id="rId26"/>
    <p:sldId id="856" r:id="rId27"/>
    <p:sldId id="855" r:id="rId28"/>
    <p:sldId id="857" r:id="rId29"/>
    <p:sldId id="858" r:id="rId30"/>
    <p:sldId id="859" r:id="rId31"/>
    <p:sldId id="860" r:id="rId32"/>
    <p:sldId id="861" r:id="rId33"/>
    <p:sldId id="862" r:id="rId34"/>
    <p:sldId id="268" r:id="rId35"/>
    <p:sldId id="269" r:id="rId36"/>
    <p:sldId id="768" r:id="rId37"/>
    <p:sldId id="766" r:id="rId38"/>
    <p:sldId id="275" r:id="rId39"/>
    <p:sldId id="276" r:id="rId40"/>
    <p:sldId id="278" r:id="rId41"/>
    <p:sldId id="277" r:id="rId42"/>
    <p:sldId id="767" r:id="rId43"/>
    <p:sldId id="279" r:id="rId44"/>
    <p:sldId id="615" r:id="rId45"/>
    <p:sldId id="617" r:id="rId46"/>
    <p:sldId id="616" r:id="rId47"/>
    <p:sldId id="282" r:id="rId48"/>
    <p:sldId id="618" r:id="rId49"/>
    <p:sldId id="283" r:id="rId50"/>
    <p:sldId id="285" r:id="rId51"/>
    <p:sldId id="284" r:id="rId52"/>
    <p:sldId id="702" r:id="rId53"/>
    <p:sldId id="286" r:id="rId54"/>
    <p:sldId id="319" r:id="rId55"/>
    <p:sldId id="296" r:id="rId56"/>
    <p:sldId id="304" r:id="rId57"/>
    <p:sldId id="660" r:id="rId58"/>
    <p:sldId id="659" r:id="rId59"/>
    <p:sldId id="991" r:id="rId60"/>
    <p:sldId id="313" r:id="rId61"/>
    <p:sldId id="314" r:id="rId62"/>
    <p:sldId id="315" r:id="rId63"/>
    <p:sldId id="586" r:id="rId64"/>
    <p:sldId id="600" r:id="rId65"/>
    <p:sldId id="482" r:id="rId66"/>
    <p:sldId id="487" r:id="rId67"/>
    <p:sldId id="488" r:id="rId68"/>
    <p:sldId id="490" r:id="rId69"/>
    <p:sldId id="489" r:id="rId70"/>
    <p:sldId id="316" r:id="rId71"/>
    <p:sldId id="867" r:id="rId72"/>
    <p:sldId id="864" r:id="rId73"/>
    <p:sldId id="865" r:id="rId74"/>
    <p:sldId id="868" r:id="rId75"/>
    <p:sldId id="484" r:id="rId76"/>
    <p:sldId id="639" r:id="rId77"/>
    <p:sldId id="317" r:id="rId78"/>
    <p:sldId id="873" r:id="rId79"/>
    <p:sldId id="736" r:id="rId80"/>
    <p:sldId id="321" r:id="rId81"/>
    <p:sldId id="481" r:id="rId82"/>
    <p:sldId id="869" r:id="rId83"/>
    <p:sldId id="690" r:id="rId84"/>
    <p:sldId id="740" r:id="rId85"/>
    <p:sldId id="992" r:id="rId86"/>
    <p:sldId id="430" r:id="rId87"/>
    <p:sldId id="739" r:id="rId88"/>
    <p:sldId id="327" r:id="rId89"/>
    <p:sldId id="500" r:id="rId90"/>
    <p:sldId id="870" r:id="rId91"/>
    <p:sldId id="483" r:id="rId92"/>
    <p:sldId id="427" r:id="rId93"/>
    <p:sldId id="328" r:id="rId94"/>
    <p:sldId id="322" r:id="rId95"/>
    <p:sldId id="324" r:id="rId96"/>
    <p:sldId id="640" r:id="rId97"/>
    <p:sldId id="871" r:id="rId98"/>
    <p:sldId id="748" r:id="rId99"/>
    <p:sldId id="641" r:id="rId100"/>
    <p:sldId id="338" r:id="rId101"/>
    <p:sldId id="746" r:id="rId102"/>
    <p:sldId id="344" r:id="rId103"/>
    <p:sldId id="388" r:id="rId104"/>
    <p:sldId id="337" r:id="rId105"/>
    <p:sldId id="872" r:id="rId106"/>
    <p:sldId id="875" r:id="rId107"/>
    <p:sldId id="329" r:id="rId108"/>
    <p:sldId id="743" r:id="rId109"/>
    <p:sldId id="428" r:id="rId110"/>
    <p:sldId id="325" r:id="rId111"/>
    <p:sldId id="643" r:id="rId112"/>
    <p:sldId id="330" r:id="rId113"/>
    <p:sldId id="744" r:id="rId114"/>
    <p:sldId id="429" r:id="rId115"/>
    <p:sldId id="326" r:id="rId116"/>
    <p:sldId id="788" r:id="rId117"/>
    <p:sldId id="745" r:id="rId118"/>
    <p:sldId id="789" r:id="rId119"/>
    <p:sldId id="512" r:id="rId120"/>
    <p:sldId id="426" r:id="rId121"/>
    <p:sldId id="393" r:id="rId122"/>
    <p:sldId id="742" r:id="rId123"/>
    <p:sldId id="794" r:id="rId124"/>
    <p:sldId id="755" r:id="rId125"/>
    <p:sldId id="336" r:id="rId126"/>
    <p:sldId id="752" r:id="rId127"/>
    <p:sldId id="844" r:id="rId128"/>
    <p:sldId id="504" r:id="rId129"/>
    <p:sldId id="424" r:id="rId130"/>
    <p:sldId id="507" r:id="rId131"/>
    <p:sldId id="693" r:id="rId132"/>
    <p:sldId id="754" r:id="rId133"/>
    <p:sldId id="347" r:id="rId134"/>
    <p:sldId id="842" r:id="rId135"/>
    <p:sldId id="606" r:id="rId136"/>
    <p:sldId id="425" r:id="rId137"/>
    <p:sldId id="994" r:id="rId138"/>
    <p:sldId id="990" r:id="rId139"/>
    <p:sldId id="964" r:id="rId140"/>
    <p:sldId id="965" r:id="rId141"/>
    <p:sldId id="966" r:id="rId142"/>
    <p:sldId id="967" r:id="rId143"/>
    <p:sldId id="968" r:id="rId144"/>
    <p:sldId id="969" r:id="rId145"/>
    <p:sldId id="970" r:id="rId146"/>
    <p:sldId id="971" r:id="rId147"/>
    <p:sldId id="972" r:id="rId148"/>
    <p:sldId id="973" r:id="rId149"/>
    <p:sldId id="974" r:id="rId150"/>
    <p:sldId id="975" r:id="rId151"/>
    <p:sldId id="976" r:id="rId152"/>
    <p:sldId id="977" r:id="rId153"/>
    <p:sldId id="978" r:id="rId154"/>
    <p:sldId id="979" r:id="rId155"/>
    <p:sldId id="980" r:id="rId156"/>
    <p:sldId id="981" r:id="rId157"/>
    <p:sldId id="982" r:id="rId158"/>
    <p:sldId id="983" r:id="rId159"/>
    <p:sldId id="984" r:id="rId160"/>
    <p:sldId id="985" r:id="rId161"/>
    <p:sldId id="986" r:id="rId162"/>
    <p:sldId id="987" r:id="rId163"/>
    <p:sldId id="988" r:id="rId164"/>
    <p:sldId id="989" r:id="rId165"/>
    <p:sldId id="995" r:id="rId166"/>
    <p:sldId id="843" r:id="rId167"/>
    <p:sldId id="515" r:id="rId168"/>
    <p:sldId id="516" r:id="rId169"/>
    <p:sldId id="517" r:id="rId170"/>
    <p:sldId id="518" r:id="rId171"/>
    <p:sldId id="519" r:id="rId172"/>
    <p:sldId id="520" r:id="rId173"/>
    <p:sldId id="521" r:id="rId174"/>
    <p:sldId id="522" r:id="rId175"/>
    <p:sldId id="526" r:id="rId176"/>
    <p:sldId id="524" r:id="rId177"/>
    <p:sldId id="527" r:id="rId178"/>
    <p:sldId id="525" r:id="rId179"/>
    <p:sldId id="528" r:id="rId180"/>
    <p:sldId id="529" r:id="rId181"/>
    <p:sldId id="530" r:id="rId182"/>
    <p:sldId id="531" r:id="rId183"/>
    <p:sldId id="541" r:id="rId184"/>
    <p:sldId id="534" r:id="rId185"/>
    <p:sldId id="533" r:id="rId186"/>
    <p:sldId id="535" r:id="rId187"/>
    <p:sldId id="532" r:id="rId188"/>
    <p:sldId id="542" r:id="rId189"/>
    <p:sldId id="751" r:id="rId190"/>
    <p:sldId id="841" r:id="rId191"/>
    <p:sldId id="797" r:id="rId192"/>
    <p:sldId id="845" r:id="rId193"/>
    <p:sldId id="846" r:id="rId194"/>
    <p:sldId id="848" r:id="rId195"/>
    <p:sldId id="847" r:id="rId196"/>
    <p:sldId id="547" r:id="rId197"/>
    <p:sldId id="750" r:id="rId198"/>
    <p:sldId id="793" r:id="rId199"/>
    <p:sldId id="759" r:id="rId200"/>
    <p:sldId id="760" r:id="rId201"/>
    <p:sldId id="763" r:id="rId202"/>
    <p:sldId id="854" r:id="rId203"/>
    <p:sldId id="443" r:id="rId204"/>
    <p:sldId id="608" r:id="rId205"/>
    <p:sldId id="757" r:id="rId206"/>
    <p:sldId id="539" r:id="rId207"/>
    <p:sldId id="611" r:id="rId208"/>
    <p:sldId id="540" r:id="rId209"/>
    <p:sldId id="610" r:id="rId210"/>
    <p:sldId id="795" r:id="rId211"/>
    <p:sldId id="800" r:id="rId212"/>
    <p:sldId id="802" r:id="rId213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E8E4CA"/>
    <a:srgbClr val="DFE0B6"/>
    <a:srgbClr val="FF5050"/>
    <a:srgbClr val="993300"/>
    <a:srgbClr val="FF9900"/>
    <a:srgbClr val="FF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01" autoAdjust="0"/>
    <p:restoredTop sz="96803" autoAdjust="0"/>
  </p:normalViewPr>
  <p:slideViewPr>
    <p:cSldViewPr>
      <p:cViewPr varScale="1">
        <p:scale>
          <a:sx n="57" d="100"/>
          <a:sy n="57" d="100"/>
        </p:scale>
        <p:origin x="12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566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1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65" Type="http://schemas.openxmlformats.org/officeDocument/2006/relationships/slide" Target="slides/slide162.xml"/><Relationship Id="rId181" Type="http://schemas.openxmlformats.org/officeDocument/2006/relationships/slide" Target="slides/slide178.xml"/><Relationship Id="rId186" Type="http://schemas.openxmlformats.org/officeDocument/2006/relationships/slide" Target="slides/slide183.xml"/><Relationship Id="rId216" Type="http://schemas.openxmlformats.org/officeDocument/2006/relationships/viewProps" Target="viewProps.xml"/><Relationship Id="rId211" Type="http://schemas.openxmlformats.org/officeDocument/2006/relationships/slide" Target="slides/slide208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slide" Target="slides/slide152.xml"/><Relationship Id="rId171" Type="http://schemas.openxmlformats.org/officeDocument/2006/relationships/slide" Target="slides/slide168.xml"/><Relationship Id="rId176" Type="http://schemas.openxmlformats.org/officeDocument/2006/relationships/slide" Target="slides/slide173.xml"/><Relationship Id="rId192" Type="http://schemas.openxmlformats.org/officeDocument/2006/relationships/slide" Target="slides/slide189.xml"/><Relationship Id="rId197" Type="http://schemas.openxmlformats.org/officeDocument/2006/relationships/slide" Target="slides/slide194.xml"/><Relationship Id="rId206" Type="http://schemas.openxmlformats.org/officeDocument/2006/relationships/slide" Target="slides/slide203.xml"/><Relationship Id="rId201" Type="http://schemas.openxmlformats.org/officeDocument/2006/relationships/slide" Target="slides/slide198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slide" Target="slides/slide163.xml"/><Relationship Id="rId182" Type="http://schemas.openxmlformats.org/officeDocument/2006/relationships/slide" Target="slides/slide179.xml"/><Relationship Id="rId187" Type="http://schemas.openxmlformats.org/officeDocument/2006/relationships/slide" Target="slides/slide184.xml"/><Relationship Id="rId21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12" Type="http://schemas.openxmlformats.org/officeDocument/2006/relationships/slide" Target="slides/slide209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2" Type="http://schemas.openxmlformats.org/officeDocument/2006/relationships/slide" Target="slides/slide199.xml"/><Relationship Id="rId207" Type="http://schemas.openxmlformats.org/officeDocument/2006/relationships/slide" Target="slides/slide204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13" Type="http://schemas.openxmlformats.org/officeDocument/2006/relationships/slide" Target="slides/slide210.xml"/><Relationship Id="rId21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208" Type="http://schemas.openxmlformats.org/officeDocument/2006/relationships/slide" Target="slides/slide205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14" Type="http://schemas.openxmlformats.org/officeDocument/2006/relationships/notesMaster" Target="notesMasters/notesMaster1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209" Type="http://schemas.openxmlformats.org/officeDocument/2006/relationships/slide" Target="slides/slide206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10" Type="http://schemas.openxmlformats.org/officeDocument/2006/relationships/slide" Target="slides/slide207.xml"/><Relationship Id="rId215" Type="http://schemas.openxmlformats.org/officeDocument/2006/relationships/presProps" Target="presProps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7.xml"/><Relationship Id="rId13" Type="http://schemas.openxmlformats.org/officeDocument/2006/relationships/slide" Target="slides/slide104.xml"/><Relationship Id="rId3" Type="http://schemas.openxmlformats.org/officeDocument/2006/relationships/slide" Target="slides/slide87.xml"/><Relationship Id="rId7" Type="http://schemas.openxmlformats.org/officeDocument/2006/relationships/slide" Target="slides/slide95.xml"/><Relationship Id="rId12" Type="http://schemas.openxmlformats.org/officeDocument/2006/relationships/slide" Target="slides/slide101.xml"/><Relationship Id="rId17" Type="http://schemas.openxmlformats.org/officeDocument/2006/relationships/slide" Target="slides/slide209.xml"/><Relationship Id="rId2" Type="http://schemas.openxmlformats.org/officeDocument/2006/relationships/slide" Target="slides/slide86.xml"/><Relationship Id="rId16" Type="http://schemas.openxmlformats.org/officeDocument/2006/relationships/slide" Target="slides/slide205.xml"/><Relationship Id="rId1" Type="http://schemas.openxmlformats.org/officeDocument/2006/relationships/slide" Target="slides/slide81.xml"/><Relationship Id="rId6" Type="http://schemas.openxmlformats.org/officeDocument/2006/relationships/slide" Target="slides/slide91.xml"/><Relationship Id="rId11" Type="http://schemas.openxmlformats.org/officeDocument/2006/relationships/slide" Target="slides/slide100.xml"/><Relationship Id="rId5" Type="http://schemas.openxmlformats.org/officeDocument/2006/relationships/slide" Target="slides/slide89.xml"/><Relationship Id="rId15" Type="http://schemas.openxmlformats.org/officeDocument/2006/relationships/slide" Target="slides/slide113.xml"/><Relationship Id="rId10" Type="http://schemas.openxmlformats.org/officeDocument/2006/relationships/slide" Target="slides/slide99.xml"/><Relationship Id="rId4" Type="http://schemas.openxmlformats.org/officeDocument/2006/relationships/slide" Target="slides/slide88.xml"/><Relationship Id="rId9" Type="http://schemas.openxmlformats.org/officeDocument/2006/relationships/slide" Target="slides/slide98.xml"/><Relationship Id="rId14" Type="http://schemas.openxmlformats.org/officeDocument/2006/relationships/slide" Target="slides/slide10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4A6062C-01DB-4519-AF61-C05F9C3F7956}" type="datetimeFigureOut">
              <a:rPr lang="en-US"/>
              <a:pPr>
                <a:defRPr/>
              </a:pPr>
              <a:t>5/5/2023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47CB5C3-DE1E-4654-A3CD-207DEBFB1F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872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F41D0-40C4-4955-9CED-8FC3DC30D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23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E8FF2-FB0D-4C04-AA84-FB0BD788E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9A11A-B1C0-4ECE-847A-A002F3C41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30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82277-CD20-4980-9F4B-A030DDC04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61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225E7-C0B9-4A4B-A79B-87239E9BE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13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7CA61-EC94-4536-A1FF-4AFBCE5D7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77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12DA1-986B-4837-8833-23CC12C1B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89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DC900-45A9-4FD7-AD74-899ADF39B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04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50267-53D8-42F5-8252-B1113F96B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82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F574A-B570-433B-A2C0-8446C8E2A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07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230F0-BBAF-4B34-9B87-367748E0D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41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51313-AECB-4738-8741-C20076531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05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0314F-A548-4108-9EC3-F332D67A5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44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97217-AAED-48B2-8B84-093C169A7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93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B3368-4DA3-4CA3-A495-FA8B491BC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91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79A68-9E7B-4357-8F5B-E80A94165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51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43191-BB0B-455B-94CE-2BB9A470A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756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C1147-BAC6-45C6-8118-1DA4A4760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14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fld id="{93146A42-D8C0-4722-AC05-A98094C393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259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fld id="{A2A9F483-F10C-4AF0-9CC1-54D04E48F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732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fld id="{E89F230B-7B0F-430C-90D8-11A8B49FC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84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fld id="{EF20B73D-B8FE-4893-B4A7-93419236E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34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3BDE6-21BF-46F8-B679-53FE38DE5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18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fld id="{01B6ED89-8F24-4870-9216-C6FA84CE8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308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fld id="{D0F86D0A-AD06-4F2B-8F0B-A53FFF40C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414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fld id="{166458DC-031E-42E8-A16E-59B994307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56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fld id="{A92EC35D-D552-4784-8B1C-79E753B3C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67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fld id="{8EC311A2-9408-40F3-993B-E38735D74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090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fld id="{5DBF3009-8A04-4443-AA43-814D3D071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838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 sz="4800">
                <a:latin typeface="Moderne" pitchFamily="34" charset="0"/>
              </a:defRPr>
            </a:lvl1pPr>
          </a:lstStyle>
          <a:p>
            <a:pPr>
              <a:defRPr/>
            </a:pPr>
            <a:fld id="{61E7671C-2CAC-424D-89AD-D9735806B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03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09493-058D-4711-9976-D8918B00F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6C449-4E52-4280-8AB3-DDFE17AA4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55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2980C-2461-47CA-ACEA-2F9FF012C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66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51D9A-358D-4534-93CF-424B1705C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16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529C4-19AB-4D28-BAFA-62C1F7AED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24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8F41A-904F-4B10-BF0F-2EE608EF0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2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1F6814F-11BE-4B90-9E42-65C618FF5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9" r:id="rId1"/>
    <p:sldLayoutId id="2147486720" r:id="rId2"/>
    <p:sldLayoutId id="2147486721" r:id="rId3"/>
    <p:sldLayoutId id="2147486722" r:id="rId4"/>
    <p:sldLayoutId id="2147486723" r:id="rId5"/>
    <p:sldLayoutId id="2147486724" r:id="rId6"/>
    <p:sldLayoutId id="2147486725" r:id="rId7"/>
    <p:sldLayoutId id="2147486726" r:id="rId8"/>
    <p:sldLayoutId id="2147486727" r:id="rId9"/>
    <p:sldLayoutId id="2147486728" r:id="rId10"/>
    <p:sldLayoutId id="2147486729" r:id="rId11"/>
    <p:sldLayoutId id="2147486730" r:id="rId12"/>
    <p:sldLayoutId id="214748673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471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71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7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CD52961-3F22-40D5-A455-A4CE0462C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32" r:id="rId1"/>
    <p:sldLayoutId id="2147486733" r:id="rId2"/>
    <p:sldLayoutId id="2147486734" r:id="rId3"/>
    <p:sldLayoutId id="2147486735" r:id="rId4"/>
    <p:sldLayoutId id="2147486736" r:id="rId5"/>
    <p:sldLayoutId id="2147486737" r:id="rId6"/>
    <p:sldLayoutId id="2147486738" r:id="rId7"/>
    <p:sldLayoutId id="2147486739" r:id="rId8"/>
    <p:sldLayoutId id="2147486740" r:id="rId9"/>
    <p:sldLayoutId id="2147486741" r:id="rId10"/>
    <p:sldLayoutId id="2147486742" r:id="rId11"/>
    <p:sldLayoutId id="21474867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EE6A4F8-879D-4127-9B17-9D29CD86EF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44" r:id="rId1"/>
    <p:sldLayoutId id="2147486745" r:id="rId2"/>
    <p:sldLayoutId id="2147486746" r:id="rId3"/>
    <p:sldLayoutId id="2147486747" r:id="rId4"/>
    <p:sldLayoutId id="2147486748" r:id="rId5"/>
    <p:sldLayoutId id="2147486749" r:id="rId6"/>
    <p:sldLayoutId id="2147486750" r:id="rId7"/>
    <p:sldLayoutId id="2147486751" r:id="rId8"/>
    <p:sldLayoutId id="2147486752" r:id="rId9"/>
    <p:sldLayoutId id="2147486753" r:id="rId10"/>
    <p:sldLayoutId id="21474867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2.bin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google.com/url?sa=i&amp;rct=j&amp;q=&amp;esrc=s&amp;source=images&amp;cd=&amp;cad=rja&amp;uact=8&amp;docid=qmLG_I45bm6NyM&amp;tbnid=37K63Xlzm3-GYM:&amp;ved=0CAUQjRw&amp;url=http://es.wikipedia.org/wiki/Pangea&amp;ei=dfN1U6OdKoOuyASc8YGgAQ&amp;bvm=bv.66699033,d.aWw&amp;psig=AFQjCNGIeHrcQiSy-RwQkJ5FjTzm98YDng&amp;ust=1400325350062575" TargetMode="External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6.wav"/><Relationship Id="rId4" Type="http://schemas.openxmlformats.org/officeDocument/2006/relationships/audio" Target="../media/audio25.wav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8.png"/><Relationship Id="rId4" Type="http://schemas.openxmlformats.org/officeDocument/2006/relationships/image" Target="../media/image54.wmf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emf"/><Relationship Id="rId4" Type="http://schemas.openxmlformats.org/officeDocument/2006/relationships/image" Target="../media/image2.wm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4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http://us.cdn2.123rf.com/168nwm/dedmazay/dedmazay1104/dedmazay110400010.jpg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5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9.jpeg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1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0.png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slideLayout" Target="../slideLayouts/slideLayout13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9.jpeg"/><Relationship Id="rId5" Type="http://schemas.openxmlformats.org/officeDocument/2006/relationships/image" Target="../media/image98.wmf"/><Relationship Id="rId4" Type="http://schemas.openxmlformats.org/officeDocument/2006/relationships/image" Target="../media/image97.wmf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9.jpeg"/><Relationship Id="rId5" Type="http://schemas.openxmlformats.org/officeDocument/2006/relationships/image" Target="../media/image98.wmf"/><Relationship Id="rId4" Type="http://schemas.openxmlformats.org/officeDocument/2006/relationships/image" Target="../media/image97.wmf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source=images&amp;cd=&amp;cad=rja&amp;docid=OFSC5e2V62q9TM&amp;tbnid=_LmpnnQFk9Oz8M:&amp;ved=0CAgQjRwwAA&amp;url=http://www.tasmaniandevilpark.com/&amp;ei=5qp_UZ_HJubh0QGMtoDoDA&amp;psig=AFQjCNFVn6l4GKpcnGZhQw3oSrgsLD5CSA&amp;ust=1367407718732939" TargetMode="Externa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hyperlink" Target="http://www.google.com/url?sa=i&amp;source=images&amp;cd=&amp;cad=rja&amp;docid=Akkg0a4nKAmltM&amp;tbnid=fG_4LIhKYmVvbM:&amp;ved=0CAgQjRwwAA&amp;url=http://outbackcooking.blogspot.com/2011/02/tasmanian-devil-or-taz.html&amp;ei=_qp_UZXoCqyB0QGol4CwCA&amp;psig=AFQjCNFLoy4V3y8Fe4OssgxtY-SWc7rErQ&amp;ust=1367407742223889" TargetMode="External"/><Relationship Id="rId4" Type="http://schemas.openxmlformats.org/officeDocument/2006/relationships/image" Target="../media/image3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1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www.google.com/url?sa=i&amp;rct=j&amp;q=&amp;esrc=s&amp;source=images&amp;cd=&amp;cad=rja&amp;uact=8&amp;docid=lCRNLd6S4JnmAM&amp;tbnid=nxHcbsxk4FVuTM:&amp;ved=0CAUQjRw&amp;url=http://www.sbnation.com/ncaa-football/2011/7/26/2295285/andrew-luck-beard-is-a-wonderland&amp;ei=nfV1U76MI8uVyAT7pYKYBQ&amp;bvm=bv.66699033,d.aWw&amp;psig=AFQjCNELbPoBGGNNQL3lF69UndmLbJAcnQ&amp;ust=140032588476953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8"/>
          <p:cNvSpPr txBox="1">
            <a:spLocks noChangeArrowheads="1"/>
          </p:cNvSpPr>
          <p:nvPr/>
        </p:nvSpPr>
        <p:spPr bwMode="auto">
          <a:xfrm>
            <a:off x="457200" y="304800"/>
            <a:ext cx="86868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br>
              <a:rPr lang="en-US" altLang="en-US" sz="7200" dirty="0"/>
            </a:br>
            <a:r>
              <a:rPr lang="en-US" altLang="en-US" sz="7200" dirty="0"/>
              <a:t>5/3</a:t>
            </a:r>
            <a:br>
              <a:rPr lang="en-US" altLang="en-US" sz="7200" dirty="0"/>
            </a:br>
            <a:r>
              <a:rPr lang="en-US" altLang="en-US" sz="7200" dirty="0"/>
              <a:t>TEST TIME!!</a:t>
            </a:r>
            <a:br>
              <a:rPr lang="en-US" altLang="en-US" sz="7200" dirty="0"/>
            </a:br>
            <a:r>
              <a:rPr lang="en-US" altLang="en-US" sz="7200" dirty="0"/>
              <a:t>Woo </a:t>
            </a:r>
            <a:r>
              <a:rPr lang="en-US" altLang="en-US" sz="7200" dirty="0" err="1"/>
              <a:t>hoo</a:t>
            </a:r>
            <a:r>
              <a:rPr lang="en-US" altLang="en-US" sz="7200" dirty="0"/>
              <a:t>!!</a:t>
            </a:r>
            <a:br>
              <a:rPr lang="en-US" altLang="en-US" sz="7200" dirty="0"/>
            </a:br>
            <a:r>
              <a:rPr lang="en-US" altLang="en-US" sz="7200" dirty="0"/>
              <a:t>Fun </a:t>
            </a:r>
            <a:r>
              <a:rPr lang="en-US" altLang="en-US" sz="7200" dirty="0" err="1"/>
              <a:t>Fun</a:t>
            </a:r>
            <a:r>
              <a:rPr lang="en-US" altLang="en-US" sz="7200" dirty="0"/>
              <a:t>!!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interior%20lay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92200"/>
            <a:ext cx="8239125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1981200"/>
            <a:ext cx="9144000" cy="48768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1447800" cy="15240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9200">
                <a:solidFill>
                  <a:srgbClr val="99CCFF"/>
                </a:solidFill>
              </a:rPr>
              <a:t>2</a:t>
            </a:r>
          </a:p>
        </p:txBody>
      </p:sp>
      <p:sp>
        <p:nvSpPr>
          <p:cNvPr id="110596" name="Rectangle 6"/>
          <p:cNvSpPr>
            <a:spLocks noChangeArrowheads="1"/>
          </p:cNvSpPr>
          <p:nvPr/>
        </p:nvSpPr>
        <p:spPr bwMode="auto">
          <a:xfrm>
            <a:off x="1905000" y="304800"/>
            <a:ext cx="70104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rgbClr val="99CCFF"/>
                </a:solidFill>
                <a:latin typeface="Arial Narrow" pitchFamily="34" charset="0"/>
              </a:rPr>
              <a:t>Magnetic Reversals</a:t>
            </a:r>
          </a:p>
        </p:txBody>
      </p:sp>
      <p:sp>
        <p:nvSpPr>
          <p:cNvPr id="99336" name="Rectangle 8"/>
          <p:cNvSpPr>
            <a:spLocks noChangeArrowheads="1"/>
          </p:cNvSpPr>
          <p:nvPr/>
        </p:nvSpPr>
        <p:spPr bwMode="auto">
          <a:xfrm>
            <a:off x="3505200" y="3429000"/>
            <a:ext cx="2209800" cy="3200400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grpSp>
        <p:nvGrpSpPr>
          <p:cNvPr id="110598" name="Group 13"/>
          <p:cNvGrpSpPr>
            <a:grpSpLocks/>
          </p:cNvGrpSpPr>
          <p:nvPr/>
        </p:nvGrpSpPr>
        <p:grpSpPr bwMode="auto">
          <a:xfrm>
            <a:off x="2438400" y="2057400"/>
            <a:ext cx="4267200" cy="1219200"/>
            <a:chOff x="1584" y="624"/>
            <a:chExt cx="2664" cy="816"/>
          </a:xfrm>
        </p:grpSpPr>
        <p:sp>
          <p:nvSpPr>
            <p:cNvPr id="110614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1584" y="624"/>
              <a:ext cx="266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/>
                </a:rPr>
                <a:t>spreading center</a:t>
              </a:r>
            </a:p>
          </p:txBody>
        </p:sp>
        <p:sp>
          <p:nvSpPr>
            <p:cNvPr id="110615" name="Line 15"/>
            <p:cNvSpPr>
              <a:spLocks noChangeShapeType="1"/>
            </p:cNvSpPr>
            <p:nvPr/>
          </p:nvSpPr>
          <p:spPr bwMode="auto">
            <a:xfrm>
              <a:off x="2928" y="1056"/>
              <a:ext cx="0" cy="38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2514600" y="3505200"/>
            <a:ext cx="4114800" cy="3048000"/>
            <a:chOff x="3360" y="3336"/>
            <a:chExt cx="1791" cy="1968"/>
          </a:xfrm>
        </p:grpSpPr>
        <p:sp>
          <p:nvSpPr>
            <p:cNvPr id="110612" name="Rectangle 21"/>
            <p:cNvSpPr>
              <a:spLocks noChangeArrowheads="1"/>
            </p:cNvSpPr>
            <p:nvPr/>
          </p:nvSpPr>
          <p:spPr bwMode="auto">
            <a:xfrm>
              <a:off x="3360" y="3336"/>
              <a:ext cx="1791" cy="1968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10613" name="Rectangle 9"/>
            <p:cNvSpPr>
              <a:spLocks noChangeArrowheads="1"/>
            </p:cNvSpPr>
            <p:nvPr/>
          </p:nvSpPr>
          <p:spPr bwMode="auto">
            <a:xfrm>
              <a:off x="3984" y="3336"/>
              <a:ext cx="576" cy="1968"/>
            </a:xfrm>
            <a:prstGeom prst="rect">
              <a:avLst/>
            </a:prstGeom>
            <a:solidFill>
              <a:srgbClr val="FFFF99"/>
            </a:solidFill>
            <a:ln w="76200">
              <a:solidFill>
                <a:srgbClr val="FFFF9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  <p:sp>
        <p:nvSpPr>
          <p:cNvPr id="110600" name="Rectangle 7"/>
          <p:cNvSpPr>
            <a:spLocks noChangeArrowheads="1"/>
          </p:cNvSpPr>
          <p:nvPr/>
        </p:nvSpPr>
        <p:spPr bwMode="auto">
          <a:xfrm>
            <a:off x="4495800" y="3429000"/>
            <a:ext cx="228600" cy="3200400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3048000" y="2743200"/>
            <a:ext cx="3352800" cy="1143000"/>
            <a:chOff x="1920" y="1728"/>
            <a:chExt cx="2112" cy="720"/>
          </a:xfrm>
        </p:grpSpPr>
        <p:grpSp>
          <p:nvGrpSpPr>
            <p:cNvPr id="110607" name="Group 20"/>
            <p:cNvGrpSpPr>
              <a:grpSpLocks/>
            </p:cNvGrpSpPr>
            <p:nvPr/>
          </p:nvGrpSpPr>
          <p:grpSpPr bwMode="auto">
            <a:xfrm>
              <a:off x="1920" y="1728"/>
              <a:ext cx="2112" cy="288"/>
              <a:chOff x="1488" y="4560"/>
              <a:chExt cx="2448" cy="480"/>
            </a:xfrm>
          </p:grpSpPr>
          <p:sp>
            <p:nvSpPr>
              <p:cNvPr id="110610" name="Rectangle 19"/>
              <p:cNvSpPr>
                <a:spLocks noChangeArrowheads="1"/>
              </p:cNvSpPr>
              <p:nvPr/>
            </p:nvSpPr>
            <p:spPr bwMode="auto">
              <a:xfrm>
                <a:off x="1488" y="4560"/>
                <a:ext cx="2448" cy="48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/>
              </a:p>
            </p:txBody>
          </p:sp>
          <p:sp>
            <p:nvSpPr>
              <p:cNvPr id="110611" name="WordArt 1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728" y="4608"/>
                <a:ext cx="1968" cy="40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99CC"/>
                    </a:solidFill>
                    <a:latin typeface="Arial Black"/>
                  </a:rPr>
                  <a:t>young rocks</a:t>
                </a:r>
              </a:p>
            </p:txBody>
          </p:sp>
        </p:grpSp>
        <p:sp>
          <p:nvSpPr>
            <p:cNvPr id="110608" name="AutoShape 30"/>
            <p:cNvSpPr>
              <a:spLocks noChangeArrowheads="1"/>
            </p:cNvSpPr>
            <p:nvPr/>
          </p:nvSpPr>
          <p:spPr bwMode="auto">
            <a:xfrm>
              <a:off x="2544" y="2064"/>
              <a:ext cx="144" cy="384"/>
            </a:xfrm>
            <a:prstGeom prst="downArrow">
              <a:avLst>
                <a:gd name="adj1" fmla="val 50000"/>
                <a:gd name="adj2" fmla="val 66667"/>
              </a:avLst>
            </a:prstGeom>
            <a:solidFill>
              <a:srgbClr val="FF66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10609" name="AutoShape 31"/>
            <p:cNvSpPr>
              <a:spLocks noChangeArrowheads="1"/>
            </p:cNvSpPr>
            <p:nvPr/>
          </p:nvSpPr>
          <p:spPr bwMode="auto">
            <a:xfrm>
              <a:off x="3072" y="2064"/>
              <a:ext cx="144" cy="384"/>
            </a:xfrm>
            <a:prstGeom prst="downArrow">
              <a:avLst>
                <a:gd name="adj1" fmla="val 50000"/>
                <a:gd name="adj2" fmla="val 66667"/>
              </a:avLst>
            </a:prstGeom>
            <a:solidFill>
              <a:srgbClr val="FF66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1524000" y="3581400"/>
            <a:ext cx="6057900" cy="2903538"/>
            <a:chOff x="960" y="2256"/>
            <a:chExt cx="3816" cy="1829"/>
          </a:xfrm>
        </p:grpSpPr>
        <p:sp>
          <p:nvSpPr>
            <p:cNvPr id="110603" name="WordArt 16"/>
            <p:cNvSpPr>
              <a:spLocks noChangeArrowheads="1" noChangeShapeType="1" noTextEdit="1"/>
            </p:cNvSpPr>
            <p:nvPr/>
          </p:nvSpPr>
          <p:spPr bwMode="auto">
            <a:xfrm rot="-5400000">
              <a:off x="273" y="2943"/>
              <a:ext cx="1781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 Black"/>
                </a:rPr>
                <a:t>older rocks</a:t>
              </a:r>
            </a:p>
          </p:txBody>
        </p:sp>
        <p:sp>
          <p:nvSpPr>
            <p:cNvPr id="110604" name="WordArt 17"/>
            <p:cNvSpPr>
              <a:spLocks noChangeArrowheads="1" noChangeShapeType="1" noTextEdit="1"/>
            </p:cNvSpPr>
            <p:nvPr/>
          </p:nvSpPr>
          <p:spPr bwMode="auto">
            <a:xfrm rot="5400000">
              <a:off x="3681" y="2991"/>
              <a:ext cx="1781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latin typeface="Arial Black"/>
                </a:rPr>
                <a:t>older rocks</a:t>
              </a:r>
            </a:p>
          </p:txBody>
        </p:sp>
        <p:sp>
          <p:nvSpPr>
            <p:cNvPr id="110605" name="AutoShape 33"/>
            <p:cNvSpPr>
              <a:spLocks noChangeArrowheads="1"/>
            </p:cNvSpPr>
            <p:nvPr/>
          </p:nvSpPr>
          <p:spPr bwMode="auto">
            <a:xfrm rot="10800000">
              <a:off x="3984" y="2976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2"/>
            </a:solidFill>
            <a:ln w="76200">
              <a:solidFill>
                <a:srgbClr val="66CC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10606" name="AutoShape 34"/>
            <p:cNvSpPr>
              <a:spLocks noChangeArrowheads="1"/>
            </p:cNvSpPr>
            <p:nvPr/>
          </p:nvSpPr>
          <p:spPr bwMode="auto">
            <a:xfrm>
              <a:off x="1440" y="2976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2"/>
            </a:solidFill>
            <a:ln w="76200">
              <a:solidFill>
                <a:srgbClr val="66CC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2209800"/>
            <a:ext cx="9144000" cy="4648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1447800" cy="15240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9200">
                <a:solidFill>
                  <a:srgbClr val="99CCFF"/>
                </a:solidFill>
              </a:rPr>
              <a:t>2</a:t>
            </a:r>
          </a:p>
        </p:txBody>
      </p:sp>
      <p:graphicFrame>
        <p:nvGraphicFramePr>
          <p:cNvPr id="111620" name="Object 4"/>
          <p:cNvGraphicFramePr>
            <a:graphicFrameLocks noChangeAspect="1"/>
          </p:cNvGraphicFramePr>
          <p:nvPr/>
        </p:nvGraphicFramePr>
        <p:xfrm>
          <a:off x="228600" y="2971800"/>
          <a:ext cx="8686800" cy="29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18" name="CorelDRAW 6.0" r:id="rId4" imgW="4981575" imgH="1676400" progId="CorelDRAW.Graphic.6">
                  <p:embed/>
                </p:oleObj>
              </mc:Choice>
              <mc:Fallback>
                <p:oleObj name="CorelDRAW 6.0" r:id="rId4" imgW="4981575" imgH="1676400" progId="CorelDRAW.Graphic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971800"/>
                        <a:ext cx="8686800" cy="292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76200">
                            <a:solidFill>
                              <a:srgbClr val="FFCC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1905000" y="381000"/>
            <a:ext cx="70104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rgbClr val="99CCFF"/>
                </a:solidFill>
                <a:latin typeface="Arial Narrow" pitchFamily="34" charset="0"/>
              </a:rPr>
              <a:t>Magnetic Reversals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9144000" cy="45720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4800">
                <a:solidFill>
                  <a:srgbClr val="99CCFF"/>
                </a:solidFill>
                <a:latin typeface="Arial Narrow" pitchFamily="34" charset="0"/>
              </a:rPr>
              <a:t>provide evidence for sea-floor spreading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800">
                <a:solidFill>
                  <a:srgbClr val="99CCFF"/>
                </a:solidFill>
                <a:latin typeface="Arial Narrow" pitchFamily="34" charset="0"/>
              </a:rPr>
              <a:t>symmetrical pattern on opposite sides of ridge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800">
                <a:solidFill>
                  <a:srgbClr val="99CCFF"/>
                </a:solidFill>
                <a:latin typeface="Arial Narrow" pitchFamily="34" charset="0"/>
              </a:rPr>
              <a:t>cyclical shifting of Earth’s magnetic pole</a:t>
            </a:r>
            <a:endParaRPr lang="en-US" altLang="en-US" sz="3600">
              <a:solidFill>
                <a:srgbClr val="99CCFF"/>
              </a:solidFill>
              <a:latin typeface="Arial Narrow" pitchFamily="34" charset="0"/>
            </a:endParaRPr>
          </a:p>
        </p:txBody>
      </p:sp>
      <p:sp>
        <p:nvSpPr>
          <p:cNvPr id="112643" name="Rectangle 8"/>
          <p:cNvSpPr>
            <a:spLocks noChangeArrowheads="1"/>
          </p:cNvSpPr>
          <p:nvPr/>
        </p:nvSpPr>
        <p:spPr bwMode="auto">
          <a:xfrm>
            <a:off x="1905000" y="304800"/>
            <a:ext cx="70104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rgbClr val="99CCFF"/>
                </a:solidFill>
                <a:latin typeface="Arial Narrow" pitchFamily="34" charset="0"/>
              </a:rPr>
              <a:t>Magnetic Reversals</a:t>
            </a:r>
          </a:p>
        </p:txBody>
      </p:sp>
      <p:sp>
        <p:nvSpPr>
          <p:cNvPr id="112644" name="Rectangle 11"/>
          <p:cNvSpPr>
            <a:spLocks noChangeArrowheads="1"/>
          </p:cNvSpPr>
          <p:nvPr/>
        </p:nvSpPr>
        <p:spPr bwMode="auto">
          <a:xfrm>
            <a:off x="304800" y="304800"/>
            <a:ext cx="14478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200">
                <a:solidFill>
                  <a:srgbClr val="99CCFF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 autoUpdateAnimBg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9144000" cy="45720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4800">
                <a:solidFill>
                  <a:srgbClr val="99CCFF"/>
                </a:solidFill>
                <a:latin typeface="Arial Narrow" pitchFamily="34" charset="0"/>
              </a:rPr>
              <a:t>provide evidence for sea-floor spreading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800">
                <a:solidFill>
                  <a:srgbClr val="99CCFF"/>
                </a:solidFill>
                <a:latin typeface="Arial Narrow" pitchFamily="34" charset="0"/>
              </a:rPr>
              <a:t>symmetrical pattern on opposite sides of ridge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800">
                <a:solidFill>
                  <a:srgbClr val="99CCFF"/>
                </a:solidFill>
                <a:latin typeface="Arial Narrow" pitchFamily="34" charset="0"/>
              </a:rPr>
              <a:t>cyclical shifting of Earth’s magnetic pole</a:t>
            </a:r>
            <a:endParaRPr lang="en-US" altLang="en-US" sz="3600">
              <a:solidFill>
                <a:srgbClr val="99CCFF"/>
              </a:solidFill>
              <a:latin typeface="Arial Narrow" pitchFamily="34" charset="0"/>
            </a:endParaRPr>
          </a:p>
        </p:txBody>
      </p:sp>
      <p:sp>
        <p:nvSpPr>
          <p:cNvPr id="112643" name="Rectangle 8"/>
          <p:cNvSpPr>
            <a:spLocks noChangeArrowheads="1"/>
          </p:cNvSpPr>
          <p:nvPr/>
        </p:nvSpPr>
        <p:spPr bwMode="auto">
          <a:xfrm>
            <a:off x="1905000" y="304800"/>
            <a:ext cx="70104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rgbClr val="99CCFF"/>
                </a:solidFill>
                <a:latin typeface="Arial Narrow" pitchFamily="34" charset="0"/>
              </a:rPr>
              <a:t>Magnetic Reversals</a:t>
            </a:r>
          </a:p>
        </p:txBody>
      </p:sp>
      <p:sp>
        <p:nvSpPr>
          <p:cNvPr id="112644" name="Rectangle 11"/>
          <p:cNvSpPr>
            <a:spLocks noChangeArrowheads="1"/>
          </p:cNvSpPr>
          <p:nvPr/>
        </p:nvSpPr>
        <p:spPr bwMode="auto">
          <a:xfrm>
            <a:off x="304800" y="304800"/>
            <a:ext cx="14478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200">
                <a:solidFill>
                  <a:srgbClr val="99CC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8103583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20782" y="1382568"/>
            <a:ext cx="9144000" cy="4114800"/>
          </a:xfrm>
          <a:prstGeom prst="rect">
            <a:avLst/>
          </a:prstGeom>
          <a:solidFill>
            <a:srgbClr val="0B0634"/>
          </a:solidFill>
          <a:ln w="76200">
            <a:solidFill>
              <a:srgbClr val="0B0634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pic>
        <p:nvPicPr>
          <p:cNvPr id="106499" name="Picture 3" descr="ridge and tre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839768"/>
            <a:ext cx="91440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AutoShape 6"/>
          <p:cNvSpPr>
            <a:spLocks noChangeArrowheads="1"/>
          </p:cNvSpPr>
          <p:nvPr/>
        </p:nvSpPr>
        <p:spPr bwMode="auto">
          <a:xfrm>
            <a:off x="4897582" y="3122468"/>
            <a:ext cx="744538" cy="290513"/>
          </a:xfrm>
          <a:prstGeom prst="rightArrow">
            <a:avLst>
              <a:gd name="adj1" fmla="val 50000"/>
              <a:gd name="adj2" fmla="val 59218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06502" name="AutoShape 7"/>
          <p:cNvSpPr>
            <a:spLocks noChangeArrowheads="1"/>
          </p:cNvSpPr>
          <p:nvPr/>
        </p:nvSpPr>
        <p:spPr bwMode="auto">
          <a:xfrm rot="10800000">
            <a:off x="3678382" y="3084368"/>
            <a:ext cx="728663" cy="304800"/>
          </a:xfrm>
          <a:prstGeom prst="rightArrow">
            <a:avLst>
              <a:gd name="adj1" fmla="val 50000"/>
              <a:gd name="adj2" fmla="val 46850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06503" name="AutoShape 8"/>
          <p:cNvSpPr>
            <a:spLocks noChangeArrowheads="1"/>
          </p:cNvSpPr>
          <p:nvPr/>
        </p:nvSpPr>
        <p:spPr bwMode="auto">
          <a:xfrm rot="-5400000">
            <a:off x="4078433" y="3863830"/>
            <a:ext cx="1028700" cy="320675"/>
          </a:xfrm>
          <a:prstGeom prst="rightArrow">
            <a:avLst>
              <a:gd name="adj1" fmla="val 51046"/>
              <a:gd name="adj2" fmla="val 68450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415480919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ChangeArrowheads="1"/>
          </p:cNvSpPr>
          <p:nvPr/>
        </p:nvSpPr>
        <p:spPr bwMode="auto">
          <a:xfrm>
            <a:off x="0" y="0"/>
            <a:ext cx="14478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200">
                <a:solidFill>
                  <a:srgbClr val="99CCFF"/>
                </a:solidFill>
              </a:rPr>
              <a:t>3</a:t>
            </a:r>
          </a:p>
        </p:txBody>
      </p:sp>
      <p:pic>
        <p:nvPicPr>
          <p:cNvPr id="116739" name="Picture 8" descr="converging contin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810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73125"/>
            <a:ext cx="7162800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99CCFF"/>
                </a:solidFill>
                <a:latin typeface="Arial Rounded MT Bold" pitchFamily="34" charset="0"/>
              </a:rPr>
              <a:t>ESRT page 5</a:t>
            </a:r>
          </a:p>
        </p:txBody>
      </p:sp>
      <p:sp>
        <p:nvSpPr>
          <p:cNvPr id="117764" name="Line 4"/>
          <p:cNvSpPr>
            <a:spLocks noChangeShapeType="1"/>
          </p:cNvSpPr>
          <p:nvPr/>
        </p:nvSpPr>
        <p:spPr bwMode="auto">
          <a:xfrm>
            <a:off x="2667000" y="5791200"/>
            <a:ext cx="381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5" name="Line 5"/>
          <p:cNvSpPr>
            <a:spLocks noChangeShapeType="1"/>
          </p:cNvSpPr>
          <p:nvPr/>
        </p:nvSpPr>
        <p:spPr bwMode="auto">
          <a:xfrm>
            <a:off x="2667000" y="5943600"/>
            <a:ext cx="381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6" name="Line 6"/>
          <p:cNvSpPr>
            <a:spLocks noChangeShapeType="1"/>
          </p:cNvSpPr>
          <p:nvPr/>
        </p:nvSpPr>
        <p:spPr bwMode="auto">
          <a:xfrm flipV="1">
            <a:off x="3962400" y="5715000"/>
            <a:ext cx="228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7" name="Freeform 7"/>
          <p:cNvSpPr>
            <a:spLocks/>
          </p:cNvSpPr>
          <p:nvPr/>
        </p:nvSpPr>
        <p:spPr bwMode="auto">
          <a:xfrm>
            <a:off x="4530725" y="5715000"/>
            <a:ext cx="193675" cy="184150"/>
          </a:xfrm>
          <a:custGeom>
            <a:avLst/>
            <a:gdLst>
              <a:gd name="T0" fmla="*/ 0 w 122"/>
              <a:gd name="T1" fmla="*/ 2147483647 h 116"/>
              <a:gd name="T2" fmla="*/ 2147483647 w 122"/>
              <a:gd name="T3" fmla="*/ 0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2" h="116">
                <a:moveTo>
                  <a:pt x="0" y="116"/>
                </a:moveTo>
                <a:lnTo>
                  <a:pt x="122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4292600" y="5959475"/>
            <a:ext cx="177800" cy="184150"/>
          </a:xfrm>
          <a:custGeom>
            <a:avLst/>
            <a:gdLst>
              <a:gd name="T0" fmla="*/ 2147483647 w 112"/>
              <a:gd name="T1" fmla="*/ 0 h 116"/>
              <a:gd name="T2" fmla="*/ 0 w 112"/>
              <a:gd name="T3" fmla="*/ 2147483647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2" h="116">
                <a:moveTo>
                  <a:pt x="112" y="0"/>
                </a:moveTo>
                <a:lnTo>
                  <a:pt x="0" y="116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9" name="Line 9"/>
          <p:cNvSpPr>
            <a:spLocks noChangeShapeType="1"/>
          </p:cNvSpPr>
          <p:nvPr/>
        </p:nvSpPr>
        <p:spPr bwMode="auto">
          <a:xfrm flipH="1">
            <a:off x="3733800" y="5943600"/>
            <a:ext cx="152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0" name="Freeform 10"/>
          <p:cNvSpPr>
            <a:spLocks/>
          </p:cNvSpPr>
          <p:nvPr/>
        </p:nvSpPr>
        <p:spPr bwMode="auto">
          <a:xfrm>
            <a:off x="5308600" y="5689600"/>
            <a:ext cx="104775" cy="184150"/>
          </a:xfrm>
          <a:custGeom>
            <a:avLst/>
            <a:gdLst>
              <a:gd name="T0" fmla="*/ 0 w 66"/>
              <a:gd name="T1" fmla="*/ 2147483647 h 116"/>
              <a:gd name="T2" fmla="*/ 2147483647 w 66"/>
              <a:gd name="T3" fmla="*/ 0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6" h="116">
                <a:moveTo>
                  <a:pt x="0" y="116"/>
                </a:moveTo>
                <a:lnTo>
                  <a:pt x="66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1" name="Freeform 11"/>
          <p:cNvSpPr>
            <a:spLocks/>
          </p:cNvSpPr>
          <p:nvPr/>
        </p:nvSpPr>
        <p:spPr bwMode="auto">
          <a:xfrm>
            <a:off x="5867400" y="5734050"/>
            <a:ext cx="95250" cy="209550"/>
          </a:xfrm>
          <a:custGeom>
            <a:avLst/>
            <a:gdLst>
              <a:gd name="T0" fmla="*/ 0 w 60"/>
              <a:gd name="T1" fmla="*/ 2147483647 h 132"/>
              <a:gd name="T2" fmla="*/ 2147483647 w 60"/>
              <a:gd name="T3" fmla="*/ 0 h 1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0" h="132">
                <a:moveTo>
                  <a:pt x="0" y="132"/>
                </a:moveTo>
                <a:lnTo>
                  <a:pt x="60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5797550" y="6003925"/>
            <a:ext cx="69850" cy="174625"/>
          </a:xfrm>
          <a:custGeom>
            <a:avLst/>
            <a:gdLst>
              <a:gd name="T0" fmla="*/ 2147483647 w 44"/>
              <a:gd name="T1" fmla="*/ 0 h 110"/>
              <a:gd name="T2" fmla="*/ 0 w 44"/>
              <a:gd name="T3" fmla="*/ 2147483647 h 11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4" h="110">
                <a:moveTo>
                  <a:pt x="44" y="0"/>
                </a:moveTo>
                <a:lnTo>
                  <a:pt x="0" y="11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3" name="Freeform 13"/>
          <p:cNvSpPr>
            <a:spLocks/>
          </p:cNvSpPr>
          <p:nvPr/>
        </p:nvSpPr>
        <p:spPr bwMode="auto">
          <a:xfrm>
            <a:off x="5162550" y="5940425"/>
            <a:ext cx="114300" cy="212725"/>
          </a:xfrm>
          <a:custGeom>
            <a:avLst/>
            <a:gdLst>
              <a:gd name="T0" fmla="*/ 2147483647 w 72"/>
              <a:gd name="T1" fmla="*/ 0 h 134"/>
              <a:gd name="T2" fmla="*/ 0 w 72"/>
              <a:gd name="T3" fmla="*/ 2147483647 h 1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2" h="134">
                <a:moveTo>
                  <a:pt x="72" y="0"/>
                </a:moveTo>
                <a:lnTo>
                  <a:pt x="0" y="134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4" name="Line 9"/>
          <p:cNvSpPr>
            <a:spLocks noChangeShapeType="1"/>
          </p:cNvSpPr>
          <p:nvPr/>
        </p:nvSpPr>
        <p:spPr bwMode="auto">
          <a:xfrm flipH="1" flipV="1">
            <a:off x="5200650" y="3657600"/>
            <a:ext cx="1524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5" name="Line 9"/>
          <p:cNvSpPr>
            <a:spLocks noChangeShapeType="1"/>
          </p:cNvSpPr>
          <p:nvPr/>
        </p:nvSpPr>
        <p:spPr bwMode="auto">
          <a:xfrm>
            <a:off x="5413375" y="3743325"/>
            <a:ext cx="20955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6" name="Line 9"/>
          <p:cNvSpPr>
            <a:spLocks noChangeShapeType="1"/>
          </p:cNvSpPr>
          <p:nvPr/>
        </p:nvSpPr>
        <p:spPr bwMode="auto">
          <a:xfrm flipH="1" flipV="1">
            <a:off x="3592513" y="2628900"/>
            <a:ext cx="217487" cy="1143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7" name="Line 9"/>
          <p:cNvSpPr>
            <a:spLocks noChangeShapeType="1"/>
          </p:cNvSpPr>
          <p:nvPr/>
        </p:nvSpPr>
        <p:spPr bwMode="auto">
          <a:xfrm>
            <a:off x="3265488" y="2476500"/>
            <a:ext cx="239712" cy="952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8" name="Line 9"/>
          <p:cNvSpPr>
            <a:spLocks noChangeShapeType="1"/>
          </p:cNvSpPr>
          <p:nvPr/>
        </p:nvSpPr>
        <p:spPr bwMode="auto">
          <a:xfrm>
            <a:off x="4191000" y="1981200"/>
            <a:ext cx="46038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9" name="Line 9"/>
          <p:cNvSpPr>
            <a:spLocks noChangeShapeType="1"/>
          </p:cNvSpPr>
          <p:nvPr/>
        </p:nvSpPr>
        <p:spPr bwMode="auto">
          <a:xfrm flipH="1" flipV="1">
            <a:off x="4292600" y="2419350"/>
            <a:ext cx="80963" cy="266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80" name="Line 9"/>
          <p:cNvSpPr>
            <a:spLocks noChangeShapeType="1"/>
          </p:cNvSpPr>
          <p:nvPr/>
        </p:nvSpPr>
        <p:spPr bwMode="auto">
          <a:xfrm flipH="1">
            <a:off x="3810000" y="3352800"/>
            <a:ext cx="152400" cy="2095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81" name="Line 9"/>
          <p:cNvSpPr>
            <a:spLocks noChangeShapeType="1"/>
          </p:cNvSpPr>
          <p:nvPr/>
        </p:nvSpPr>
        <p:spPr bwMode="auto">
          <a:xfrm flipV="1">
            <a:off x="3657600" y="3648075"/>
            <a:ext cx="152400" cy="1714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82" name="Line 9"/>
          <p:cNvSpPr>
            <a:spLocks noChangeShapeType="1"/>
          </p:cNvSpPr>
          <p:nvPr/>
        </p:nvSpPr>
        <p:spPr bwMode="auto">
          <a:xfrm flipV="1">
            <a:off x="5705475" y="3200400"/>
            <a:ext cx="152400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83" name="Line 9"/>
          <p:cNvSpPr>
            <a:spLocks noChangeShapeType="1"/>
          </p:cNvSpPr>
          <p:nvPr/>
        </p:nvSpPr>
        <p:spPr bwMode="auto">
          <a:xfrm flipV="1">
            <a:off x="5867400" y="3814763"/>
            <a:ext cx="200025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84" name="Line 9"/>
          <p:cNvSpPr>
            <a:spLocks noChangeShapeType="1"/>
          </p:cNvSpPr>
          <p:nvPr/>
        </p:nvSpPr>
        <p:spPr bwMode="auto">
          <a:xfrm flipH="1">
            <a:off x="6153150" y="3700463"/>
            <a:ext cx="247650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85" name="Line 9"/>
          <p:cNvSpPr>
            <a:spLocks noChangeShapeType="1"/>
          </p:cNvSpPr>
          <p:nvPr/>
        </p:nvSpPr>
        <p:spPr bwMode="auto">
          <a:xfrm flipH="1" flipV="1">
            <a:off x="4572000" y="4572000"/>
            <a:ext cx="152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86" name="Line 9"/>
          <p:cNvSpPr>
            <a:spLocks noChangeShapeType="1"/>
          </p:cNvSpPr>
          <p:nvPr/>
        </p:nvSpPr>
        <p:spPr bwMode="auto">
          <a:xfrm>
            <a:off x="4876800" y="4800600"/>
            <a:ext cx="152400" cy="128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87" name="Line 9"/>
          <p:cNvSpPr>
            <a:spLocks noChangeShapeType="1"/>
          </p:cNvSpPr>
          <p:nvPr/>
        </p:nvSpPr>
        <p:spPr bwMode="auto">
          <a:xfrm>
            <a:off x="6524625" y="4953000"/>
            <a:ext cx="2286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88" name="Line 9"/>
          <p:cNvSpPr>
            <a:spLocks noChangeShapeType="1"/>
          </p:cNvSpPr>
          <p:nvPr/>
        </p:nvSpPr>
        <p:spPr bwMode="auto">
          <a:xfrm flipH="1">
            <a:off x="6515100" y="4824413"/>
            <a:ext cx="1905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89" name="Line 9"/>
          <p:cNvSpPr>
            <a:spLocks noChangeShapeType="1"/>
          </p:cNvSpPr>
          <p:nvPr/>
        </p:nvSpPr>
        <p:spPr bwMode="auto">
          <a:xfrm flipH="1">
            <a:off x="6515100" y="4572000"/>
            <a:ext cx="2667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90" name="Line 9"/>
          <p:cNvSpPr>
            <a:spLocks noChangeShapeType="1"/>
          </p:cNvSpPr>
          <p:nvPr/>
        </p:nvSpPr>
        <p:spPr bwMode="auto">
          <a:xfrm>
            <a:off x="6553200" y="4648200"/>
            <a:ext cx="228600" cy="762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91" name="Line 9"/>
          <p:cNvSpPr>
            <a:spLocks noChangeShapeType="1"/>
          </p:cNvSpPr>
          <p:nvPr/>
        </p:nvSpPr>
        <p:spPr bwMode="auto">
          <a:xfrm flipH="1" flipV="1">
            <a:off x="6276975" y="4724400"/>
            <a:ext cx="161925" cy="10001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92" name="Line 9"/>
          <p:cNvSpPr>
            <a:spLocks noChangeShapeType="1"/>
          </p:cNvSpPr>
          <p:nvPr/>
        </p:nvSpPr>
        <p:spPr bwMode="auto">
          <a:xfrm>
            <a:off x="6219825" y="4800600"/>
            <a:ext cx="138113" cy="128588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93" name="Line 9"/>
          <p:cNvSpPr>
            <a:spLocks noChangeShapeType="1"/>
          </p:cNvSpPr>
          <p:nvPr/>
        </p:nvSpPr>
        <p:spPr bwMode="auto">
          <a:xfrm flipV="1">
            <a:off x="7315200" y="3457575"/>
            <a:ext cx="209550" cy="19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94" name="Line 9"/>
          <p:cNvSpPr>
            <a:spLocks noChangeShapeType="1"/>
          </p:cNvSpPr>
          <p:nvPr/>
        </p:nvSpPr>
        <p:spPr bwMode="auto">
          <a:xfrm flipH="1">
            <a:off x="6934200" y="3505200"/>
            <a:ext cx="228600" cy="57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95" name="Line 9"/>
          <p:cNvSpPr>
            <a:spLocks noChangeShapeType="1"/>
          </p:cNvSpPr>
          <p:nvPr/>
        </p:nvSpPr>
        <p:spPr bwMode="auto">
          <a:xfrm>
            <a:off x="6934200" y="2152650"/>
            <a:ext cx="228600" cy="57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96" name="Line 9"/>
          <p:cNvSpPr>
            <a:spLocks noChangeShapeType="1"/>
          </p:cNvSpPr>
          <p:nvPr/>
        </p:nvSpPr>
        <p:spPr bwMode="auto">
          <a:xfrm flipH="1" flipV="1">
            <a:off x="6610350" y="2047875"/>
            <a:ext cx="228600" cy="95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97" name="Line 9"/>
          <p:cNvSpPr>
            <a:spLocks noChangeShapeType="1"/>
          </p:cNvSpPr>
          <p:nvPr/>
        </p:nvSpPr>
        <p:spPr bwMode="auto">
          <a:xfrm flipH="1">
            <a:off x="3962400" y="4314825"/>
            <a:ext cx="190500" cy="128588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98" name="Line 9"/>
          <p:cNvSpPr>
            <a:spLocks noChangeShapeType="1"/>
          </p:cNvSpPr>
          <p:nvPr/>
        </p:nvSpPr>
        <p:spPr bwMode="auto">
          <a:xfrm flipV="1">
            <a:off x="3886200" y="4249738"/>
            <a:ext cx="166688" cy="128587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99" name="Line 9"/>
          <p:cNvSpPr>
            <a:spLocks noChangeShapeType="1"/>
          </p:cNvSpPr>
          <p:nvPr/>
        </p:nvSpPr>
        <p:spPr bwMode="auto">
          <a:xfrm flipH="1" flipV="1">
            <a:off x="3265488" y="4314825"/>
            <a:ext cx="19050" cy="2047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800" name="Line 9"/>
          <p:cNvSpPr>
            <a:spLocks noChangeShapeType="1"/>
          </p:cNvSpPr>
          <p:nvPr/>
        </p:nvSpPr>
        <p:spPr bwMode="auto">
          <a:xfrm>
            <a:off x="3275013" y="4592638"/>
            <a:ext cx="9525" cy="180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801" name="Line 9"/>
          <p:cNvSpPr>
            <a:spLocks noChangeShapeType="1"/>
          </p:cNvSpPr>
          <p:nvPr/>
        </p:nvSpPr>
        <p:spPr bwMode="auto">
          <a:xfrm flipV="1">
            <a:off x="2533650" y="4110038"/>
            <a:ext cx="133350" cy="2047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802" name="Line 9"/>
          <p:cNvSpPr>
            <a:spLocks noChangeShapeType="1"/>
          </p:cNvSpPr>
          <p:nvPr/>
        </p:nvSpPr>
        <p:spPr bwMode="auto">
          <a:xfrm flipH="1">
            <a:off x="2362200" y="4411663"/>
            <a:ext cx="152400" cy="180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803" name="Line 9"/>
          <p:cNvSpPr>
            <a:spLocks noChangeShapeType="1"/>
          </p:cNvSpPr>
          <p:nvPr/>
        </p:nvSpPr>
        <p:spPr bwMode="auto">
          <a:xfrm flipH="1">
            <a:off x="1390650" y="4583113"/>
            <a:ext cx="133350" cy="2413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804" name="Line 9"/>
          <p:cNvSpPr>
            <a:spLocks noChangeShapeType="1"/>
          </p:cNvSpPr>
          <p:nvPr/>
        </p:nvSpPr>
        <p:spPr bwMode="auto">
          <a:xfrm flipV="1">
            <a:off x="1306513" y="4314825"/>
            <a:ext cx="150812" cy="2159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805" name="Line 9"/>
          <p:cNvSpPr>
            <a:spLocks noChangeShapeType="1"/>
          </p:cNvSpPr>
          <p:nvPr/>
        </p:nvSpPr>
        <p:spPr bwMode="auto">
          <a:xfrm flipH="1">
            <a:off x="2386013" y="2571750"/>
            <a:ext cx="128587" cy="2524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806" name="Line 9"/>
          <p:cNvSpPr>
            <a:spLocks noChangeShapeType="1"/>
          </p:cNvSpPr>
          <p:nvPr/>
        </p:nvSpPr>
        <p:spPr bwMode="auto">
          <a:xfrm flipV="1">
            <a:off x="2309813" y="2895600"/>
            <a:ext cx="7620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807" name="Line 9"/>
          <p:cNvSpPr>
            <a:spLocks noChangeShapeType="1"/>
          </p:cNvSpPr>
          <p:nvPr/>
        </p:nvSpPr>
        <p:spPr bwMode="auto">
          <a:xfrm flipV="1">
            <a:off x="1676400" y="2971800"/>
            <a:ext cx="228600" cy="85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808" name="Line 9"/>
          <p:cNvSpPr>
            <a:spLocks noChangeShapeType="1"/>
          </p:cNvSpPr>
          <p:nvPr/>
        </p:nvSpPr>
        <p:spPr bwMode="auto">
          <a:xfrm flipH="1">
            <a:off x="1382713" y="3062288"/>
            <a:ext cx="217487" cy="138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809" name="Line 9"/>
          <p:cNvSpPr>
            <a:spLocks noChangeShapeType="1"/>
          </p:cNvSpPr>
          <p:nvPr/>
        </p:nvSpPr>
        <p:spPr bwMode="auto">
          <a:xfrm>
            <a:off x="1600200" y="3498850"/>
            <a:ext cx="204788" cy="61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810" name="Line 9"/>
          <p:cNvSpPr>
            <a:spLocks noChangeShapeType="1"/>
          </p:cNvSpPr>
          <p:nvPr/>
        </p:nvSpPr>
        <p:spPr bwMode="auto">
          <a:xfrm flipH="1" flipV="1">
            <a:off x="1219200" y="3286125"/>
            <a:ext cx="177800" cy="69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811" name="Line 9"/>
          <p:cNvSpPr>
            <a:spLocks noChangeShapeType="1"/>
          </p:cNvSpPr>
          <p:nvPr/>
        </p:nvSpPr>
        <p:spPr bwMode="auto">
          <a:xfrm>
            <a:off x="5308600" y="2628900"/>
            <a:ext cx="177800" cy="19526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812" name="Line 9"/>
          <p:cNvSpPr>
            <a:spLocks noChangeShapeType="1"/>
          </p:cNvSpPr>
          <p:nvPr/>
        </p:nvSpPr>
        <p:spPr bwMode="auto">
          <a:xfrm flipH="1" flipV="1">
            <a:off x="5200650" y="2697163"/>
            <a:ext cx="152400" cy="14605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813" name="Line 9"/>
          <p:cNvSpPr>
            <a:spLocks noChangeShapeType="1"/>
          </p:cNvSpPr>
          <p:nvPr/>
        </p:nvSpPr>
        <p:spPr bwMode="auto">
          <a:xfrm flipV="1">
            <a:off x="5962650" y="3062288"/>
            <a:ext cx="190500" cy="61912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814" name="Line 9"/>
          <p:cNvSpPr>
            <a:spLocks noChangeShapeType="1"/>
          </p:cNvSpPr>
          <p:nvPr/>
        </p:nvSpPr>
        <p:spPr bwMode="auto">
          <a:xfrm flipH="1">
            <a:off x="5867400" y="2987675"/>
            <a:ext cx="266700" cy="22225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815" name="Oval 3"/>
          <p:cNvSpPr>
            <a:spLocks noChangeArrowheads="1"/>
          </p:cNvSpPr>
          <p:nvPr/>
        </p:nvSpPr>
        <p:spPr bwMode="auto">
          <a:xfrm>
            <a:off x="7620000" y="578167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17816" name="Oval 59"/>
          <p:cNvSpPr>
            <a:spLocks noChangeArrowheads="1"/>
          </p:cNvSpPr>
          <p:nvPr/>
        </p:nvSpPr>
        <p:spPr bwMode="auto">
          <a:xfrm>
            <a:off x="7437438" y="451802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17817" name="Oval 60"/>
          <p:cNvSpPr>
            <a:spLocks noChangeArrowheads="1"/>
          </p:cNvSpPr>
          <p:nvPr/>
        </p:nvSpPr>
        <p:spPr bwMode="auto">
          <a:xfrm>
            <a:off x="7219950" y="3656013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17818" name="Oval 61"/>
          <p:cNvSpPr>
            <a:spLocks noChangeArrowheads="1"/>
          </p:cNvSpPr>
          <p:nvPr/>
        </p:nvSpPr>
        <p:spPr bwMode="auto">
          <a:xfrm>
            <a:off x="7048500" y="2624138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17819" name="Oval 62"/>
          <p:cNvSpPr>
            <a:spLocks noChangeArrowheads="1"/>
          </p:cNvSpPr>
          <p:nvPr/>
        </p:nvSpPr>
        <p:spPr bwMode="auto">
          <a:xfrm>
            <a:off x="7010400" y="16764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17820" name="Oval 63"/>
          <p:cNvSpPr>
            <a:spLocks noChangeArrowheads="1"/>
          </p:cNvSpPr>
          <p:nvPr/>
        </p:nvSpPr>
        <p:spPr bwMode="auto">
          <a:xfrm>
            <a:off x="5260975" y="22860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17821" name="Oval 64"/>
          <p:cNvSpPr>
            <a:spLocks noChangeArrowheads="1"/>
          </p:cNvSpPr>
          <p:nvPr/>
        </p:nvSpPr>
        <p:spPr bwMode="auto">
          <a:xfrm>
            <a:off x="4475163" y="2938463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17822" name="Oval 65"/>
          <p:cNvSpPr>
            <a:spLocks noChangeArrowheads="1"/>
          </p:cNvSpPr>
          <p:nvPr/>
        </p:nvSpPr>
        <p:spPr bwMode="auto">
          <a:xfrm>
            <a:off x="5565775" y="3322638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17823" name="Oval 66"/>
          <p:cNvSpPr>
            <a:spLocks noChangeArrowheads="1"/>
          </p:cNvSpPr>
          <p:nvPr/>
        </p:nvSpPr>
        <p:spPr bwMode="auto">
          <a:xfrm>
            <a:off x="3643313" y="40767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17824" name="Oval 67"/>
          <p:cNvSpPr>
            <a:spLocks noChangeArrowheads="1"/>
          </p:cNvSpPr>
          <p:nvPr/>
        </p:nvSpPr>
        <p:spPr bwMode="auto">
          <a:xfrm>
            <a:off x="5200650" y="377507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3" descr="converging continent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04800"/>
            <a:ext cx="4114800" cy="6172200"/>
          </a:xfrm>
          <a:noFill/>
        </p:spPr>
      </p:pic>
      <p:pic>
        <p:nvPicPr>
          <p:cNvPr id="118787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t="14507" r="68025" b="46835"/>
          <a:stretch>
            <a:fillRect/>
          </a:stretch>
        </p:blipFill>
        <p:spPr bwMode="auto">
          <a:xfrm>
            <a:off x="4983163" y="838200"/>
            <a:ext cx="3813175" cy="499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1447800" cy="15240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9200">
                <a:solidFill>
                  <a:srgbClr val="99CCFF"/>
                </a:solidFill>
              </a:rPr>
              <a:t>3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229600" cy="4572000"/>
          </a:xfrm>
          <a:solidFill>
            <a:srgbClr val="0B0634"/>
          </a:solidFill>
          <a:ln>
            <a:solidFill>
              <a:srgbClr val="99CCFF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4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Convergent Plate Boundary</a:t>
            </a:r>
            <a:r>
              <a:rPr lang="en-US" sz="4400">
                <a:solidFill>
                  <a:srgbClr val="99CCFF"/>
                </a:solidFill>
              </a:rPr>
              <a:t> continent-to-continent collision</a:t>
            </a:r>
          </a:p>
          <a:p>
            <a:pPr eaLnBrk="1" hangingPunct="1">
              <a:defRPr/>
            </a:pPr>
            <a:r>
              <a:rPr lang="en-US" sz="4400">
                <a:solidFill>
                  <a:srgbClr val="99CCFF"/>
                </a:solidFill>
              </a:rPr>
              <a:t>Lithosphere piles up thickening the crust forming mountains</a:t>
            </a:r>
          </a:p>
          <a:p>
            <a:pPr eaLnBrk="1" hangingPunct="1">
              <a:defRPr/>
            </a:pPr>
            <a:r>
              <a:rPr lang="en-US" sz="4400">
                <a:solidFill>
                  <a:srgbClr val="99CCFF"/>
                </a:solidFill>
              </a:rPr>
              <a:t>Formation of the Himalayas  </a:t>
            </a:r>
            <a:br>
              <a:rPr lang="en-US" sz="4400">
                <a:solidFill>
                  <a:srgbClr val="99CCFF"/>
                </a:solidFill>
              </a:rPr>
            </a:br>
            <a:r>
              <a:rPr lang="en-US" sz="4400">
                <a:solidFill>
                  <a:srgbClr val="99CCFF"/>
                </a:solidFill>
              </a:rPr>
              <a:t>in India.</a:t>
            </a: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1981200" y="381000"/>
            <a:ext cx="68580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800" b="1">
                <a:solidFill>
                  <a:srgbClr val="99CCFF"/>
                </a:solidFill>
                <a:latin typeface="Arial Narrow" pitchFamily="34" charset="0"/>
              </a:rPr>
              <a:t>Convergent Boundary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 autoUpdateAnimBg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0" y="2362200"/>
            <a:ext cx="9144000" cy="4114800"/>
          </a:xfrm>
          <a:prstGeom prst="rect">
            <a:avLst/>
          </a:prstGeom>
          <a:solidFill>
            <a:srgbClr val="0B0634"/>
          </a:solidFill>
          <a:ln w="76200">
            <a:solidFill>
              <a:srgbClr val="0B0634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pic>
        <p:nvPicPr>
          <p:cNvPr id="120835" name="Picture 3" descr="ridge and tren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91440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99CCFF"/>
                </a:solidFill>
                <a:latin typeface="Arial Rounded MT Bold" pitchFamily="34" charset="0"/>
              </a:rPr>
              <a:t>4. Convergent Plate Boundary</a:t>
            </a:r>
          </a:p>
        </p:txBody>
      </p:sp>
      <p:sp>
        <p:nvSpPr>
          <p:cNvPr id="301061" name="Rectangle 5"/>
          <p:cNvSpPr>
            <a:spLocks noChangeArrowheads="1"/>
          </p:cNvSpPr>
          <p:nvPr/>
        </p:nvSpPr>
        <p:spPr bwMode="auto">
          <a:xfrm>
            <a:off x="6705600" y="2819400"/>
            <a:ext cx="2438400" cy="3048000"/>
          </a:xfrm>
          <a:prstGeom prst="rect">
            <a:avLst/>
          </a:prstGeom>
          <a:noFill/>
          <a:ln w="2032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20838" name="AutoShape 6"/>
          <p:cNvSpPr>
            <a:spLocks noChangeArrowheads="1"/>
          </p:cNvSpPr>
          <p:nvPr/>
        </p:nvSpPr>
        <p:spPr bwMode="auto">
          <a:xfrm>
            <a:off x="4876800" y="4102100"/>
            <a:ext cx="744538" cy="290513"/>
          </a:xfrm>
          <a:prstGeom prst="rightArrow">
            <a:avLst>
              <a:gd name="adj1" fmla="val 50000"/>
              <a:gd name="adj2" fmla="val 59218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20839" name="AutoShape 7"/>
          <p:cNvSpPr>
            <a:spLocks noChangeArrowheads="1"/>
          </p:cNvSpPr>
          <p:nvPr/>
        </p:nvSpPr>
        <p:spPr bwMode="auto">
          <a:xfrm rot="10800000">
            <a:off x="3657600" y="4064000"/>
            <a:ext cx="728663" cy="304800"/>
          </a:xfrm>
          <a:prstGeom prst="rightArrow">
            <a:avLst>
              <a:gd name="adj1" fmla="val 50000"/>
              <a:gd name="adj2" fmla="val 46850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20840" name="AutoShape 8"/>
          <p:cNvSpPr>
            <a:spLocks noChangeArrowheads="1"/>
          </p:cNvSpPr>
          <p:nvPr/>
        </p:nvSpPr>
        <p:spPr bwMode="auto">
          <a:xfrm rot="-5400000">
            <a:off x="4057651" y="4843462"/>
            <a:ext cx="1028700" cy="320675"/>
          </a:xfrm>
          <a:prstGeom prst="rightArrow">
            <a:avLst>
              <a:gd name="adj1" fmla="val 51046"/>
              <a:gd name="adj2" fmla="val 68450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7"/>
          <a:stretch>
            <a:fillRect/>
          </a:stretch>
        </p:blipFill>
        <p:spPr bwMode="auto">
          <a:xfrm>
            <a:off x="0" y="0"/>
            <a:ext cx="73914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6172200" y="1828800"/>
            <a:ext cx="838200" cy="304800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232453" name="AutoShape 5"/>
          <p:cNvSpPr>
            <a:spLocks noChangeArrowheads="1"/>
          </p:cNvSpPr>
          <p:nvPr/>
        </p:nvSpPr>
        <p:spPr bwMode="auto">
          <a:xfrm>
            <a:off x="7239000" y="2743200"/>
            <a:ext cx="1905000" cy="2057400"/>
          </a:xfrm>
          <a:prstGeom prst="wedgeRectCallout">
            <a:avLst>
              <a:gd name="adj1" fmla="val -60833"/>
              <a:gd name="adj2" fmla="val -75847"/>
            </a:avLst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en-US" altLang="en-US" sz="50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altLang="en-US" sz="2000">
                <a:latin typeface="Arial Black" pitchFamily="34" charset="0"/>
              </a:rPr>
              <a:t>3. </a:t>
            </a:r>
            <a:br>
              <a:rPr lang="en-US" altLang="en-US" sz="2000">
                <a:latin typeface="Arial Black" pitchFamily="34" charset="0"/>
              </a:rPr>
            </a:br>
            <a:r>
              <a:rPr lang="en-US" altLang="en-US" sz="2000" u="sng">
                <a:latin typeface="Arial Black" pitchFamily="34" charset="0"/>
              </a:rPr>
              <a:t>MOHO</a:t>
            </a:r>
            <a:br>
              <a:rPr lang="en-US" altLang="en-US" sz="2000">
                <a:latin typeface="Arial Black" pitchFamily="34" charset="0"/>
              </a:rPr>
            </a:br>
            <a:r>
              <a:rPr lang="en-US" altLang="en-US" sz="2000">
                <a:latin typeface="Arial Black" pitchFamily="34" charset="0"/>
              </a:rPr>
              <a:t>boundary between crust and mantle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3"/>
          <p:cNvSpPr>
            <a:spLocks noChangeArrowheads="1"/>
          </p:cNvSpPr>
          <p:nvPr/>
        </p:nvSpPr>
        <p:spPr bwMode="auto">
          <a:xfrm>
            <a:off x="0" y="0"/>
            <a:ext cx="14478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200">
                <a:solidFill>
                  <a:srgbClr val="99CCFF"/>
                </a:solidFill>
              </a:rPr>
              <a:t>4</a:t>
            </a:r>
          </a:p>
        </p:txBody>
      </p:sp>
      <p:pic>
        <p:nvPicPr>
          <p:cNvPr id="121859" name="Picture 5" descr="subduction z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81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73125"/>
            <a:ext cx="7162800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99CCFF"/>
                </a:solidFill>
                <a:latin typeface="Arial Rounded MT Bold" pitchFamily="34" charset="0"/>
              </a:rPr>
              <a:t>ESRT page 5</a:t>
            </a:r>
          </a:p>
        </p:txBody>
      </p:sp>
      <p:sp>
        <p:nvSpPr>
          <p:cNvPr id="122884" name="Line 4"/>
          <p:cNvSpPr>
            <a:spLocks noChangeShapeType="1"/>
          </p:cNvSpPr>
          <p:nvPr/>
        </p:nvSpPr>
        <p:spPr bwMode="auto">
          <a:xfrm>
            <a:off x="2667000" y="5791200"/>
            <a:ext cx="381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5" name="Line 5"/>
          <p:cNvSpPr>
            <a:spLocks noChangeShapeType="1"/>
          </p:cNvSpPr>
          <p:nvPr/>
        </p:nvSpPr>
        <p:spPr bwMode="auto">
          <a:xfrm>
            <a:off x="2667000" y="5943600"/>
            <a:ext cx="381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6" name="Line 6"/>
          <p:cNvSpPr>
            <a:spLocks noChangeShapeType="1"/>
          </p:cNvSpPr>
          <p:nvPr/>
        </p:nvSpPr>
        <p:spPr bwMode="auto">
          <a:xfrm flipV="1">
            <a:off x="3962400" y="5715000"/>
            <a:ext cx="228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7" name="Freeform 7"/>
          <p:cNvSpPr>
            <a:spLocks/>
          </p:cNvSpPr>
          <p:nvPr/>
        </p:nvSpPr>
        <p:spPr bwMode="auto">
          <a:xfrm>
            <a:off x="4530725" y="5715000"/>
            <a:ext cx="193675" cy="184150"/>
          </a:xfrm>
          <a:custGeom>
            <a:avLst/>
            <a:gdLst>
              <a:gd name="T0" fmla="*/ 0 w 122"/>
              <a:gd name="T1" fmla="*/ 2147483647 h 116"/>
              <a:gd name="T2" fmla="*/ 2147483647 w 122"/>
              <a:gd name="T3" fmla="*/ 0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2" h="116">
                <a:moveTo>
                  <a:pt x="0" y="116"/>
                </a:moveTo>
                <a:lnTo>
                  <a:pt x="122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4292600" y="5959475"/>
            <a:ext cx="177800" cy="184150"/>
          </a:xfrm>
          <a:custGeom>
            <a:avLst/>
            <a:gdLst>
              <a:gd name="T0" fmla="*/ 2147483647 w 112"/>
              <a:gd name="T1" fmla="*/ 0 h 116"/>
              <a:gd name="T2" fmla="*/ 0 w 112"/>
              <a:gd name="T3" fmla="*/ 2147483647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2" h="116">
                <a:moveTo>
                  <a:pt x="112" y="0"/>
                </a:moveTo>
                <a:lnTo>
                  <a:pt x="0" y="116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9" name="Line 9"/>
          <p:cNvSpPr>
            <a:spLocks noChangeShapeType="1"/>
          </p:cNvSpPr>
          <p:nvPr/>
        </p:nvSpPr>
        <p:spPr bwMode="auto">
          <a:xfrm flipH="1">
            <a:off x="3733800" y="5943600"/>
            <a:ext cx="152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5308600" y="5689600"/>
            <a:ext cx="104775" cy="184150"/>
          </a:xfrm>
          <a:custGeom>
            <a:avLst/>
            <a:gdLst>
              <a:gd name="T0" fmla="*/ 0 w 66"/>
              <a:gd name="T1" fmla="*/ 2147483647 h 116"/>
              <a:gd name="T2" fmla="*/ 2147483647 w 66"/>
              <a:gd name="T3" fmla="*/ 0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6" h="116">
                <a:moveTo>
                  <a:pt x="0" y="116"/>
                </a:moveTo>
                <a:lnTo>
                  <a:pt x="66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5867400" y="5734050"/>
            <a:ext cx="95250" cy="209550"/>
          </a:xfrm>
          <a:custGeom>
            <a:avLst/>
            <a:gdLst>
              <a:gd name="T0" fmla="*/ 0 w 60"/>
              <a:gd name="T1" fmla="*/ 2147483647 h 132"/>
              <a:gd name="T2" fmla="*/ 2147483647 w 60"/>
              <a:gd name="T3" fmla="*/ 0 h 1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0" h="132">
                <a:moveTo>
                  <a:pt x="0" y="132"/>
                </a:moveTo>
                <a:lnTo>
                  <a:pt x="60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5797550" y="6003925"/>
            <a:ext cx="69850" cy="174625"/>
          </a:xfrm>
          <a:custGeom>
            <a:avLst/>
            <a:gdLst>
              <a:gd name="T0" fmla="*/ 2147483647 w 44"/>
              <a:gd name="T1" fmla="*/ 0 h 110"/>
              <a:gd name="T2" fmla="*/ 0 w 44"/>
              <a:gd name="T3" fmla="*/ 2147483647 h 11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4" h="110">
                <a:moveTo>
                  <a:pt x="44" y="0"/>
                </a:moveTo>
                <a:lnTo>
                  <a:pt x="0" y="11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3" name="Freeform 13"/>
          <p:cNvSpPr>
            <a:spLocks/>
          </p:cNvSpPr>
          <p:nvPr/>
        </p:nvSpPr>
        <p:spPr bwMode="auto">
          <a:xfrm>
            <a:off x="5162550" y="5940425"/>
            <a:ext cx="114300" cy="212725"/>
          </a:xfrm>
          <a:custGeom>
            <a:avLst/>
            <a:gdLst>
              <a:gd name="T0" fmla="*/ 2147483647 w 72"/>
              <a:gd name="T1" fmla="*/ 0 h 134"/>
              <a:gd name="T2" fmla="*/ 0 w 72"/>
              <a:gd name="T3" fmla="*/ 2147483647 h 1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2" h="134">
                <a:moveTo>
                  <a:pt x="72" y="0"/>
                </a:moveTo>
                <a:lnTo>
                  <a:pt x="0" y="134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4" name="Line 9"/>
          <p:cNvSpPr>
            <a:spLocks noChangeShapeType="1"/>
          </p:cNvSpPr>
          <p:nvPr/>
        </p:nvSpPr>
        <p:spPr bwMode="auto">
          <a:xfrm flipH="1" flipV="1">
            <a:off x="5200650" y="3657600"/>
            <a:ext cx="1524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5" name="Line 9"/>
          <p:cNvSpPr>
            <a:spLocks noChangeShapeType="1"/>
          </p:cNvSpPr>
          <p:nvPr/>
        </p:nvSpPr>
        <p:spPr bwMode="auto">
          <a:xfrm>
            <a:off x="5413375" y="3743325"/>
            <a:ext cx="20955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6" name="Line 9"/>
          <p:cNvSpPr>
            <a:spLocks noChangeShapeType="1"/>
          </p:cNvSpPr>
          <p:nvPr/>
        </p:nvSpPr>
        <p:spPr bwMode="auto">
          <a:xfrm flipH="1" flipV="1">
            <a:off x="3592513" y="2628900"/>
            <a:ext cx="217487" cy="1143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7" name="Line 9"/>
          <p:cNvSpPr>
            <a:spLocks noChangeShapeType="1"/>
          </p:cNvSpPr>
          <p:nvPr/>
        </p:nvSpPr>
        <p:spPr bwMode="auto">
          <a:xfrm>
            <a:off x="3265488" y="2476500"/>
            <a:ext cx="239712" cy="952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8" name="Line 9"/>
          <p:cNvSpPr>
            <a:spLocks noChangeShapeType="1"/>
          </p:cNvSpPr>
          <p:nvPr/>
        </p:nvSpPr>
        <p:spPr bwMode="auto">
          <a:xfrm>
            <a:off x="4191000" y="1981200"/>
            <a:ext cx="46038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9" name="Line 9"/>
          <p:cNvSpPr>
            <a:spLocks noChangeShapeType="1"/>
          </p:cNvSpPr>
          <p:nvPr/>
        </p:nvSpPr>
        <p:spPr bwMode="auto">
          <a:xfrm flipH="1" flipV="1">
            <a:off x="4292600" y="2419350"/>
            <a:ext cx="80963" cy="266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00" name="Line 9"/>
          <p:cNvSpPr>
            <a:spLocks noChangeShapeType="1"/>
          </p:cNvSpPr>
          <p:nvPr/>
        </p:nvSpPr>
        <p:spPr bwMode="auto">
          <a:xfrm flipH="1">
            <a:off x="3810000" y="3352800"/>
            <a:ext cx="152400" cy="2095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01" name="Line 9"/>
          <p:cNvSpPr>
            <a:spLocks noChangeShapeType="1"/>
          </p:cNvSpPr>
          <p:nvPr/>
        </p:nvSpPr>
        <p:spPr bwMode="auto">
          <a:xfrm flipV="1">
            <a:off x="3657600" y="3648075"/>
            <a:ext cx="152400" cy="1714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02" name="Line 9"/>
          <p:cNvSpPr>
            <a:spLocks noChangeShapeType="1"/>
          </p:cNvSpPr>
          <p:nvPr/>
        </p:nvSpPr>
        <p:spPr bwMode="auto">
          <a:xfrm flipV="1">
            <a:off x="5705475" y="3200400"/>
            <a:ext cx="152400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03" name="Line 9"/>
          <p:cNvSpPr>
            <a:spLocks noChangeShapeType="1"/>
          </p:cNvSpPr>
          <p:nvPr/>
        </p:nvSpPr>
        <p:spPr bwMode="auto">
          <a:xfrm flipV="1">
            <a:off x="5867400" y="3814763"/>
            <a:ext cx="200025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04" name="Line 9"/>
          <p:cNvSpPr>
            <a:spLocks noChangeShapeType="1"/>
          </p:cNvSpPr>
          <p:nvPr/>
        </p:nvSpPr>
        <p:spPr bwMode="auto">
          <a:xfrm flipH="1">
            <a:off x="6153150" y="3700463"/>
            <a:ext cx="247650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05" name="Line 9"/>
          <p:cNvSpPr>
            <a:spLocks noChangeShapeType="1"/>
          </p:cNvSpPr>
          <p:nvPr/>
        </p:nvSpPr>
        <p:spPr bwMode="auto">
          <a:xfrm flipH="1" flipV="1">
            <a:off x="4572000" y="4572000"/>
            <a:ext cx="152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06" name="Line 9"/>
          <p:cNvSpPr>
            <a:spLocks noChangeShapeType="1"/>
          </p:cNvSpPr>
          <p:nvPr/>
        </p:nvSpPr>
        <p:spPr bwMode="auto">
          <a:xfrm>
            <a:off x="4876800" y="4800600"/>
            <a:ext cx="152400" cy="128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07" name="Line 9"/>
          <p:cNvSpPr>
            <a:spLocks noChangeShapeType="1"/>
          </p:cNvSpPr>
          <p:nvPr/>
        </p:nvSpPr>
        <p:spPr bwMode="auto">
          <a:xfrm>
            <a:off x="6524625" y="4953000"/>
            <a:ext cx="2286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08" name="Line 9"/>
          <p:cNvSpPr>
            <a:spLocks noChangeShapeType="1"/>
          </p:cNvSpPr>
          <p:nvPr/>
        </p:nvSpPr>
        <p:spPr bwMode="auto">
          <a:xfrm flipH="1">
            <a:off x="6515100" y="4824413"/>
            <a:ext cx="1905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09" name="Line 9"/>
          <p:cNvSpPr>
            <a:spLocks noChangeShapeType="1"/>
          </p:cNvSpPr>
          <p:nvPr/>
        </p:nvSpPr>
        <p:spPr bwMode="auto">
          <a:xfrm flipH="1">
            <a:off x="6515100" y="4572000"/>
            <a:ext cx="2667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0" name="Line 9"/>
          <p:cNvSpPr>
            <a:spLocks noChangeShapeType="1"/>
          </p:cNvSpPr>
          <p:nvPr/>
        </p:nvSpPr>
        <p:spPr bwMode="auto">
          <a:xfrm>
            <a:off x="6553200" y="4648200"/>
            <a:ext cx="228600" cy="762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1" name="Line 9"/>
          <p:cNvSpPr>
            <a:spLocks noChangeShapeType="1"/>
          </p:cNvSpPr>
          <p:nvPr/>
        </p:nvSpPr>
        <p:spPr bwMode="auto">
          <a:xfrm flipH="1" flipV="1">
            <a:off x="6276975" y="4724400"/>
            <a:ext cx="161925" cy="10001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2" name="Line 9"/>
          <p:cNvSpPr>
            <a:spLocks noChangeShapeType="1"/>
          </p:cNvSpPr>
          <p:nvPr/>
        </p:nvSpPr>
        <p:spPr bwMode="auto">
          <a:xfrm>
            <a:off x="6219825" y="4800600"/>
            <a:ext cx="138113" cy="128588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3" name="Line 9"/>
          <p:cNvSpPr>
            <a:spLocks noChangeShapeType="1"/>
          </p:cNvSpPr>
          <p:nvPr/>
        </p:nvSpPr>
        <p:spPr bwMode="auto">
          <a:xfrm flipV="1">
            <a:off x="7315200" y="3457575"/>
            <a:ext cx="209550" cy="19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4" name="Line 9"/>
          <p:cNvSpPr>
            <a:spLocks noChangeShapeType="1"/>
          </p:cNvSpPr>
          <p:nvPr/>
        </p:nvSpPr>
        <p:spPr bwMode="auto">
          <a:xfrm flipH="1">
            <a:off x="6934200" y="3505200"/>
            <a:ext cx="228600" cy="57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5" name="Line 9"/>
          <p:cNvSpPr>
            <a:spLocks noChangeShapeType="1"/>
          </p:cNvSpPr>
          <p:nvPr/>
        </p:nvSpPr>
        <p:spPr bwMode="auto">
          <a:xfrm>
            <a:off x="6934200" y="2152650"/>
            <a:ext cx="228600" cy="57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6" name="Line 9"/>
          <p:cNvSpPr>
            <a:spLocks noChangeShapeType="1"/>
          </p:cNvSpPr>
          <p:nvPr/>
        </p:nvSpPr>
        <p:spPr bwMode="auto">
          <a:xfrm flipH="1" flipV="1">
            <a:off x="6610350" y="2047875"/>
            <a:ext cx="228600" cy="95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7" name="Line 9"/>
          <p:cNvSpPr>
            <a:spLocks noChangeShapeType="1"/>
          </p:cNvSpPr>
          <p:nvPr/>
        </p:nvSpPr>
        <p:spPr bwMode="auto">
          <a:xfrm flipH="1">
            <a:off x="3962400" y="4314825"/>
            <a:ext cx="190500" cy="128588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8" name="Line 9"/>
          <p:cNvSpPr>
            <a:spLocks noChangeShapeType="1"/>
          </p:cNvSpPr>
          <p:nvPr/>
        </p:nvSpPr>
        <p:spPr bwMode="auto">
          <a:xfrm flipV="1">
            <a:off x="3886200" y="4249738"/>
            <a:ext cx="166688" cy="128587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9" name="Line 9"/>
          <p:cNvSpPr>
            <a:spLocks noChangeShapeType="1"/>
          </p:cNvSpPr>
          <p:nvPr/>
        </p:nvSpPr>
        <p:spPr bwMode="auto">
          <a:xfrm flipH="1" flipV="1">
            <a:off x="3265488" y="4314825"/>
            <a:ext cx="19050" cy="2047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0" name="Line 9"/>
          <p:cNvSpPr>
            <a:spLocks noChangeShapeType="1"/>
          </p:cNvSpPr>
          <p:nvPr/>
        </p:nvSpPr>
        <p:spPr bwMode="auto">
          <a:xfrm>
            <a:off x="3275013" y="4592638"/>
            <a:ext cx="9525" cy="180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1" name="Line 9"/>
          <p:cNvSpPr>
            <a:spLocks noChangeShapeType="1"/>
          </p:cNvSpPr>
          <p:nvPr/>
        </p:nvSpPr>
        <p:spPr bwMode="auto">
          <a:xfrm flipV="1">
            <a:off x="2533650" y="4110038"/>
            <a:ext cx="133350" cy="2047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2" name="Line 9"/>
          <p:cNvSpPr>
            <a:spLocks noChangeShapeType="1"/>
          </p:cNvSpPr>
          <p:nvPr/>
        </p:nvSpPr>
        <p:spPr bwMode="auto">
          <a:xfrm flipH="1">
            <a:off x="2362200" y="4411663"/>
            <a:ext cx="152400" cy="180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3" name="Line 9"/>
          <p:cNvSpPr>
            <a:spLocks noChangeShapeType="1"/>
          </p:cNvSpPr>
          <p:nvPr/>
        </p:nvSpPr>
        <p:spPr bwMode="auto">
          <a:xfrm flipH="1">
            <a:off x="1390650" y="4583113"/>
            <a:ext cx="133350" cy="2413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4" name="Line 9"/>
          <p:cNvSpPr>
            <a:spLocks noChangeShapeType="1"/>
          </p:cNvSpPr>
          <p:nvPr/>
        </p:nvSpPr>
        <p:spPr bwMode="auto">
          <a:xfrm flipV="1">
            <a:off x="1306513" y="4314825"/>
            <a:ext cx="150812" cy="2159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5" name="Line 9"/>
          <p:cNvSpPr>
            <a:spLocks noChangeShapeType="1"/>
          </p:cNvSpPr>
          <p:nvPr/>
        </p:nvSpPr>
        <p:spPr bwMode="auto">
          <a:xfrm flipH="1">
            <a:off x="2386013" y="2571750"/>
            <a:ext cx="128587" cy="2524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6" name="Line 9"/>
          <p:cNvSpPr>
            <a:spLocks noChangeShapeType="1"/>
          </p:cNvSpPr>
          <p:nvPr/>
        </p:nvSpPr>
        <p:spPr bwMode="auto">
          <a:xfrm flipV="1">
            <a:off x="2309813" y="2895600"/>
            <a:ext cx="7620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7" name="Line 9"/>
          <p:cNvSpPr>
            <a:spLocks noChangeShapeType="1"/>
          </p:cNvSpPr>
          <p:nvPr/>
        </p:nvSpPr>
        <p:spPr bwMode="auto">
          <a:xfrm flipV="1">
            <a:off x="1676400" y="2971800"/>
            <a:ext cx="228600" cy="85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8" name="Line 9"/>
          <p:cNvSpPr>
            <a:spLocks noChangeShapeType="1"/>
          </p:cNvSpPr>
          <p:nvPr/>
        </p:nvSpPr>
        <p:spPr bwMode="auto">
          <a:xfrm flipH="1">
            <a:off x="1382713" y="3062288"/>
            <a:ext cx="217487" cy="138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9" name="Line 9"/>
          <p:cNvSpPr>
            <a:spLocks noChangeShapeType="1"/>
          </p:cNvSpPr>
          <p:nvPr/>
        </p:nvSpPr>
        <p:spPr bwMode="auto">
          <a:xfrm>
            <a:off x="1600200" y="3498850"/>
            <a:ext cx="204788" cy="61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0" name="Line 9"/>
          <p:cNvSpPr>
            <a:spLocks noChangeShapeType="1"/>
          </p:cNvSpPr>
          <p:nvPr/>
        </p:nvSpPr>
        <p:spPr bwMode="auto">
          <a:xfrm flipH="1" flipV="1">
            <a:off x="1219200" y="3286125"/>
            <a:ext cx="177800" cy="69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1" name="Line 9"/>
          <p:cNvSpPr>
            <a:spLocks noChangeShapeType="1"/>
          </p:cNvSpPr>
          <p:nvPr/>
        </p:nvSpPr>
        <p:spPr bwMode="auto">
          <a:xfrm>
            <a:off x="5308600" y="2628900"/>
            <a:ext cx="177800" cy="19526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2" name="Line 9"/>
          <p:cNvSpPr>
            <a:spLocks noChangeShapeType="1"/>
          </p:cNvSpPr>
          <p:nvPr/>
        </p:nvSpPr>
        <p:spPr bwMode="auto">
          <a:xfrm flipH="1" flipV="1">
            <a:off x="5200650" y="2697163"/>
            <a:ext cx="152400" cy="14605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3" name="Line 9"/>
          <p:cNvSpPr>
            <a:spLocks noChangeShapeType="1"/>
          </p:cNvSpPr>
          <p:nvPr/>
        </p:nvSpPr>
        <p:spPr bwMode="auto">
          <a:xfrm flipV="1">
            <a:off x="5962650" y="3062288"/>
            <a:ext cx="190500" cy="61912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4" name="Line 9"/>
          <p:cNvSpPr>
            <a:spLocks noChangeShapeType="1"/>
          </p:cNvSpPr>
          <p:nvPr/>
        </p:nvSpPr>
        <p:spPr bwMode="auto">
          <a:xfrm flipH="1">
            <a:off x="5867400" y="2987675"/>
            <a:ext cx="266700" cy="22225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5" name="Oval 3"/>
          <p:cNvSpPr>
            <a:spLocks noChangeArrowheads="1"/>
          </p:cNvSpPr>
          <p:nvPr/>
        </p:nvSpPr>
        <p:spPr bwMode="auto">
          <a:xfrm>
            <a:off x="7620000" y="578167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22936" name="Oval 59"/>
          <p:cNvSpPr>
            <a:spLocks noChangeArrowheads="1"/>
          </p:cNvSpPr>
          <p:nvPr/>
        </p:nvSpPr>
        <p:spPr bwMode="auto">
          <a:xfrm>
            <a:off x="7437438" y="451802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22937" name="Oval 60"/>
          <p:cNvSpPr>
            <a:spLocks noChangeArrowheads="1"/>
          </p:cNvSpPr>
          <p:nvPr/>
        </p:nvSpPr>
        <p:spPr bwMode="auto">
          <a:xfrm>
            <a:off x="7219950" y="3656013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22938" name="Oval 61"/>
          <p:cNvSpPr>
            <a:spLocks noChangeArrowheads="1"/>
          </p:cNvSpPr>
          <p:nvPr/>
        </p:nvSpPr>
        <p:spPr bwMode="auto">
          <a:xfrm>
            <a:off x="7048500" y="2624138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22939" name="Oval 62"/>
          <p:cNvSpPr>
            <a:spLocks noChangeArrowheads="1"/>
          </p:cNvSpPr>
          <p:nvPr/>
        </p:nvSpPr>
        <p:spPr bwMode="auto">
          <a:xfrm>
            <a:off x="7010400" y="16764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22940" name="Oval 63"/>
          <p:cNvSpPr>
            <a:spLocks noChangeArrowheads="1"/>
          </p:cNvSpPr>
          <p:nvPr/>
        </p:nvSpPr>
        <p:spPr bwMode="auto">
          <a:xfrm>
            <a:off x="5260975" y="22860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22941" name="Oval 64"/>
          <p:cNvSpPr>
            <a:spLocks noChangeArrowheads="1"/>
          </p:cNvSpPr>
          <p:nvPr/>
        </p:nvSpPr>
        <p:spPr bwMode="auto">
          <a:xfrm>
            <a:off x="4475163" y="2938463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22942" name="Oval 65"/>
          <p:cNvSpPr>
            <a:spLocks noChangeArrowheads="1"/>
          </p:cNvSpPr>
          <p:nvPr/>
        </p:nvSpPr>
        <p:spPr bwMode="auto">
          <a:xfrm>
            <a:off x="5565775" y="3322638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22943" name="Oval 66"/>
          <p:cNvSpPr>
            <a:spLocks noChangeArrowheads="1"/>
          </p:cNvSpPr>
          <p:nvPr/>
        </p:nvSpPr>
        <p:spPr bwMode="auto">
          <a:xfrm>
            <a:off x="3643313" y="40767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22944" name="Oval 67"/>
          <p:cNvSpPr>
            <a:spLocks noChangeArrowheads="1"/>
          </p:cNvSpPr>
          <p:nvPr/>
        </p:nvSpPr>
        <p:spPr bwMode="auto">
          <a:xfrm>
            <a:off x="5200650" y="377507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3" descr="subduction zone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00113"/>
            <a:ext cx="4279900" cy="5078412"/>
          </a:xfrm>
          <a:noFill/>
        </p:spPr>
      </p:pic>
      <p:pic>
        <p:nvPicPr>
          <p:cNvPr id="123907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0" t="18521" r="18179" b="32976"/>
          <a:stretch>
            <a:fillRect/>
          </a:stretch>
        </p:blipFill>
        <p:spPr bwMode="auto">
          <a:xfrm>
            <a:off x="4240213" y="304800"/>
            <a:ext cx="4903787" cy="626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8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1447800" cy="15240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9200">
                <a:solidFill>
                  <a:srgbClr val="99CCFF"/>
                </a:solidFill>
              </a:rPr>
              <a:t>4</a:t>
            </a:r>
          </a:p>
        </p:txBody>
      </p:sp>
      <p:sp>
        <p:nvSpPr>
          <p:cNvPr id="7885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9144000" cy="4876800"/>
          </a:xfrm>
          <a:solidFill>
            <a:srgbClr val="0B0634"/>
          </a:solidFill>
          <a:ln>
            <a:solidFill>
              <a:srgbClr val="99CCFF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Convergent Plate Boundary</a:t>
            </a:r>
            <a:r>
              <a:rPr lang="en-US" sz="4400" dirty="0">
                <a:solidFill>
                  <a:srgbClr val="99CCFF"/>
                </a:solidFill>
              </a:rPr>
              <a:t>      </a:t>
            </a:r>
            <a:r>
              <a:rPr lang="en-US" sz="4000" dirty="0">
                <a:solidFill>
                  <a:srgbClr val="99CCFF"/>
                </a:solidFill>
              </a:rPr>
              <a:t> oceanic crust-to-continent collision </a:t>
            </a:r>
            <a:br>
              <a:rPr lang="en-US" sz="4000" dirty="0">
                <a:solidFill>
                  <a:srgbClr val="99CCFF"/>
                </a:solidFill>
              </a:rPr>
            </a:br>
            <a:r>
              <a:rPr lang="en-US" sz="4000" dirty="0">
                <a:solidFill>
                  <a:srgbClr val="99CCFF"/>
                </a:solidFill>
              </a:rPr>
              <a:t>(or two oceanic crusts).</a:t>
            </a:r>
          </a:p>
          <a:p>
            <a:pPr eaLnBrk="1" hangingPunct="1">
              <a:defRPr/>
            </a:pPr>
            <a:r>
              <a:rPr lang="en-US" altLang="en-US" sz="4000" b="1" u="sng" dirty="0">
                <a:solidFill>
                  <a:srgbClr val="99CCFF"/>
                </a:solidFill>
              </a:rPr>
              <a:t>Subduction Zone (Trench)</a:t>
            </a:r>
            <a:br>
              <a:rPr lang="en-US" altLang="en-US" sz="4000" b="1" u="sng" dirty="0">
                <a:solidFill>
                  <a:srgbClr val="99CCFF"/>
                </a:solidFill>
              </a:rPr>
            </a:br>
            <a:r>
              <a:rPr lang="en-US" sz="4000" dirty="0">
                <a:solidFill>
                  <a:srgbClr val="99CCFF"/>
                </a:solidFill>
              </a:rPr>
              <a:t>Dense ocean crust is forced under continent, sinks into mantle, and melts.</a:t>
            </a:r>
          </a:p>
          <a:p>
            <a:pPr eaLnBrk="1" hangingPunct="1">
              <a:defRPr/>
            </a:pPr>
            <a:r>
              <a:rPr lang="en-US" sz="4000" dirty="0">
                <a:solidFill>
                  <a:srgbClr val="99CCFF"/>
                </a:solidFill>
              </a:rPr>
              <a:t>Forms volcanoes or volcanic island arcs.</a:t>
            </a: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1981200" y="304800"/>
            <a:ext cx="68580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800" b="1">
                <a:solidFill>
                  <a:srgbClr val="99CCFF"/>
                </a:solidFill>
                <a:latin typeface="Arial Narrow" pitchFamily="34" charset="0"/>
              </a:rPr>
              <a:t>Convergent Boundary</a:t>
            </a:r>
            <a:endParaRPr lang="en-US" altLang="en-US" sz="9200" b="1">
              <a:solidFill>
                <a:srgbClr val="99CC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7" grpId="0" build="p" autoUpdateAnimBg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3"/>
          <p:cNvSpPr>
            <a:spLocks noChangeArrowheads="1"/>
          </p:cNvSpPr>
          <p:nvPr/>
        </p:nvSpPr>
        <p:spPr bwMode="auto">
          <a:xfrm>
            <a:off x="0" y="0"/>
            <a:ext cx="14478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200">
                <a:solidFill>
                  <a:srgbClr val="99CCFF"/>
                </a:solidFill>
              </a:rPr>
              <a:t>4</a:t>
            </a:r>
          </a:p>
        </p:txBody>
      </p:sp>
      <p:pic>
        <p:nvPicPr>
          <p:cNvPr id="125955" name="Picture 5" descr="subduction z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81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514600" y="914400"/>
            <a:ext cx="1619250" cy="1524000"/>
            <a:chOff x="1584" y="576"/>
            <a:chExt cx="1020" cy="960"/>
          </a:xfrm>
        </p:grpSpPr>
        <p:sp>
          <p:nvSpPr>
            <p:cNvPr id="125957" name="WordArt 9"/>
            <p:cNvSpPr>
              <a:spLocks noChangeArrowheads="1" noChangeShapeType="1" noTextEdit="1"/>
            </p:cNvSpPr>
            <p:nvPr/>
          </p:nvSpPr>
          <p:spPr bwMode="auto">
            <a:xfrm>
              <a:off x="1584" y="576"/>
              <a:ext cx="1020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CC00"/>
                  </a:solidFill>
                  <a:latin typeface="Arial Black"/>
                </a:rPr>
                <a:t>trench</a:t>
              </a:r>
            </a:p>
          </p:txBody>
        </p:sp>
        <p:sp>
          <p:nvSpPr>
            <p:cNvPr id="125958" name="Line 10"/>
            <p:cNvSpPr>
              <a:spLocks noChangeShapeType="1"/>
            </p:cNvSpPr>
            <p:nvPr/>
          </p:nvSpPr>
          <p:spPr bwMode="auto">
            <a:xfrm>
              <a:off x="2112" y="1008"/>
              <a:ext cx="96" cy="52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73125"/>
            <a:ext cx="7162800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9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99CCFF"/>
                </a:solidFill>
                <a:latin typeface="Arial Rounded MT Bold" pitchFamily="34" charset="0"/>
              </a:rPr>
              <a:t>ESRT page 5</a:t>
            </a:r>
          </a:p>
        </p:txBody>
      </p:sp>
      <p:sp>
        <p:nvSpPr>
          <p:cNvPr id="126980" name="Line 4"/>
          <p:cNvSpPr>
            <a:spLocks noChangeShapeType="1"/>
          </p:cNvSpPr>
          <p:nvPr/>
        </p:nvSpPr>
        <p:spPr bwMode="auto">
          <a:xfrm>
            <a:off x="2667000" y="5791200"/>
            <a:ext cx="381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1" name="Line 5"/>
          <p:cNvSpPr>
            <a:spLocks noChangeShapeType="1"/>
          </p:cNvSpPr>
          <p:nvPr/>
        </p:nvSpPr>
        <p:spPr bwMode="auto">
          <a:xfrm>
            <a:off x="2667000" y="5943600"/>
            <a:ext cx="381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2" name="Line 6"/>
          <p:cNvSpPr>
            <a:spLocks noChangeShapeType="1"/>
          </p:cNvSpPr>
          <p:nvPr/>
        </p:nvSpPr>
        <p:spPr bwMode="auto">
          <a:xfrm flipV="1">
            <a:off x="3962400" y="5715000"/>
            <a:ext cx="228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3" name="Freeform 7"/>
          <p:cNvSpPr>
            <a:spLocks/>
          </p:cNvSpPr>
          <p:nvPr/>
        </p:nvSpPr>
        <p:spPr bwMode="auto">
          <a:xfrm>
            <a:off x="4530725" y="5715000"/>
            <a:ext cx="193675" cy="184150"/>
          </a:xfrm>
          <a:custGeom>
            <a:avLst/>
            <a:gdLst>
              <a:gd name="T0" fmla="*/ 0 w 122"/>
              <a:gd name="T1" fmla="*/ 2147483647 h 116"/>
              <a:gd name="T2" fmla="*/ 2147483647 w 122"/>
              <a:gd name="T3" fmla="*/ 0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2" h="116">
                <a:moveTo>
                  <a:pt x="0" y="116"/>
                </a:moveTo>
                <a:lnTo>
                  <a:pt x="122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4292600" y="5959475"/>
            <a:ext cx="177800" cy="184150"/>
          </a:xfrm>
          <a:custGeom>
            <a:avLst/>
            <a:gdLst>
              <a:gd name="T0" fmla="*/ 2147483647 w 112"/>
              <a:gd name="T1" fmla="*/ 0 h 116"/>
              <a:gd name="T2" fmla="*/ 0 w 112"/>
              <a:gd name="T3" fmla="*/ 2147483647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2" h="116">
                <a:moveTo>
                  <a:pt x="112" y="0"/>
                </a:moveTo>
                <a:lnTo>
                  <a:pt x="0" y="116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5" name="Line 9"/>
          <p:cNvSpPr>
            <a:spLocks noChangeShapeType="1"/>
          </p:cNvSpPr>
          <p:nvPr/>
        </p:nvSpPr>
        <p:spPr bwMode="auto">
          <a:xfrm flipH="1">
            <a:off x="3733800" y="5943600"/>
            <a:ext cx="152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6" name="Freeform 10"/>
          <p:cNvSpPr>
            <a:spLocks/>
          </p:cNvSpPr>
          <p:nvPr/>
        </p:nvSpPr>
        <p:spPr bwMode="auto">
          <a:xfrm>
            <a:off x="5308600" y="5689600"/>
            <a:ext cx="104775" cy="184150"/>
          </a:xfrm>
          <a:custGeom>
            <a:avLst/>
            <a:gdLst>
              <a:gd name="T0" fmla="*/ 0 w 66"/>
              <a:gd name="T1" fmla="*/ 2147483647 h 116"/>
              <a:gd name="T2" fmla="*/ 2147483647 w 66"/>
              <a:gd name="T3" fmla="*/ 0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6" h="116">
                <a:moveTo>
                  <a:pt x="0" y="116"/>
                </a:moveTo>
                <a:lnTo>
                  <a:pt x="66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7" name="Freeform 11"/>
          <p:cNvSpPr>
            <a:spLocks/>
          </p:cNvSpPr>
          <p:nvPr/>
        </p:nvSpPr>
        <p:spPr bwMode="auto">
          <a:xfrm>
            <a:off x="5867400" y="5734050"/>
            <a:ext cx="95250" cy="209550"/>
          </a:xfrm>
          <a:custGeom>
            <a:avLst/>
            <a:gdLst>
              <a:gd name="T0" fmla="*/ 0 w 60"/>
              <a:gd name="T1" fmla="*/ 2147483647 h 132"/>
              <a:gd name="T2" fmla="*/ 2147483647 w 60"/>
              <a:gd name="T3" fmla="*/ 0 h 1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0" h="132">
                <a:moveTo>
                  <a:pt x="0" y="132"/>
                </a:moveTo>
                <a:lnTo>
                  <a:pt x="60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8" name="Freeform 12"/>
          <p:cNvSpPr>
            <a:spLocks/>
          </p:cNvSpPr>
          <p:nvPr/>
        </p:nvSpPr>
        <p:spPr bwMode="auto">
          <a:xfrm>
            <a:off x="5797550" y="6003925"/>
            <a:ext cx="69850" cy="174625"/>
          </a:xfrm>
          <a:custGeom>
            <a:avLst/>
            <a:gdLst>
              <a:gd name="T0" fmla="*/ 2147483647 w 44"/>
              <a:gd name="T1" fmla="*/ 0 h 110"/>
              <a:gd name="T2" fmla="*/ 0 w 44"/>
              <a:gd name="T3" fmla="*/ 2147483647 h 11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4" h="110">
                <a:moveTo>
                  <a:pt x="44" y="0"/>
                </a:moveTo>
                <a:lnTo>
                  <a:pt x="0" y="11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9" name="Freeform 13"/>
          <p:cNvSpPr>
            <a:spLocks/>
          </p:cNvSpPr>
          <p:nvPr/>
        </p:nvSpPr>
        <p:spPr bwMode="auto">
          <a:xfrm>
            <a:off x="5162550" y="5940425"/>
            <a:ext cx="114300" cy="212725"/>
          </a:xfrm>
          <a:custGeom>
            <a:avLst/>
            <a:gdLst>
              <a:gd name="T0" fmla="*/ 2147483647 w 72"/>
              <a:gd name="T1" fmla="*/ 0 h 134"/>
              <a:gd name="T2" fmla="*/ 0 w 72"/>
              <a:gd name="T3" fmla="*/ 2147483647 h 1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2" h="134">
                <a:moveTo>
                  <a:pt x="72" y="0"/>
                </a:moveTo>
                <a:lnTo>
                  <a:pt x="0" y="134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0" name="Line 9"/>
          <p:cNvSpPr>
            <a:spLocks noChangeShapeType="1"/>
          </p:cNvSpPr>
          <p:nvPr/>
        </p:nvSpPr>
        <p:spPr bwMode="auto">
          <a:xfrm flipH="1" flipV="1">
            <a:off x="5200650" y="3657600"/>
            <a:ext cx="1524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1" name="Line 9"/>
          <p:cNvSpPr>
            <a:spLocks noChangeShapeType="1"/>
          </p:cNvSpPr>
          <p:nvPr/>
        </p:nvSpPr>
        <p:spPr bwMode="auto">
          <a:xfrm>
            <a:off x="5413375" y="3743325"/>
            <a:ext cx="20955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2" name="Line 9"/>
          <p:cNvSpPr>
            <a:spLocks noChangeShapeType="1"/>
          </p:cNvSpPr>
          <p:nvPr/>
        </p:nvSpPr>
        <p:spPr bwMode="auto">
          <a:xfrm flipH="1" flipV="1">
            <a:off x="3592513" y="2628900"/>
            <a:ext cx="217487" cy="1143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3" name="Line 9"/>
          <p:cNvSpPr>
            <a:spLocks noChangeShapeType="1"/>
          </p:cNvSpPr>
          <p:nvPr/>
        </p:nvSpPr>
        <p:spPr bwMode="auto">
          <a:xfrm>
            <a:off x="3265488" y="2476500"/>
            <a:ext cx="239712" cy="952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4" name="Line 9"/>
          <p:cNvSpPr>
            <a:spLocks noChangeShapeType="1"/>
          </p:cNvSpPr>
          <p:nvPr/>
        </p:nvSpPr>
        <p:spPr bwMode="auto">
          <a:xfrm>
            <a:off x="4191000" y="1981200"/>
            <a:ext cx="46038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5" name="Line 9"/>
          <p:cNvSpPr>
            <a:spLocks noChangeShapeType="1"/>
          </p:cNvSpPr>
          <p:nvPr/>
        </p:nvSpPr>
        <p:spPr bwMode="auto">
          <a:xfrm flipH="1" flipV="1">
            <a:off x="4292600" y="2419350"/>
            <a:ext cx="80963" cy="266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6" name="Line 9"/>
          <p:cNvSpPr>
            <a:spLocks noChangeShapeType="1"/>
          </p:cNvSpPr>
          <p:nvPr/>
        </p:nvSpPr>
        <p:spPr bwMode="auto">
          <a:xfrm flipH="1">
            <a:off x="3810000" y="3352800"/>
            <a:ext cx="152400" cy="2095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7" name="Line 9"/>
          <p:cNvSpPr>
            <a:spLocks noChangeShapeType="1"/>
          </p:cNvSpPr>
          <p:nvPr/>
        </p:nvSpPr>
        <p:spPr bwMode="auto">
          <a:xfrm flipV="1">
            <a:off x="3657600" y="3648075"/>
            <a:ext cx="152400" cy="1714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8" name="Line 9"/>
          <p:cNvSpPr>
            <a:spLocks noChangeShapeType="1"/>
          </p:cNvSpPr>
          <p:nvPr/>
        </p:nvSpPr>
        <p:spPr bwMode="auto">
          <a:xfrm flipV="1">
            <a:off x="5705475" y="3200400"/>
            <a:ext cx="152400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99" name="Line 9"/>
          <p:cNvSpPr>
            <a:spLocks noChangeShapeType="1"/>
          </p:cNvSpPr>
          <p:nvPr/>
        </p:nvSpPr>
        <p:spPr bwMode="auto">
          <a:xfrm flipV="1">
            <a:off x="5867400" y="3814763"/>
            <a:ext cx="200025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0" name="Line 9"/>
          <p:cNvSpPr>
            <a:spLocks noChangeShapeType="1"/>
          </p:cNvSpPr>
          <p:nvPr/>
        </p:nvSpPr>
        <p:spPr bwMode="auto">
          <a:xfrm flipH="1">
            <a:off x="6153150" y="3700463"/>
            <a:ext cx="247650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1" name="Line 9"/>
          <p:cNvSpPr>
            <a:spLocks noChangeShapeType="1"/>
          </p:cNvSpPr>
          <p:nvPr/>
        </p:nvSpPr>
        <p:spPr bwMode="auto">
          <a:xfrm flipH="1" flipV="1">
            <a:off x="4572000" y="4572000"/>
            <a:ext cx="152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2" name="Line 9"/>
          <p:cNvSpPr>
            <a:spLocks noChangeShapeType="1"/>
          </p:cNvSpPr>
          <p:nvPr/>
        </p:nvSpPr>
        <p:spPr bwMode="auto">
          <a:xfrm>
            <a:off x="4876800" y="4800600"/>
            <a:ext cx="152400" cy="128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3" name="Line 9"/>
          <p:cNvSpPr>
            <a:spLocks noChangeShapeType="1"/>
          </p:cNvSpPr>
          <p:nvPr/>
        </p:nvSpPr>
        <p:spPr bwMode="auto">
          <a:xfrm>
            <a:off x="6524625" y="4953000"/>
            <a:ext cx="2286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4" name="Line 9"/>
          <p:cNvSpPr>
            <a:spLocks noChangeShapeType="1"/>
          </p:cNvSpPr>
          <p:nvPr/>
        </p:nvSpPr>
        <p:spPr bwMode="auto">
          <a:xfrm flipH="1">
            <a:off x="6515100" y="4824413"/>
            <a:ext cx="1905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5" name="Line 9"/>
          <p:cNvSpPr>
            <a:spLocks noChangeShapeType="1"/>
          </p:cNvSpPr>
          <p:nvPr/>
        </p:nvSpPr>
        <p:spPr bwMode="auto">
          <a:xfrm flipH="1">
            <a:off x="6515100" y="4572000"/>
            <a:ext cx="2667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6" name="Line 9"/>
          <p:cNvSpPr>
            <a:spLocks noChangeShapeType="1"/>
          </p:cNvSpPr>
          <p:nvPr/>
        </p:nvSpPr>
        <p:spPr bwMode="auto">
          <a:xfrm>
            <a:off x="6553200" y="4648200"/>
            <a:ext cx="228600" cy="762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7" name="Line 9"/>
          <p:cNvSpPr>
            <a:spLocks noChangeShapeType="1"/>
          </p:cNvSpPr>
          <p:nvPr/>
        </p:nvSpPr>
        <p:spPr bwMode="auto">
          <a:xfrm flipH="1" flipV="1">
            <a:off x="6276975" y="4724400"/>
            <a:ext cx="161925" cy="10001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8" name="Line 9"/>
          <p:cNvSpPr>
            <a:spLocks noChangeShapeType="1"/>
          </p:cNvSpPr>
          <p:nvPr/>
        </p:nvSpPr>
        <p:spPr bwMode="auto">
          <a:xfrm>
            <a:off x="6219825" y="4800600"/>
            <a:ext cx="138113" cy="128588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09" name="Line 9"/>
          <p:cNvSpPr>
            <a:spLocks noChangeShapeType="1"/>
          </p:cNvSpPr>
          <p:nvPr/>
        </p:nvSpPr>
        <p:spPr bwMode="auto">
          <a:xfrm flipV="1">
            <a:off x="7315200" y="3457575"/>
            <a:ext cx="209550" cy="19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0" name="Line 9"/>
          <p:cNvSpPr>
            <a:spLocks noChangeShapeType="1"/>
          </p:cNvSpPr>
          <p:nvPr/>
        </p:nvSpPr>
        <p:spPr bwMode="auto">
          <a:xfrm flipH="1">
            <a:off x="6934200" y="3505200"/>
            <a:ext cx="228600" cy="57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1" name="Line 9"/>
          <p:cNvSpPr>
            <a:spLocks noChangeShapeType="1"/>
          </p:cNvSpPr>
          <p:nvPr/>
        </p:nvSpPr>
        <p:spPr bwMode="auto">
          <a:xfrm>
            <a:off x="6934200" y="2152650"/>
            <a:ext cx="228600" cy="57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2" name="Line 9"/>
          <p:cNvSpPr>
            <a:spLocks noChangeShapeType="1"/>
          </p:cNvSpPr>
          <p:nvPr/>
        </p:nvSpPr>
        <p:spPr bwMode="auto">
          <a:xfrm flipH="1" flipV="1">
            <a:off x="6610350" y="2047875"/>
            <a:ext cx="228600" cy="95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3" name="Line 9"/>
          <p:cNvSpPr>
            <a:spLocks noChangeShapeType="1"/>
          </p:cNvSpPr>
          <p:nvPr/>
        </p:nvSpPr>
        <p:spPr bwMode="auto">
          <a:xfrm flipH="1">
            <a:off x="3962400" y="4314825"/>
            <a:ext cx="190500" cy="128588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4" name="Line 9"/>
          <p:cNvSpPr>
            <a:spLocks noChangeShapeType="1"/>
          </p:cNvSpPr>
          <p:nvPr/>
        </p:nvSpPr>
        <p:spPr bwMode="auto">
          <a:xfrm flipV="1">
            <a:off x="3886200" y="4249738"/>
            <a:ext cx="166688" cy="128587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5" name="Line 9"/>
          <p:cNvSpPr>
            <a:spLocks noChangeShapeType="1"/>
          </p:cNvSpPr>
          <p:nvPr/>
        </p:nvSpPr>
        <p:spPr bwMode="auto">
          <a:xfrm flipH="1" flipV="1">
            <a:off x="3265488" y="4314825"/>
            <a:ext cx="19050" cy="2047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6" name="Line 9"/>
          <p:cNvSpPr>
            <a:spLocks noChangeShapeType="1"/>
          </p:cNvSpPr>
          <p:nvPr/>
        </p:nvSpPr>
        <p:spPr bwMode="auto">
          <a:xfrm>
            <a:off x="3275013" y="4592638"/>
            <a:ext cx="9525" cy="180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7" name="Line 9"/>
          <p:cNvSpPr>
            <a:spLocks noChangeShapeType="1"/>
          </p:cNvSpPr>
          <p:nvPr/>
        </p:nvSpPr>
        <p:spPr bwMode="auto">
          <a:xfrm flipV="1">
            <a:off x="2533650" y="4110038"/>
            <a:ext cx="133350" cy="2047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8" name="Line 9"/>
          <p:cNvSpPr>
            <a:spLocks noChangeShapeType="1"/>
          </p:cNvSpPr>
          <p:nvPr/>
        </p:nvSpPr>
        <p:spPr bwMode="auto">
          <a:xfrm flipH="1">
            <a:off x="2362200" y="4411663"/>
            <a:ext cx="152400" cy="180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19" name="Line 9"/>
          <p:cNvSpPr>
            <a:spLocks noChangeShapeType="1"/>
          </p:cNvSpPr>
          <p:nvPr/>
        </p:nvSpPr>
        <p:spPr bwMode="auto">
          <a:xfrm flipH="1">
            <a:off x="1390650" y="4583113"/>
            <a:ext cx="133350" cy="2413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0" name="Line 9"/>
          <p:cNvSpPr>
            <a:spLocks noChangeShapeType="1"/>
          </p:cNvSpPr>
          <p:nvPr/>
        </p:nvSpPr>
        <p:spPr bwMode="auto">
          <a:xfrm flipV="1">
            <a:off x="1306513" y="4314825"/>
            <a:ext cx="150812" cy="2159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1" name="Line 9"/>
          <p:cNvSpPr>
            <a:spLocks noChangeShapeType="1"/>
          </p:cNvSpPr>
          <p:nvPr/>
        </p:nvSpPr>
        <p:spPr bwMode="auto">
          <a:xfrm flipH="1">
            <a:off x="2386013" y="2571750"/>
            <a:ext cx="128587" cy="2524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2" name="Line 9"/>
          <p:cNvSpPr>
            <a:spLocks noChangeShapeType="1"/>
          </p:cNvSpPr>
          <p:nvPr/>
        </p:nvSpPr>
        <p:spPr bwMode="auto">
          <a:xfrm flipV="1">
            <a:off x="2309813" y="2895600"/>
            <a:ext cx="7620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3" name="Line 9"/>
          <p:cNvSpPr>
            <a:spLocks noChangeShapeType="1"/>
          </p:cNvSpPr>
          <p:nvPr/>
        </p:nvSpPr>
        <p:spPr bwMode="auto">
          <a:xfrm flipV="1">
            <a:off x="1676400" y="2971800"/>
            <a:ext cx="228600" cy="85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4" name="Line 9"/>
          <p:cNvSpPr>
            <a:spLocks noChangeShapeType="1"/>
          </p:cNvSpPr>
          <p:nvPr/>
        </p:nvSpPr>
        <p:spPr bwMode="auto">
          <a:xfrm flipH="1">
            <a:off x="1382713" y="3062288"/>
            <a:ext cx="217487" cy="138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5" name="Line 9"/>
          <p:cNvSpPr>
            <a:spLocks noChangeShapeType="1"/>
          </p:cNvSpPr>
          <p:nvPr/>
        </p:nvSpPr>
        <p:spPr bwMode="auto">
          <a:xfrm>
            <a:off x="1600200" y="3498850"/>
            <a:ext cx="204788" cy="61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6" name="Line 9"/>
          <p:cNvSpPr>
            <a:spLocks noChangeShapeType="1"/>
          </p:cNvSpPr>
          <p:nvPr/>
        </p:nvSpPr>
        <p:spPr bwMode="auto">
          <a:xfrm flipH="1" flipV="1">
            <a:off x="1219200" y="3286125"/>
            <a:ext cx="177800" cy="69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7" name="Line 9"/>
          <p:cNvSpPr>
            <a:spLocks noChangeShapeType="1"/>
          </p:cNvSpPr>
          <p:nvPr/>
        </p:nvSpPr>
        <p:spPr bwMode="auto">
          <a:xfrm>
            <a:off x="5308600" y="2628900"/>
            <a:ext cx="177800" cy="19526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8" name="Line 9"/>
          <p:cNvSpPr>
            <a:spLocks noChangeShapeType="1"/>
          </p:cNvSpPr>
          <p:nvPr/>
        </p:nvSpPr>
        <p:spPr bwMode="auto">
          <a:xfrm flipH="1" flipV="1">
            <a:off x="5200650" y="2697163"/>
            <a:ext cx="152400" cy="14605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29" name="Line 9"/>
          <p:cNvSpPr>
            <a:spLocks noChangeShapeType="1"/>
          </p:cNvSpPr>
          <p:nvPr/>
        </p:nvSpPr>
        <p:spPr bwMode="auto">
          <a:xfrm flipV="1">
            <a:off x="5962650" y="3062288"/>
            <a:ext cx="190500" cy="61912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30" name="Line 9"/>
          <p:cNvSpPr>
            <a:spLocks noChangeShapeType="1"/>
          </p:cNvSpPr>
          <p:nvPr/>
        </p:nvSpPr>
        <p:spPr bwMode="auto">
          <a:xfrm flipH="1">
            <a:off x="5867400" y="2987675"/>
            <a:ext cx="266700" cy="22225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031" name="Oval 3"/>
          <p:cNvSpPr>
            <a:spLocks noChangeArrowheads="1"/>
          </p:cNvSpPr>
          <p:nvPr/>
        </p:nvSpPr>
        <p:spPr bwMode="auto">
          <a:xfrm>
            <a:off x="7620000" y="578167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27032" name="Oval 59"/>
          <p:cNvSpPr>
            <a:spLocks noChangeArrowheads="1"/>
          </p:cNvSpPr>
          <p:nvPr/>
        </p:nvSpPr>
        <p:spPr bwMode="auto">
          <a:xfrm>
            <a:off x="7437438" y="451802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27033" name="Oval 60"/>
          <p:cNvSpPr>
            <a:spLocks noChangeArrowheads="1"/>
          </p:cNvSpPr>
          <p:nvPr/>
        </p:nvSpPr>
        <p:spPr bwMode="auto">
          <a:xfrm>
            <a:off x="7219950" y="3656013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27034" name="Oval 61"/>
          <p:cNvSpPr>
            <a:spLocks noChangeArrowheads="1"/>
          </p:cNvSpPr>
          <p:nvPr/>
        </p:nvSpPr>
        <p:spPr bwMode="auto">
          <a:xfrm>
            <a:off x="7048500" y="2624138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27035" name="Oval 62"/>
          <p:cNvSpPr>
            <a:spLocks noChangeArrowheads="1"/>
          </p:cNvSpPr>
          <p:nvPr/>
        </p:nvSpPr>
        <p:spPr bwMode="auto">
          <a:xfrm>
            <a:off x="7010400" y="16764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27036" name="Oval 63"/>
          <p:cNvSpPr>
            <a:spLocks noChangeArrowheads="1"/>
          </p:cNvSpPr>
          <p:nvPr/>
        </p:nvSpPr>
        <p:spPr bwMode="auto">
          <a:xfrm>
            <a:off x="5260975" y="22860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27037" name="Oval 64"/>
          <p:cNvSpPr>
            <a:spLocks noChangeArrowheads="1"/>
          </p:cNvSpPr>
          <p:nvPr/>
        </p:nvSpPr>
        <p:spPr bwMode="auto">
          <a:xfrm>
            <a:off x="4475163" y="2938463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27038" name="Oval 65"/>
          <p:cNvSpPr>
            <a:spLocks noChangeArrowheads="1"/>
          </p:cNvSpPr>
          <p:nvPr/>
        </p:nvSpPr>
        <p:spPr bwMode="auto">
          <a:xfrm>
            <a:off x="5565775" y="3322638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27039" name="Oval 66"/>
          <p:cNvSpPr>
            <a:spLocks noChangeArrowheads="1"/>
          </p:cNvSpPr>
          <p:nvPr/>
        </p:nvSpPr>
        <p:spPr bwMode="auto">
          <a:xfrm>
            <a:off x="3643313" y="40767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27040" name="Oval 67"/>
          <p:cNvSpPr>
            <a:spLocks noChangeArrowheads="1"/>
          </p:cNvSpPr>
          <p:nvPr/>
        </p:nvSpPr>
        <p:spPr bwMode="auto">
          <a:xfrm>
            <a:off x="5200650" y="377507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3" descr="subduction zone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00113"/>
            <a:ext cx="4279900" cy="5078412"/>
          </a:xfrm>
          <a:noFill/>
        </p:spPr>
      </p:pic>
      <p:pic>
        <p:nvPicPr>
          <p:cNvPr id="128003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0" t="18521" r="18179" b="32976"/>
          <a:stretch>
            <a:fillRect/>
          </a:stretch>
        </p:blipFill>
        <p:spPr bwMode="auto">
          <a:xfrm>
            <a:off x="4240213" y="304800"/>
            <a:ext cx="4903787" cy="626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748588" cy="64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1200"/>
            <a:ext cx="9144000" cy="4876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en-US" sz="7200">
                <a:solidFill>
                  <a:schemeClr val="accent1"/>
                </a:solidFill>
                <a:latin typeface="Arial Black" pitchFamily="34" charset="0"/>
              </a:rPr>
              <a:t>What unified </a:t>
            </a:r>
            <a:br>
              <a:rPr lang="en-US" altLang="en-US" sz="7200">
                <a:solidFill>
                  <a:schemeClr val="accent1"/>
                </a:solidFill>
                <a:latin typeface="Arial Black" pitchFamily="34" charset="0"/>
              </a:rPr>
            </a:br>
            <a:r>
              <a:rPr lang="en-US" altLang="en-US" sz="7200">
                <a:solidFill>
                  <a:schemeClr val="accent1"/>
                </a:solidFill>
                <a:latin typeface="Arial Black" pitchFamily="34" charset="0"/>
              </a:rPr>
              <a:t>theory explains plate motions?</a:t>
            </a:r>
          </a:p>
        </p:txBody>
      </p:sp>
      <p:sp>
        <p:nvSpPr>
          <p:cNvPr id="194563" name="WordArt 3"/>
          <p:cNvSpPr>
            <a:spLocks noChangeArrowheads="1" noChangeShapeType="1" noTextEdit="1"/>
          </p:cNvSpPr>
          <p:nvPr/>
        </p:nvSpPr>
        <p:spPr bwMode="auto">
          <a:xfrm>
            <a:off x="304800" y="228600"/>
            <a:ext cx="2084388" cy="1279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Aim:</a:t>
            </a:r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6248400" y="0"/>
            <a:ext cx="2895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Arial Narrow" pitchFamily="34" charset="0"/>
              </a:rPr>
              <a:t>Page 260</a:t>
            </a:r>
            <a:br>
              <a:rPr lang="en-US" altLang="en-US" sz="4800" dirty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4800" dirty="0">
                <a:solidFill>
                  <a:schemeClr val="bg1"/>
                </a:solidFill>
                <a:latin typeface="Arial Narrow" pitchFamily="34" charset="0"/>
              </a:rPr>
              <a:t>4/28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ck In Black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94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700" decel="100000" fill="hold"/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2" grpId="0" animBg="1"/>
      <p:bldP spid="19456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057400"/>
          </a:xfrm>
          <a:solidFill>
            <a:schemeClr val="tx2"/>
          </a:solidFill>
        </p:spPr>
        <p:txBody>
          <a:bodyPr/>
          <a:lstStyle/>
          <a:p>
            <a:pPr algn="l" eaLnBrk="1" hangingPunct="1"/>
            <a:r>
              <a:rPr lang="en-US" altLang="en-US" sz="5400">
                <a:solidFill>
                  <a:schemeClr val="accent1"/>
                </a:solidFill>
                <a:latin typeface="Arial Black" pitchFamily="34" charset="0"/>
              </a:rPr>
              <a:t>1.  What is the Theory        </a:t>
            </a:r>
            <a:br>
              <a:rPr lang="en-US" altLang="en-US" sz="5400">
                <a:solidFill>
                  <a:schemeClr val="accent1"/>
                </a:solidFill>
                <a:latin typeface="Arial Black" pitchFamily="34" charset="0"/>
              </a:rPr>
            </a:br>
            <a:r>
              <a:rPr lang="en-US" altLang="en-US" sz="5400">
                <a:solidFill>
                  <a:schemeClr val="accent1"/>
                </a:solidFill>
                <a:latin typeface="Arial Black" pitchFamily="34" charset="0"/>
              </a:rPr>
              <a:t>     of Plate Tectonics?</a:t>
            </a:r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0" y="2133600"/>
            <a:ext cx="91440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chemeClr val="bg1"/>
                </a:solidFill>
              </a:rPr>
              <a:t>Supercontinent “PANGAEA”</a:t>
            </a:r>
            <a:br>
              <a:rPr lang="en-US" altLang="en-US" sz="5400" b="1">
                <a:solidFill>
                  <a:schemeClr val="bg1"/>
                </a:solidFill>
              </a:rPr>
            </a:br>
            <a:r>
              <a:rPr lang="en-US" altLang="en-US" sz="5400" b="1">
                <a:solidFill>
                  <a:schemeClr val="bg1"/>
                </a:solidFill>
              </a:rPr>
              <a:t>broke up as a result of “floating” plates moving because of convection currents in asthenosphere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7"/>
          <a:stretch>
            <a:fillRect/>
          </a:stretch>
        </p:blipFill>
        <p:spPr bwMode="auto">
          <a:xfrm>
            <a:off x="0" y="0"/>
            <a:ext cx="73914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Oval 6"/>
          <p:cNvSpPr>
            <a:spLocks noChangeArrowheads="1"/>
          </p:cNvSpPr>
          <p:nvPr/>
        </p:nvSpPr>
        <p:spPr bwMode="auto">
          <a:xfrm rot="-2450883">
            <a:off x="1868488" y="2420938"/>
            <a:ext cx="1616075" cy="731837"/>
          </a:xfrm>
          <a:prstGeom prst="ellips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2"/>
          </a:solidFill>
        </p:spPr>
        <p:txBody>
          <a:bodyPr/>
          <a:lstStyle/>
          <a:p>
            <a:pPr eaLnBrk="1" hangingPunct="1"/>
            <a:r>
              <a:rPr lang="en-US" altLang="en-US" sz="5400">
                <a:solidFill>
                  <a:schemeClr val="accent1"/>
                </a:solidFill>
                <a:latin typeface="Arial Black" pitchFamily="34" charset="0"/>
              </a:rPr>
              <a:t>Pangaea or Pangea</a:t>
            </a:r>
          </a:p>
        </p:txBody>
      </p:sp>
      <p:pic>
        <p:nvPicPr>
          <p:cNvPr id="132099" name="Picture 2" descr="http://upload.wikimedia.org/wikipedia/commons/e/e6/Blakey_220mo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676400"/>
            <a:ext cx="8534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748588" cy="64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2743200"/>
          </a:xfrm>
          <a:solidFill>
            <a:schemeClr val="tx2"/>
          </a:solidFill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accent1"/>
                </a:solidFill>
                <a:latin typeface="Arial Black" pitchFamily="34" charset="0"/>
              </a:rPr>
              <a:t>2.  What events occur at or near zones of crustal activity?</a:t>
            </a:r>
            <a:br>
              <a:rPr lang="en-US" altLang="en-US" sz="4000">
                <a:solidFill>
                  <a:schemeClr val="accent1"/>
                </a:solidFill>
                <a:latin typeface="Arial Black" pitchFamily="34" charset="0"/>
              </a:rPr>
            </a:br>
            <a:br>
              <a:rPr lang="en-US" altLang="en-US" sz="4000">
                <a:solidFill>
                  <a:schemeClr val="accent1"/>
                </a:solidFill>
                <a:latin typeface="Arial Black" pitchFamily="34" charset="0"/>
              </a:rPr>
            </a:br>
            <a:endParaRPr lang="en-US" altLang="en-US" sz="400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91140" name="WordArt 4"/>
          <p:cNvSpPr>
            <a:spLocks noChangeArrowheads="1" noChangeShapeType="1" noTextEdit="1"/>
          </p:cNvSpPr>
          <p:nvPr/>
        </p:nvSpPr>
        <p:spPr bwMode="auto">
          <a:xfrm>
            <a:off x="1676400" y="1676400"/>
            <a:ext cx="5486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"/>
                <a:cs typeface="Arial"/>
              </a:rPr>
              <a:t>(plate boundaries)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438400"/>
          </a:xfrm>
          <a:solidFill>
            <a:schemeClr val="tx2"/>
          </a:solidFill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accent1"/>
                </a:solidFill>
                <a:latin typeface="Arial Black" pitchFamily="34" charset="0"/>
              </a:rPr>
              <a:t>2.  What events occur at or near zones of crustal activity?</a:t>
            </a:r>
            <a:br>
              <a:rPr lang="en-US" altLang="en-US" sz="4000" dirty="0">
                <a:solidFill>
                  <a:schemeClr val="accent1"/>
                </a:solidFill>
                <a:latin typeface="Arial Black" pitchFamily="34" charset="0"/>
              </a:rPr>
            </a:br>
            <a:br>
              <a:rPr lang="en-US" altLang="en-US" sz="4000" dirty="0">
                <a:solidFill>
                  <a:schemeClr val="accent1"/>
                </a:solidFill>
                <a:latin typeface="Arial Black" pitchFamily="34" charset="0"/>
              </a:rPr>
            </a:br>
            <a:endParaRPr lang="en-US" altLang="en-US" sz="4000" dirty="0">
              <a:solidFill>
                <a:schemeClr val="accent1"/>
              </a:solidFill>
              <a:latin typeface="Arial Black" pitchFamily="34" charset="0"/>
            </a:endParaRP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0" y="2764572"/>
            <a:ext cx="91440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Narrow" pitchFamily="34" charset="0"/>
              </a:rPr>
              <a:t>a. earthquakes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Narrow" pitchFamily="34" charset="0"/>
              </a:rPr>
              <a:t>b. volcanoes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Narrow" pitchFamily="34" charset="0"/>
              </a:rPr>
              <a:t>c. mountain building events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Narrow" pitchFamily="34" charset="0"/>
              </a:rPr>
              <a:t>d. tsunamis – </a:t>
            </a:r>
            <a:r>
              <a:rPr lang="en-US" altLang="en-US" sz="4000">
                <a:solidFill>
                  <a:schemeClr val="bg1"/>
                </a:solidFill>
                <a:latin typeface="Arial Narrow" pitchFamily="34" charset="0"/>
              </a:rPr>
              <a:t>ocean waves </a:t>
            </a:r>
            <a:r>
              <a:rPr lang="en-US" altLang="en-US" sz="4000" dirty="0">
                <a:solidFill>
                  <a:schemeClr val="bg1"/>
                </a:solidFill>
                <a:latin typeface="Arial Narrow" pitchFamily="34" charset="0"/>
              </a:rPr>
              <a:t>caused by </a:t>
            </a:r>
            <a:br>
              <a:rPr lang="en-US" altLang="en-US" sz="4000" dirty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4000" dirty="0">
                <a:solidFill>
                  <a:schemeClr val="bg1"/>
                </a:solidFill>
                <a:latin typeface="Arial Narrow" pitchFamily="34" charset="0"/>
              </a:rPr>
              <a:t>                       undersea earthquakes</a:t>
            </a:r>
          </a:p>
        </p:txBody>
      </p:sp>
      <p:sp>
        <p:nvSpPr>
          <p:cNvPr id="135172" name="WordArt 4"/>
          <p:cNvSpPr>
            <a:spLocks noChangeArrowheads="1" noChangeShapeType="1" noTextEdit="1"/>
          </p:cNvSpPr>
          <p:nvPr/>
        </p:nvSpPr>
        <p:spPr bwMode="auto">
          <a:xfrm>
            <a:off x="2057400" y="1676400"/>
            <a:ext cx="4648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"/>
                <a:cs typeface="Arial"/>
              </a:rPr>
              <a:t>(plate boundaries)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u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u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u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u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 autoUpdateAnimBg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748588" cy="64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73125"/>
            <a:ext cx="7162800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99CCFF"/>
                </a:solidFill>
                <a:latin typeface="Arial Rounded MT Bold" pitchFamily="34" charset="0"/>
              </a:rPr>
              <a:t>ESRT page 5</a:t>
            </a:r>
          </a:p>
        </p:txBody>
      </p:sp>
      <p:sp>
        <p:nvSpPr>
          <p:cNvPr id="139268" name="Line 4"/>
          <p:cNvSpPr>
            <a:spLocks noChangeShapeType="1"/>
          </p:cNvSpPr>
          <p:nvPr/>
        </p:nvSpPr>
        <p:spPr bwMode="auto">
          <a:xfrm>
            <a:off x="2667000" y="5791200"/>
            <a:ext cx="381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69" name="Line 5"/>
          <p:cNvSpPr>
            <a:spLocks noChangeShapeType="1"/>
          </p:cNvSpPr>
          <p:nvPr/>
        </p:nvSpPr>
        <p:spPr bwMode="auto">
          <a:xfrm>
            <a:off x="2667000" y="5943600"/>
            <a:ext cx="381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70" name="Line 6"/>
          <p:cNvSpPr>
            <a:spLocks noChangeShapeType="1"/>
          </p:cNvSpPr>
          <p:nvPr/>
        </p:nvSpPr>
        <p:spPr bwMode="auto">
          <a:xfrm flipV="1">
            <a:off x="3962400" y="5715000"/>
            <a:ext cx="228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71" name="Freeform 7"/>
          <p:cNvSpPr>
            <a:spLocks/>
          </p:cNvSpPr>
          <p:nvPr/>
        </p:nvSpPr>
        <p:spPr bwMode="auto">
          <a:xfrm>
            <a:off x="4530725" y="5715000"/>
            <a:ext cx="193675" cy="184150"/>
          </a:xfrm>
          <a:custGeom>
            <a:avLst/>
            <a:gdLst>
              <a:gd name="T0" fmla="*/ 0 w 122"/>
              <a:gd name="T1" fmla="*/ 2147483647 h 116"/>
              <a:gd name="T2" fmla="*/ 2147483647 w 122"/>
              <a:gd name="T3" fmla="*/ 0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2" h="116">
                <a:moveTo>
                  <a:pt x="0" y="116"/>
                </a:moveTo>
                <a:lnTo>
                  <a:pt x="122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72" name="Freeform 8"/>
          <p:cNvSpPr>
            <a:spLocks/>
          </p:cNvSpPr>
          <p:nvPr/>
        </p:nvSpPr>
        <p:spPr bwMode="auto">
          <a:xfrm>
            <a:off x="4292600" y="5959475"/>
            <a:ext cx="177800" cy="184150"/>
          </a:xfrm>
          <a:custGeom>
            <a:avLst/>
            <a:gdLst>
              <a:gd name="T0" fmla="*/ 2147483647 w 112"/>
              <a:gd name="T1" fmla="*/ 0 h 116"/>
              <a:gd name="T2" fmla="*/ 0 w 112"/>
              <a:gd name="T3" fmla="*/ 2147483647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2" h="116">
                <a:moveTo>
                  <a:pt x="112" y="0"/>
                </a:moveTo>
                <a:lnTo>
                  <a:pt x="0" y="116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73" name="Line 9"/>
          <p:cNvSpPr>
            <a:spLocks noChangeShapeType="1"/>
          </p:cNvSpPr>
          <p:nvPr/>
        </p:nvSpPr>
        <p:spPr bwMode="auto">
          <a:xfrm flipH="1">
            <a:off x="3733800" y="5943600"/>
            <a:ext cx="152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74" name="Freeform 10"/>
          <p:cNvSpPr>
            <a:spLocks/>
          </p:cNvSpPr>
          <p:nvPr/>
        </p:nvSpPr>
        <p:spPr bwMode="auto">
          <a:xfrm>
            <a:off x="5308600" y="5689600"/>
            <a:ext cx="104775" cy="184150"/>
          </a:xfrm>
          <a:custGeom>
            <a:avLst/>
            <a:gdLst>
              <a:gd name="T0" fmla="*/ 0 w 66"/>
              <a:gd name="T1" fmla="*/ 2147483647 h 116"/>
              <a:gd name="T2" fmla="*/ 2147483647 w 66"/>
              <a:gd name="T3" fmla="*/ 0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6" h="116">
                <a:moveTo>
                  <a:pt x="0" y="116"/>
                </a:moveTo>
                <a:lnTo>
                  <a:pt x="66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75" name="Freeform 11"/>
          <p:cNvSpPr>
            <a:spLocks/>
          </p:cNvSpPr>
          <p:nvPr/>
        </p:nvSpPr>
        <p:spPr bwMode="auto">
          <a:xfrm>
            <a:off x="5867400" y="5734050"/>
            <a:ext cx="95250" cy="209550"/>
          </a:xfrm>
          <a:custGeom>
            <a:avLst/>
            <a:gdLst>
              <a:gd name="T0" fmla="*/ 0 w 60"/>
              <a:gd name="T1" fmla="*/ 2147483647 h 132"/>
              <a:gd name="T2" fmla="*/ 2147483647 w 60"/>
              <a:gd name="T3" fmla="*/ 0 h 1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0" h="132">
                <a:moveTo>
                  <a:pt x="0" y="132"/>
                </a:moveTo>
                <a:lnTo>
                  <a:pt x="60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76" name="Freeform 12"/>
          <p:cNvSpPr>
            <a:spLocks/>
          </p:cNvSpPr>
          <p:nvPr/>
        </p:nvSpPr>
        <p:spPr bwMode="auto">
          <a:xfrm>
            <a:off x="5797550" y="6003925"/>
            <a:ext cx="69850" cy="174625"/>
          </a:xfrm>
          <a:custGeom>
            <a:avLst/>
            <a:gdLst>
              <a:gd name="T0" fmla="*/ 2147483647 w 44"/>
              <a:gd name="T1" fmla="*/ 0 h 110"/>
              <a:gd name="T2" fmla="*/ 0 w 44"/>
              <a:gd name="T3" fmla="*/ 2147483647 h 11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4" h="110">
                <a:moveTo>
                  <a:pt x="44" y="0"/>
                </a:moveTo>
                <a:lnTo>
                  <a:pt x="0" y="11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77" name="Freeform 13"/>
          <p:cNvSpPr>
            <a:spLocks/>
          </p:cNvSpPr>
          <p:nvPr/>
        </p:nvSpPr>
        <p:spPr bwMode="auto">
          <a:xfrm>
            <a:off x="5162550" y="5940425"/>
            <a:ext cx="114300" cy="212725"/>
          </a:xfrm>
          <a:custGeom>
            <a:avLst/>
            <a:gdLst>
              <a:gd name="T0" fmla="*/ 2147483647 w 72"/>
              <a:gd name="T1" fmla="*/ 0 h 134"/>
              <a:gd name="T2" fmla="*/ 0 w 72"/>
              <a:gd name="T3" fmla="*/ 2147483647 h 1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2" h="134">
                <a:moveTo>
                  <a:pt x="72" y="0"/>
                </a:moveTo>
                <a:lnTo>
                  <a:pt x="0" y="134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78" name="Line 9"/>
          <p:cNvSpPr>
            <a:spLocks noChangeShapeType="1"/>
          </p:cNvSpPr>
          <p:nvPr/>
        </p:nvSpPr>
        <p:spPr bwMode="auto">
          <a:xfrm flipH="1" flipV="1">
            <a:off x="5200650" y="3657600"/>
            <a:ext cx="1524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79" name="Line 9"/>
          <p:cNvSpPr>
            <a:spLocks noChangeShapeType="1"/>
          </p:cNvSpPr>
          <p:nvPr/>
        </p:nvSpPr>
        <p:spPr bwMode="auto">
          <a:xfrm>
            <a:off x="5413375" y="3743325"/>
            <a:ext cx="20955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80" name="Line 9"/>
          <p:cNvSpPr>
            <a:spLocks noChangeShapeType="1"/>
          </p:cNvSpPr>
          <p:nvPr/>
        </p:nvSpPr>
        <p:spPr bwMode="auto">
          <a:xfrm flipH="1" flipV="1">
            <a:off x="3592513" y="2628900"/>
            <a:ext cx="217487" cy="1143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81" name="Line 9"/>
          <p:cNvSpPr>
            <a:spLocks noChangeShapeType="1"/>
          </p:cNvSpPr>
          <p:nvPr/>
        </p:nvSpPr>
        <p:spPr bwMode="auto">
          <a:xfrm>
            <a:off x="3265488" y="2476500"/>
            <a:ext cx="239712" cy="952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82" name="Line 9"/>
          <p:cNvSpPr>
            <a:spLocks noChangeShapeType="1"/>
          </p:cNvSpPr>
          <p:nvPr/>
        </p:nvSpPr>
        <p:spPr bwMode="auto">
          <a:xfrm>
            <a:off x="4191000" y="1981200"/>
            <a:ext cx="46038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83" name="Line 9"/>
          <p:cNvSpPr>
            <a:spLocks noChangeShapeType="1"/>
          </p:cNvSpPr>
          <p:nvPr/>
        </p:nvSpPr>
        <p:spPr bwMode="auto">
          <a:xfrm flipH="1" flipV="1">
            <a:off x="4292600" y="2419350"/>
            <a:ext cx="80963" cy="266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84" name="Line 9"/>
          <p:cNvSpPr>
            <a:spLocks noChangeShapeType="1"/>
          </p:cNvSpPr>
          <p:nvPr/>
        </p:nvSpPr>
        <p:spPr bwMode="auto">
          <a:xfrm flipH="1">
            <a:off x="3810000" y="3352800"/>
            <a:ext cx="152400" cy="2095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85" name="Line 9"/>
          <p:cNvSpPr>
            <a:spLocks noChangeShapeType="1"/>
          </p:cNvSpPr>
          <p:nvPr/>
        </p:nvSpPr>
        <p:spPr bwMode="auto">
          <a:xfrm flipV="1">
            <a:off x="3657600" y="3648075"/>
            <a:ext cx="152400" cy="1714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86" name="Line 9"/>
          <p:cNvSpPr>
            <a:spLocks noChangeShapeType="1"/>
          </p:cNvSpPr>
          <p:nvPr/>
        </p:nvSpPr>
        <p:spPr bwMode="auto">
          <a:xfrm flipV="1">
            <a:off x="5705475" y="3200400"/>
            <a:ext cx="152400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87" name="Line 9"/>
          <p:cNvSpPr>
            <a:spLocks noChangeShapeType="1"/>
          </p:cNvSpPr>
          <p:nvPr/>
        </p:nvSpPr>
        <p:spPr bwMode="auto">
          <a:xfrm flipV="1">
            <a:off x="5867400" y="3814763"/>
            <a:ext cx="200025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88" name="Line 9"/>
          <p:cNvSpPr>
            <a:spLocks noChangeShapeType="1"/>
          </p:cNvSpPr>
          <p:nvPr/>
        </p:nvSpPr>
        <p:spPr bwMode="auto">
          <a:xfrm flipH="1">
            <a:off x="6153150" y="3700463"/>
            <a:ext cx="247650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89" name="Line 9"/>
          <p:cNvSpPr>
            <a:spLocks noChangeShapeType="1"/>
          </p:cNvSpPr>
          <p:nvPr/>
        </p:nvSpPr>
        <p:spPr bwMode="auto">
          <a:xfrm flipH="1" flipV="1">
            <a:off x="4572000" y="4572000"/>
            <a:ext cx="152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90" name="Line 9"/>
          <p:cNvSpPr>
            <a:spLocks noChangeShapeType="1"/>
          </p:cNvSpPr>
          <p:nvPr/>
        </p:nvSpPr>
        <p:spPr bwMode="auto">
          <a:xfrm>
            <a:off x="4876800" y="4800600"/>
            <a:ext cx="152400" cy="128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91" name="Line 9"/>
          <p:cNvSpPr>
            <a:spLocks noChangeShapeType="1"/>
          </p:cNvSpPr>
          <p:nvPr/>
        </p:nvSpPr>
        <p:spPr bwMode="auto">
          <a:xfrm>
            <a:off x="6524625" y="4953000"/>
            <a:ext cx="2286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92" name="Line 9"/>
          <p:cNvSpPr>
            <a:spLocks noChangeShapeType="1"/>
          </p:cNvSpPr>
          <p:nvPr/>
        </p:nvSpPr>
        <p:spPr bwMode="auto">
          <a:xfrm flipH="1">
            <a:off x="6515100" y="4824413"/>
            <a:ext cx="1905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93" name="Line 9"/>
          <p:cNvSpPr>
            <a:spLocks noChangeShapeType="1"/>
          </p:cNvSpPr>
          <p:nvPr/>
        </p:nvSpPr>
        <p:spPr bwMode="auto">
          <a:xfrm flipH="1">
            <a:off x="6515100" y="4572000"/>
            <a:ext cx="2667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94" name="Line 9"/>
          <p:cNvSpPr>
            <a:spLocks noChangeShapeType="1"/>
          </p:cNvSpPr>
          <p:nvPr/>
        </p:nvSpPr>
        <p:spPr bwMode="auto">
          <a:xfrm>
            <a:off x="6553200" y="4648200"/>
            <a:ext cx="228600" cy="762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95" name="Line 9"/>
          <p:cNvSpPr>
            <a:spLocks noChangeShapeType="1"/>
          </p:cNvSpPr>
          <p:nvPr/>
        </p:nvSpPr>
        <p:spPr bwMode="auto">
          <a:xfrm flipH="1" flipV="1">
            <a:off x="6276975" y="4724400"/>
            <a:ext cx="161925" cy="10001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96" name="Line 9"/>
          <p:cNvSpPr>
            <a:spLocks noChangeShapeType="1"/>
          </p:cNvSpPr>
          <p:nvPr/>
        </p:nvSpPr>
        <p:spPr bwMode="auto">
          <a:xfrm>
            <a:off x="6219825" y="4800600"/>
            <a:ext cx="138113" cy="128588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97" name="Line 9"/>
          <p:cNvSpPr>
            <a:spLocks noChangeShapeType="1"/>
          </p:cNvSpPr>
          <p:nvPr/>
        </p:nvSpPr>
        <p:spPr bwMode="auto">
          <a:xfrm flipV="1">
            <a:off x="7315200" y="3457575"/>
            <a:ext cx="209550" cy="19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98" name="Line 9"/>
          <p:cNvSpPr>
            <a:spLocks noChangeShapeType="1"/>
          </p:cNvSpPr>
          <p:nvPr/>
        </p:nvSpPr>
        <p:spPr bwMode="auto">
          <a:xfrm flipH="1">
            <a:off x="6934200" y="3505200"/>
            <a:ext cx="228600" cy="57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99" name="Line 9"/>
          <p:cNvSpPr>
            <a:spLocks noChangeShapeType="1"/>
          </p:cNvSpPr>
          <p:nvPr/>
        </p:nvSpPr>
        <p:spPr bwMode="auto">
          <a:xfrm>
            <a:off x="6934200" y="2152650"/>
            <a:ext cx="228600" cy="57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00" name="Line 9"/>
          <p:cNvSpPr>
            <a:spLocks noChangeShapeType="1"/>
          </p:cNvSpPr>
          <p:nvPr/>
        </p:nvSpPr>
        <p:spPr bwMode="auto">
          <a:xfrm flipH="1" flipV="1">
            <a:off x="6610350" y="2047875"/>
            <a:ext cx="228600" cy="95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01" name="Line 9"/>
          <p:cNvSpPr>
            <a:spLocks noChangeShapeType="1"/>
          </p:cNvSpPr>
          <p:nvPr/>
        </p:nvSpPr>
        <p:spPr bwMode="auto">
          <a:xfrm flipH="1">
            <a:off x="3962400" y="4314825"/>
            <a:ext cx="190500" cy="128588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02" name="Line 9"/>
          <p:cNvSpPr>
            <a:spLocks noChangeShapeType="1"/>
          </p:cNvSpPr>
          <p:nvPr/>
        </p:nvSpPr>
        <p:spPr bwMode="auto">
          <a:xfrm flipV="1">
            <a:off x="3886200" y="4249738"/>
            <a:ext cx="166688" cy="128587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03" name="Line 9"/>
          <p:cNvSpPr>
            <a:spLocks noChangeShapeType="1"/>
          </p:cNvSpPr>
          <p:nvPr/>
        </p:nvSpPr>
        <p:spPr bwMode="auto">
          <a:xfrm flipH="1" flipV="1">
            <a:off x="3265488" y="4314825"/>
            <a:ext cx="19050" cy="2047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04" name="Line 9"/>
          <p:cNvSpPr>
            <a:spLocks noChangeShapeType="1"/>
          </p:cNvSpPr>
          <p:nvPr/>
        </p:nvSpPr>
        <p:spPr bwMode="auto">
          <a:xfrm>
            <a:off x="3275013" y="4592638"/>
            <a:ext cx="9525" cy="180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05" name="Line 9"/>
          <p:cNvSpPr>
            <a:spLocks noChangeShapeType="1"/>
          </p:cNvSpPr>
          <p:nvPr/>
        </p:nvSpPr>
        <p:spPr bwMode="auto">
          <a:xfrm flipV="1">
            <a:off x="2533650" y="4110038"/>
            <a:ext cx="133350" cy="2047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06" name="Line 9"/>
          <p:cNvSpPr>
            <a:spLocks noChangeShapeType="1"/>
          </p:cNvSpPr>
          <p:nvPr/>
        </p:nvSpPr>
        <p:spPr bwMode="auto">
          <a:xfrm flipH="1">
            <a:off x="2362200" y="4411663"/>
            <a:ext cx="152400" cy="180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07" name="Line 9"/>
          <p:cNvSpPr>
            <a:spLocks noChangeShapeType="1"/>
          </p:cNvSpPr>
          <p:nvPr/>
        </p:nvSpPr>
        <p:spPr bwMode="auto">
          <a:xfrm flipH="1">
            <a:off x="1390650" y="4583113"/>
            <a:ext cx="133350" cy="2413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08" name="Line 9"/>
          <p:cNvSpPr>
            <a:spLocks noChangeShapeType="1"/>
          </p:cNvSpPr>
          <p:nvPr/>
        </p:nvSpPr>
        <p:spPr bwMode="auto">
          <a:xfrm flipV="1">
            <a:off x="1306513" y="4314825"/>
            <a:ext cx="150812" cy="2159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09" name="Line 9"/>
          <p:cNvSpPr>
            <a:spLocks noChangeShapeType="1"/>
          </p:cNvSpPr>
          <p:nvPr/>
        </p:nvSpPr>
        <p:spPr bwMode="auto">
          <a:xfrm flipH="1">
            <a:off x="2386013" y="2571750"/>
            <a:ext cx="128587" cy="2524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10" name="Line 9"/>
          <p:cNvSpPr>
            <a:spLocks noChangeShapeType="1"/>
          </p:cNvSpPr>
          <p:nvPr/>
        </p:nvSpPr>
        <p:spPr bwMode="auto">
          <a:xfrm flipV="1">
            <a:off x="2309813" y="2895600"/>
            <a:ext cx="7620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11" name="Line 9"/>
          <p:cNvSpPr>
            <a:spLocks noChangeShapeType="1"/>
          </p:cNvSpPr>
          <p:nvPr/>
        </p:nvSpPr>
        <p:spPr bwMode="auto">
          <a:xfrm flipV="1">
            <a:off x="1676400" y="2971800"/>
            <a:ext cx="228600" cy="85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12" name="Line 9"/>
          <p:cNvSpPr>
            <a:spLocks noChangeShapeType="1"/>
          </p:cNvSpPr>
          <p:nvPr/>
        </p:nvSpPr>
        <p:spPr bwMode="auto">
          <a:xfrm flipH="1">
            <a:off x="1382713" y="3062288"/>
            <a:ext cx="217487" cy="138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13" name="Line 9"/>
          <p:cNvSpPr>
            <a:spLocks noChangeShapeType="1"/>
          </p:cNvSpPr>
          <p:nvPr/>
        </p:nvSpPr>
        <p:spPr bwMode="auto">
          <a:xfrm>
            <a:off x="1600200" y="3498850"/>
            <a:ext cx="204788" cy="61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14" name="Line 9"/>
          <p:cNvSpPr>
            <a:spLocks noChangeShapeType="1"/>
          </p:cNvSpPr>
          <p:nvPr/>
        </p:nvSpPr>
        <p:spPr bwMode="auto">
          <a:xfrm flipH="1" flipV="1">
            <a:off x="1219200" y="3286125"/>
            <a:ext cx="177800" cy="69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15" name="Line 9"/>
          <p:cNvSpPr>
            <a:spLocks noChangeShapeType="1"/>
          </p:cNvSpPr>
          <p:nvPr/>
        </p:nvSpPr>
        <p:spPr bwMode="auto">
          <a:xfrm>
            <a:off x="5308600" y="2628900"/>
            <a:ext cx="177800" cy="19526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16" name="Line 9"/>
          <p:cNvSpPr>
            <a:spLocks noChangeShapeType="1"/>
          </p:cNvSpPr>
          <p:nvPr/>
        </p:nvSpPr>
        <p:spPr bwMode="auto">
          <a:xfrm flipH="1" flipV="1">
            <a:off x="5200650" y="2697163"/>
            <a:ext cx="152400" cy="14605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17" name="Line 9"/>
          <p:cNvSpPr>
            <a:spLocks noChangeShapeType="1"/>
          </p:cNvSpPr>
          <p:nvPr/>
        </p:nvSpPr>
        <p:spPr bwMode="auto">
          <a:xfrm flipV="1">
            <a:off x="5962650" y="3062288"/>
            <a:ext cx="190500" cy="61912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18" name="Line 9"/>
          <p:cNvSpPr>
            <a:spLocks noChangeShapeType="1"/>
          </p:cNvSpPr>
          <p:nvPr/>
        </p:nvSpPr>
        <p:spPr bwMode="auto">
          <a:xfrm flipH="1">
            <a:off x="5867400" y="2987675"/>
            <a:ext cx="266700" cy="22225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19" name="Oval 3"/>
          <p:cNvSpPr>
            <a:spLocks noChangeArrowheads="1"/>
          </p:cNvSpPr>
          <p:nvPr/>
        </p:nvSpPr>
        <p:spPr bwMode="auto">
          <a:xfrm>
            <a:off x="7620000" y="578167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39320" name="Oval 59"/>
          <p:cNvSpPr>
            <a:spLocks noChangeArrowheads="1"/>
          </p:cNvSpPr>
          <p:nvPr/>
        </p:nvSpPr>
        <p:spPr bwMode="auto">
          <a:xfrm>
            <a:off x="7437438" y="451802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39321" name="Oval 60"/>
          <p:cNvSpPr>
            <a:spLocks noChangeArrowheads="1"/>
          </p:cNvSpPr>
          <p:nvPr/>
        </p:nvSpPr>
        <p:spPr bwMode="auto">
          <a:xfrm>
            <a:off x="7219950" y="3656013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39322" name="Oval 61"/>
          <p:cNvSpPr>
            <a:spLocks noChangeArrowheads="1"/>
          </p:cNvSpPr>
          <p:nvPr/>
        </p:nvSpPr>
        <p:spPr bwMode="auto">
          <a:xfrm>
            <a:off x="7048500" y="2624138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39323" name="Oval 62"/>
          <p:cNvSpPr>
            <a:spLocks noChangeArrowheads="1"/>
          </p:cNvSpPr>
          <p:nvPr/>
        </p:nvSpPr>
        <p:spPr bwMode="auto">
          <a:xfrm>
            <a:off x="7010400" y="16764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39324" name="Oval 63"/>
          <p:cNvSpPr>
            <a:spLocks noChangeArrowheads="1"/>
          </p:cNvSpPr>
          <p:nvPr/>
        </p:nvSpPr>
        <p:spPr bwMode="auto">
          <a:xfrm>
            <a:off x="5260975" y="22860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39325" name="Oval 64"/>
          <p:cNvSpPr>
            <a:spLocks noChangeArrowheads="1"/>
          </p:cNvSpPr>
          <p:nvPr/>
        </p:nvSpPr>
        <p:spPr bwMode="auto">
          <a:xfrm>
            <a:off x="4475163" y="2938463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39326" name="Oval 65"/>
          <p:cNvSpPr>
            <a:spLocks noChangeArrowheads="1"/>
          </p:cNvSpPr>
          <p:nvPr/>
        </p:nvSpPr>
        <p:spPr bwMode="auto">
          <a:xfrm>
            <a:off x="5565775" y="3322638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39327" name="Oval 66"/>
          <p:cNvSpPr>
            <a:spLocks noChangeArrowheads="1"/>
          </p:cNvSpPr>
          <p:nvPr/>
        </p:nvSpPr>
        <p:spPr bwMode="auto">
          <a:xfrm>
            <a:off x="3643313" y="40767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39328" name="Oval 67"/>
          <p:cNvSpPr>
            <a:spLocks noChangeArrowheads="1"/>
          </p:cNvSpPr>
          <p:nvPr/>
        </p:nvSpPr>
        <p:spPr bwMode="auto">
          <a:xfrm>
            <a:off x="5200650" y="377507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-6350"/>
            <a:ext cx="8229600" cy="6864350"/>
          </a:xfrm>
          <a:noFill/>
        </p:spPr>
      </p:pic>
      <p:sp>
        <p:nvSpPr>
          <p:cNvPr id="305155" name="Freeform 3"/>
          <p:cNvSpPr>
            <a:spLocks/>
          </p:cNvSpPr>
          <p:nvPr/>
        </p:nvSpPr>
        <p:spPr bwMode="auto">
          <a:xfrm>
            <a:off x="2819400" y="1323975"/>
            <a:ext cx="2895600" cy="3476625"/>
          </a:xfrm>
          <a:custGeom>
            <a:avLst/>
            <a:gdLst>
              <a:gd name="T0" fmla="*/ 2147483647 w 1824"/>
              <a:gd name="T1" fmla="*/ 2147483647 h 2190"/>
              <a:gd name="T2" fmla="*/ 2147483647 w 1824"/>
              <a:gd name="T3" fmla="*/ 2147483647 h 2190"/>
              <a:gd name="T4" fmla="*/ 2147483647 w 1824"/>
              <a:gd name="T5" fmla="*/ 2147483647 h 2190"/>
              <a:gd name="T6" fmla="*/ 2147483647 w 1824"/>
              <a:gd name="T7" fmla="*/ 2147483647 h 2190"/>
              <a:gd name="T8" fmla="*/ 2147483647 w 1824"/>
              <a:gd name="T9" fmla="*/ 2147483647 h 2190"/>
              <a:gd name="T10" fmla="*/ 2147483647 w 1824"/>
              <a:gd name="T11" fmla="*/ 2147483647 h 2190"/>
              <a:gd name="T12" fmla="*/ 2147483647 w 1824"/>
              <a:gd name="T13" fmla="*/ 2147483647 h 2190"/>
              <a:gd name="T14" fmla="*/ 2147483647 w 1824"/>
              <a:gd name="T15" fmla="*/ 2147483647 h 2190"/>
              <a:gd name="T16" fmla="*/ 2147483647 w 1824"/>
              <a:gd name="T17" fmla="*/ 2147483647 h 2190"/>
              <a:gd name="T18" fmla="*/ 2147483647 w 1824"/>
              <a:gd name="T19" fmla="*/ 2147483647 h 2190"/>
              <a:gd name="T20" fmla="*/ 2147483647 w 1824"/>
              <a:gd name="T21" fmla="*/ 2147483647 h 2190"/>
              <a:gd name="T22" fmla="*/ 2147483647 w 1824"/>
              <a:gd name="T23" fmla="*/ 2147483647 h 2190"/>
              <a:gd name="T24" fmla="*/ 2147483647 w 1824"/>
              <a:gd name="T25" fmla="*/ 2147483647 h 2190"/>
              <a:gd name="T26" fmla="*/ 2147483647 w 1824"/>
              <a:gd name="T27" fmla="*/ 2147483647 h 2190"/>
              <a:gd name="T28" fmla="*/ 2147483647 w 1824"/>
              <a:gd name="T29" fmla="*/ 2147483647 h 2190"/>
              <a:gd name="T30" fmla="*/ 2147483647 w 1824"/>
              <a:gd name="T31" fmla="*/ 2147483647 h 2190"/>
              <a:gd name="T32" fmla="*/ 2147483647 w 1824"/>
              <a:gd name="T33" fmla="*/ 0 h 2190"/>
              <a:gd name="T34" fmla="*/ 2147483647 w 1824"/>
              <a:gd name="T35" fmla="*/ 2147483647 h 2190"/>
              <a:gd name="T36" fmla="*/ 2147483647 w 1824"/>
              <a:gd name="T37" fmla="*/ 2147483647 h 2190"/>
              <a:gd name="T38" fmla="*/ 2147483647 w 1824"/>
              <a:gd name="T39" fmla="*/ 2147483647 h 2190"/>
              <a:gd name="T40" fmla="*/ 2147483647 w 1824"/>
              <a:gd name="T41" fmla="*/ 2147483647 h 2190"/>
              <a:gd name="T42" fmla="*/ 2147483647 w 1824"/>
              <a:gd name="T43" fmla="*/ 2147483647 h 2190"/>
              <a:gd name="T44" fmla="*/ 2147483647 w 1824"/>
              <a:gd name="T45" fmla="*/ 2147483647 h 2190"/>
              <a:gd name="T46" fmla="*/ 0 w 1824"/>
              <a:gd name="T47" fmla="*/ 2147483647 h 2190"/>
              <a:gd name="T48" fmla="*/ 2147483647 w 1824"/>
              <a:gd name="T49" fmla="*/ 2147483647 h 2190"/>
              <a:gd name="T50" fmla="*/ 2147483647 w 1824"/>
              <a:gd name="T51" fmla="*/ 2147483647 h 2190"/>
              <a:gd name="T52" fmla="*/ 2147483647 w 1824"/>
              <a:gd name="T53" fmla="*/ 2147483647 h 2190"/>
              <a:gd name="T54" fmla="*/ 2147483647 w 1824"/>
              <a:gd name="T55" fmla="*/ 2147483647 h 2190"/>
              <a:gd name="T56" fmla="*/ 2147483647 w 1824"/>
              <a:gd name="T57" fmla="*/ 2147483647 h 2190"/>
              <a:gd name="T58" fmla="*/ 2147483647 w 1824"/>
              <a:gd name="T59" fmla="*/ 2147483647 h 2190"/>
              <a:gd name="T60" fmla="*/ 2147483647 w 1824"/>
              <a:gd name="T61" fmla="*/ 2147483647 h 2190"/>
              <a:gd name="T62" fmla="*/ 2147483647 w 1824"/>
              <a:gd name="T63" fmla="*/ 2147483647 h 2190"/>
              <a:gd name="T64" fmla="*/ 2147483647 w 1824"/>
              <a:gd name="T65" fmla="*/ 2147483647 h 2190"/>
              <a:gd name="T66" fmla="*/ 2147483647 w 1824"/>
              <a:gd name="T67" fmla="*/ 2147483647 h 219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824"/>
              <a:gd name="T103" fmla="*/ 0 h 2190"/>
              <a:gd name="T104" fmla="*/ 1824 w 1824"/>
              <a:gd name="T105" fmla="*/ 2190 h 219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824" h="2190">
                <a:moveTo>
                  <a:pt x="442" y="2003"/>
                </a:moveTo>
                <a:lnTo>
                  <a:pt x="648" y="2184"/>
                </a:lnTo>
                <a:lnTo>
                  <a:pt x="890" y="2190"/>
                </a:lnTo>
                <a:lnTo>
                  <a:pt x="1052" y="2132"/>
                </a:lnTo>
                <a:lnTo>
                  <a:pt x="1157" y="2052"/>
                </a:lnTo>
                <a:lnTo>
                  <a:pt x="1290" y="1914"/>
                </a:lnTo>
                <a:lnTo>
                  <a:pt x="1560" y="1934"/>
                </a:lnTo>
                <a:lnTo>
                  <a:pt x="1646" y="1729"/>
                </a:lnTo>
                <a:lnTo>
                  <a:pt x="1735" y="1453"/>
                </a:lnTo>
                <a:lnTo>
                  <a:pt x="1691" y="1361"/>
                </a:lnTo>
                <a:lnTo>
                  <a:pt x="1646" y="1222"/>
                </a:lnTo>
                <a:lnTo>
                  <a:pt x="1824" y="992"/>
                </a:lnTo>
                <a:lnTo>
                  <a:pt x="1780" y="715"/>
                </a:lnTo>
                <a:lnTo>
                  <a:pt x="1646" y="485"/>
                </a:lnTo>
                <a:lnTo>
                  <a:pt x="1517" y="241"/>
                </a:lnTo>
                <a:lnTo>
                  <a:pt x="1422" y="129"/>
                </a:lnTo>
                <a:lnTo>
                  <a:pt x="1276" y="0"/>
                </a:lnTo>
                <a:lnTo>
                  <a:pt x="1027" y="120"/>
                </a:lnTo>
                <a:lnTo>
                  <a:pt x="829" y="206"/>
                </a:lnTo>
                <a:lnTo>
                  <a:pt x="588" y="77"/>
                </a:lnTo>
                <a:lnTo>
                  <a:pt x="511" y="163"/>
                </a:lnTo>
                <a:lnTo>
                  <a:pt x="373" y="318"/>
                </a:lnTo>
                <a:lnTo>
                  <a:pt x="193" y="542"/>
                </a:lnTo>
                <a:lnTo>
                  <a:pt x="0" y="715"/>
                </a:lnTo>
                <a:lnTo>
                  <a:pt x="89" y="900"/>
                </a:lnTo>
                <a:lnTo>
                  <a:pt x="178" y="992"/>
                </a:lnTo>
                <a:lnTo>
                  <a:pt x="347" y="1057"/>
                </a:lnTo>
                <a:lnTo>
                  <a:pt x="511" y="1169"/>
                </a:lnTo>
                <a:lnTo>
                  <a:pt x="667" y="1268"/>
                </a:lnTo>
                <a:lnTo>
                  <a:pt x="863" y="1298"/>
                </a:lnTo>
                <a:lnTo>
                  <a:pt x="760" y="1522"/>
                </a:lnTo>
                <a:lnTo>
                  <a:pt x="623" y="1683"/>
                </a:lnTo>
                <a:lnTo>
                  <a:pt x="489" y="1821"/>
                </a:lnTo>
                <a:lnTo>
                  <a:pt x="442" y="2003"/>
                </a:lnTo>
                <a:close/>
              </a:path>
            </a:pathLst>
          </a:custGeom>
          <a:solidFill>
            <a:schemeClr val="bg1"/>
          </a:solidFill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5156" name="WordArt 4"/>
          <p:cNvSpPr>
            <a:spLocks noChangeArrowheads="1" noChangeShapeType="1" noTextEdit="1"/>
          </p:cNvSpPr>
          <p:nvPr/>
        </p:nvSpPr>
        <p:spPr bwMode="auto">
          <a:xfrm>
            <a:off x="3330575" y="2309813"/>
            <a:ext cx="2022475" cy="623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Ring of Fire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5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u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5" grpId="0" animBg="1"/>
      <p:bldP spid="305155" grpId="1" animBg="1"/>
      <p:bldP spid="305156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057400"/>
          </a:xfrm>
          <a:solidFill>
            <a:schemeClr val="tx2"/>
          </a:solidFill>
        </p:spPr>
        <p:txBody>
          <a:bodyPr/>
          <a:lstStyle/>
          <a:p>
            <a:pPr eaLnBrk="1" hangingPunct="1"/>
            <a:r>
              <a:rPr lang="en-US" altLang="en-US" sz="6000">
                <a:solidFill>
                  <a:schemeClr val="accent1"/>
                </a:solidFill>
                <a:latin typeface="Arial Black" pitchFamily="34" charset="0"/>
              </a:rPr>
              <a:t>3.  What occurs at mantle hot spots?</a:t>
            </a:r>
          </a:p>
        </p:txBody>
      </p:sp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0" y="2133600"/>
            <a:ext cx="91440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600">
                <a:solidFill>
                  <a:schemeClr val="bg1"/>
                </a:solidFill>
                <a:latin typeface="Arial Narrow" pitchFamily="34" charset="0"/>
              </a:rPr>
              <a:t>places in Earth’s surface </a:t>
            </a:r>
            <a:br>
              <a:rPr lang="en-US" altLang="en-US" sz="660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6600">
                <a:solidFill>
                  <a:schemeClr val="bg1"/>
                </a:solidFill>
                <a:latin typeface="Arial Narrow" pitchFamily="34" charset="0"/>
              </a:rPr>
              <a:t>that magma rises up </a:t>
            </a:r>
            <a:br>
              <a:rPr lang="en-US" altLang="en-US" sz="660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6600">
                <a:solidFill>
                  <a:schemeClr val="bg1"/>
                </a:solidFill>
                <a:latin typeface="Arial Narrow" pitchFamily="34" charset="0"/>
              </a:rPr>
              <a:t>from the mantle.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925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5" grpId="0" autoUpdateAnimBg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irc_mi" descr="http://www.best-beaches.com/images/hawaii/hawaii-phot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-26988"/>
            <a:ext cx="6858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3536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13203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748588" cy="64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/>
          <p:cNvSpPr>
            <a:spLocks noChangeArrowheads="1"/>
          </p:cNvSpPr>
          <p:nvPr/>
        </p:nvSpPr>
        <p:spPr bwMode="auto">
          <a:xfrm rot="2331366">
            <a:off x="2819400" y="2057400"/>
            <a:ext cx="3048000" cy="1447800"/>
          </a:xfrm>
          <a:prstGeom prst="leftArrow">
            <a:avLst>
              <a:gd name="adj1" fmla="val 50000"/>
              <a:gd name="adj2" fmla="val 52632"/>
            </a:avLst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8" name="AutoShape 8"/>
          <p:cNvSpPr>
            <a:spLocks noChangeArrowheads="1"/>
          </p:cNvSpPr>
          <p:nvPr/>
        </p:nvSpPr>
        <p:spPr bwMode="auto">
          <a:xfrm>
            <a:off x="3886200" y="2209800"/>
            <a:ext cx="4038600" cy="4038600"/>
          </a:xfrm>
          <a:prstGeom prst="irregularSeal1">
            <a:avLst/>
          </a:prstGeom>
          <a:solidFill>
            <a:srgbClr val="FF00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Moderne" pitchFamily="34" charset="0"/>
              </a:rPr>
              <a:t>HOT SPOT</a:t>
            </a:r>
          </a:p>
        </p:txBody>
      </p:sp>
      <p:sp>
        <p:nvSpPr>
          <p:cNvPr id="102404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077200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latin typeface="Arial Black"/>
              </a:rPr>
              <a:t>Pacific Ocean</a:t>
            </a:r>
          </a:p>
        </p:txBody>
      </p:sp>
      <p:sp>
        <p:nvSpPr>
          <p:cNvPr id="102405" name="WordArt 5"/>
          <p:cNvSpPr>
            <a:spLocks noChangeArrowheads="1" noChangeShapeType="1" noTextEdit="1"/>
          </p:cNvSpPr>
          <p:nvPr/>
        </p:nvSpPr>
        <p:spPr bwMode="auto">
          <a:xfrm>
            <a:off x="533400" y="5791200"/>
            <a:ext cx="38401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approx 4.7 mya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953000" y="3810000"/>
            <a:ext cx="1600200" cy="685800"/>
            <a:chOff x="2928" y="2400"/>
            <a:chExt cx="1632" cy="816"/>
          </a:xfrm>
        </p:grpSpPr>
        <p:sp>
          <p:nvSpPr>
            <p:cNvPr id="151570" name="Freeform 6"/>
            <p:cNvSpPr>
              <a:spLocks/>
            </p:cNvSpPr>
            <p:nvPr/>
          </p:nvSpPr>
          <p:spPr bwMode="auto">
            <a:xfrm>
              <a:off x="2928" y="2400"/>
              <a:ext cx="1632" cy="816"/>
            </a:xfrm>
            <a:custGeom>
              <a:avLst/>
              <a:gdLst>
                <a:gd name="T0" fmla="*/ 2147483647 w 870"/>
                <a:gd name="T1" fmla="*/ 2147483647 h 606"/>
                <a:gd name="T2" fmla="*/ 2147483647 w 870"/>
                <a:gd name="T3" fmla="*/ 2147483647 h 606"/>
                <a:gd name="T4" fmla="*/ 2147483647 w 870"/>
                <a:gd name="T5" fmla="*/ 2147483647 h 606"/>
                <a:gd name="T6" fmla="*/ 2147483647 w 870"/>
                <a:gd name="T7" fmla="*/ 2147483647 h 606"/>
                <a:gd name="T8" fmla="*/ 2147483647 w 870"/>
                <a:gd name="T9" fmla="*/ 2147483647 h 606"/>
                <a:gd name="T10" fmla="*/ 2147483647 w 870"/>
                <a:gd name="T11" fmla="*/ 2147483647 h 606"/>
                <a:gd name="T12" fmla="*/ 2147483647 w 870"/>
                <a:gd name="T13" fmla="*/ 2147483647 h 606"/>
                <a:gd name="T14" fmla="*/ 2147483647 w 870"/>
                <a:gd name="T15" fmla="*/ 2147483647 h 606"/>
                <a:gd name="T16" fmla="*/ 0 w 870"/>
                <a:gd name="T17" fmla="*/ 2147483647 h 606"/>
                <a:gd name="T18" fmla="*/ 2147483647 w 870"/>
                <a:gd name="T19" fmla="*/ 2147483647 h 606"/>
                <a:gd name="T20" fmla="*/ 2147483647 w 870"/>
                <a:gd name="T21" fmla="*/ 2147483647 h 606"/>
                <a:gd name="T22" fmla="*/ 2147483647 w 870"/>
                <a:gd name="T23" fmla="*/ 0 h 606"/>
                <a:gd name="T24" fmla="*/ 2147483647 w 870"/>
                <a:gd name="T25" fmla="*/ 2147483647 h 606"/>
                <a:gd name="T26" fmla="*/ 2147483647 w 870"/>
                <a:gd name="T27" fmla="*/ 2147483647 h 606"/>
                <a:gd name="T28" fmla="*/ 2147483647 w 870"/>
                <a:gd name="T29" fmla="*/ 2147483647 h 606"/>
                <a:gd name="T30" fmla="*/ 2147483647 w 870"/>
                <a:gd name="T31" fmla="*/ 2147483647 h 6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70"/>
                <a:gd name="T49" fmla="*/ 0 h 606"/>
                <a:gd name="T50" fmla="*/ 870 w 870"/>
                <a:gd name="T51" fmla="*/ 606 h 6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70" h="606">
                  <a:moveTo>
                    <a:pt x="809" y="232"/>
                  </a:moveTo>
                  <a:cubicBezTo>
                    <a:pt x="846" y="305"/>
                    <a:pt x="840" y="385"/>
                    <a:pt x="853" y="465"/>
                  </a:cubicBezTo>
                  <a:cubicBezTo>
                    <a:pt x="831" y="532"/>
                    <a:pt x="768" y="515"/>
                    <a:pt x="698" y="531"/>
                  </a:cubicBezTo>
                  <a:cubicBezTo>
                    <a:pt x="687" y="534"/>
                    <a:pt x="676" y="540"/>
                    <a:pt x="665" y="542"/>
                  </a:cubicBezTo>
                  <a:cubicBezTo>
                    <a:pt x="643" y="547"/>
                    <a:pt x="620" y="549"/>
                    <a:pt x="598" y="553"/>
                  </a:cubicBezTo>
                  <a:cubicBezTo>
                    <a:pt x="528" y="602"/>
                    <a:pt x="492" y="584"/>
                    <a:pt x="399" y="576"/>
                  </a:cubicBezTo>
                  <a:cubicBezTo>
                    <a:pt x="308" y="606"/>
                    <a:pt x="344" y="599"/>
                    <a:pt x="166" y="576"/>
                  </a:cubicBezTo>
                  <a:cubicBezTo>
                    <a:pt x="143" y="573"/>
                    <a:pt x="100" y="553"/>
                    <a:pt x="100" y="553"/>
                  </a:cubicBezTo>
                  <a:cubicBezTo>
                    <a:pt x="71" y="465"/>
                    <a:pt x="41" y="371"/>
                    <a:pt x="0" y="288"/>
                  </a:cubicBezTo>
                  <a:cubicBezTo>
                    <a:pt x="16" y="240"/>
                    <a:pt x="21" y="177"/>
                    <a:pt x="44" y="132"/>
                  </a:cubicBezTo>
                  <a:cubicBezTo>
                    <a:pt x="67" y="87"/>
                    <a:pt x="157" y="84"/>
                    <a:pt x="200" y="77"/>
                  </a:cubicBezTo>
                  <a:cubicBezTo>
                    <a:pt x="245" y="32"/>
                    <a:pt x="296" y="19"/>
                    <a:pt x="355" y="0"/>
                  </a:cubicBezTo>
                  <a:cubicBezTo>
                    <a:pt x="511" y="12"/>
                    <a:pt x="665" y="22"/>
                    <a:pt x="820" y="44"/>
                  </a:cubicBezTo>
                  <a:cubicBezTo>
                    <a:pt x="835" y="59"/>
                    <a:pt x="856" y="69"/>
                    <a:pt x="864" y="88"/>
                  </a:cubicBezTo>
                  <a:cubicBezTo>
                    <a:pt x="869" y="99"/>
                    <a:pt x="855" y="110"/>
                    <a:pt x="853" y="121"/>
                  </a:cubicBezTo>
                  <a:cubicBezTo>
                    <a:pt x="834" y="228"/>
                    <a:pt x="870" y="191"/>
                    <a:pt x="809" y="232"/>
                  </a:cubicBezTo>
                  <a:close/>
                </a:path>
              </a:pathLst>
            </a:custGeom>
            <a:solidFill>
              <a:srgbClr val="FF6600"/>
            </a:solidFill>
            <a:ln w="76200" cap="flat" cmpd="sng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571" name="WordArt 7"/>
            <p:cNvSpPr>
              <a:spLocks noChangeArrowheads="1" noChangeShapeType="1" noTextEdit="1"/>
            </p:cNvSpPr>
            <p:nvPr/>
          </p:nvSpPr>
          <p:spPr bwMode="auto">
            <a:xfrm>
              <a:off x="3264" y="2592"/>
              <a:ext cx="912" cy="40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8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/>
                </a:rPr>
                <a:t>Kauai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029200" y="3733800"/>
            <a:ext cx="1371600" cy="1423988"/>
            <a:chOff x="4149" y="1784"/>
            <a:chExt cx="1200" cy="1137"/>
          </a:xfrm>
        </p:grpSpPr>
        <p:sp>
          <p:nvSpPr>
            <p:cNvPr id="151568" name="Freeform 13"/>
            <p:cNvSpPr>
              <a:spLocks/>
            </p:cNvSpPr>
            <p:nvPr/>
          </p:nvSpPr>
          <p:spPr bwMode="auto">
            <a:xfrm rot="-2489458">
              <a:off x="4149" y="1784"/>
              <a:ext cx="1200" cy="1137"/>
            </a:xfrm>
            <a:custGeom>
              <a:avLst/>
              <a:gdLst>
                <a:gd name="T0" fmla="*/ 2147483647 w 870"/>
                <a:gd name="T1" fmla="*/ 2147483647 h 606"/>
                <a:gd name="T2" fmla="*/ 2147483647 w 870"/>
                <a:gd name="T3" fmla="*/ 2147483647 h 606"/>
                <a:gd name="T4" fmla="*/ 2147483647 w 870"/>
                <a:gd name="T5" fmla="*/ 2147483647 h 606"/>
                <a:gd name="T6" fmla="*/ 2147483647 w 870"/>
                <a:gd name="T7" fmla="*/ 2147483647 h 606"/>
                <a:gd name="T8" fmla="*/ 2147483647 w 870"/>
                <a:gd name="T9" fmla="*/ 2147483647 h 606"/>
                <a:gd name="T10" fmla="*/ 2147483647 w 870"/>
                <a:gd name="T11" fmla="*/ 2147483647 h 606"/>
                <a:gd name="T12" fmla="*/ 2147483647 w 870"/>
                <a:gd name="T13" fmla="*/ 2147483647 h 606"/>
                <a:gd name="T14" fmla="*/ 2147483647 w 870"/>
                <a:gd name="T15" fmla="*/ 2147483647 h 606"/>
                <a:gd name="T16" fmla="*/ 0 w 870"/>
                <a:gd name="T17" fmla="*/ 2147483647 h 606"/>
                <a:gd name="T18" fmla="*/ 2147483647 w 870"/>
                <a:gd name="T19" fmla="*/ 2147483647 h 606"/>
                <a:gd name="T20" fmla="*/ 2147483647 w 870"/>
                <a:gd name="T21" fmla="*/ 2147483647 h 606"/>
                <a:gd name="T22" fmla="*/ 2147483647 w 870"/>
                <a:gd name="T23" fmla="*/ 0 h 606"/>
                <a:gd name="T24" fmla="*/ 2147483647 w 870"/>
                <a:gd name="T25" fmla="*/ 2147483647 h 606"/>
                <a:gd name="T26" fmla="*/ 2147483647 w 870"/>
                <a:gd name="T27" fmla="*/ 2147483647 h 606"/>
                <a:gd name="T28" fmla="*/ 2147483647 w 870"/>
                <a:gd name="T29" fmla="*/ 2147483647 h 606"/>
                <a:gd name="T30" fmla="*/ 2147483647 w 870"/>
                <a:gd name="T31" fmla="*/ 2147483647 h 6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70"/>
                <a:gd name="T49" fmla="*/ 0 h 606"/>
                <a:gd name="T50" fmla="*/ 870 w 870"/>
                <a:gd name="T51" fmla="*/ 606 h 6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70" h="606">
                  <a:moveTo>
                    <a:pt x="809" y="232"/>
                  </a:moveTo>
                  <a:cubicBezTo>
                    <a:pt x="846" y="305"/>
                    <a:pt x="840" y="385"/>
                    <a:pt x="853" y="465"/>
                  </a:cubicBezTo>
                  <a:cubicBezTo>
                    <a:pt x="831" y="532"/>
                    <a:pt x="768" y="515"/>
                    <a:pt x="698" y="531"/>
                  </a:cubicBezTo>
                  <a:cubicBezTo>
                    <a:pt x="687" y="534"/>
                    <a:pt x="676" y="540"/>
                    <a:pt x="665" y="542"/>
                  </a:cubicBezTo>
                  <a:cubicBezTo>
                    <a:pt x="643" y="547"/>
                    <a:pt x="620" y="549"/>
                    <a:pt x="598" y="553"/>
                  </a:cubicBezTo>
                  <a:cubicBezTo>
                    <a:pt x="528" y="602"/>
                    <a:pt x="492" y="584"/>
                    <a:pt x="399" y="576"/>
                  </a:cubicBezTo>
                  <a:cubicBezTo>
                    <a:pt x="308" y="606"/>
                    <a:pt x="344" y="599"/>
                    <a:pt x="166" y="576"/>
                  </a:cubicBezTo>
                  <a:cubicBezTo>
                    <a:pt x="143" y="573"/>
                    <a:pt x="100" y="553"/>
                    <a:pt x="100" y="553"/>
                  </a:cubicBezTo>
                  <a:cubicBezTo>
                    <a:pt x="71" y="465"/>
                    <a:pt x="41" y="371"/>
                    <a:pt x="0" y="288"/>
                  </a:cubicBezTo>
                  <a:cubicBezTo>
                    <a:pt x="16" y="240"/>
                    <a:pt x="21" y="177"/>
                    <a:pt x="44" y="132"/>
                  </a:cubicBezTo>
                  <a:cubicBezTo>
                    <a:pt x="67" y="87"/>
                    <a:pt x="157" y="84"/>
                    <a:pt x="200" y="77"/>
                  </a:cubicBezTo>
                  <a:cubicBezTo>
                    <a:pt x="245" y="32"/>
                    <a:pt x="296" y="19"/>
                    <a:pt x="355" y="0"/>
                  </a:cubicBezTo>
                  <a:cubicBezTo>
                    <a:pt x="511" y="12"/>
                    <a:pt x="665" y="22"/>
                    <a:pt x="820" y="44"/>
                  </a:cubicBezTo>
                  <a:cubicBezTo>
                    <a:pt x="835" y="59"/>
                    <a:pt x="856" y="69"/>
                    <a:pt x="864" y="88"/>
                  </a:cubicBezTo>
                  <a:cubicBezTo>
                    <a:pt x="869" y="99"/>
                    <a:pt x="855" y="110"/>
                    <a:pt x="853" y="121"/>
                  </a:cubicBezTo>
                  <a:cubicBezTo>
                    <a:pt x="834" y="228"/>
                    <a:pt x="870" y="191"/>
                    <a:pt x="809" y="232"/>
                  </a:cubicBezTo>
                  <a:close/>
                </a:path>
              </a:pathLst>
            </a:custGeom>
            <a:solidFill>
              <a:srgbClr val="FF6600"/>
            </a:solidFill>
            <a:ln w="76200" cap="flat" cmpd="sng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569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4320" y="2112"/>
              <a:ext cx="912" cy="40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8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/>
                </a:rPr>
                <a:t>Oahu</a:t>
              </a:r>
            </a:p>
          </p:txBody>
        </p:sp>
      </p:grpSp>
      <p:sp>
        <p:nvSpPr>
          <p:cNvPr id="102416" name="WordArt 16"/>
          <p:cNvSpPr>
            <a:spLocks noChangeArrowheads="1" noChangeShapeType="1" noTextEdit="1"/>
          </p:cNvSpPr>
          <p:nvPr/>
        </p:nvSpPr>
        <p:spPr bwMode="auto">
          <a:xfrm>
            <a:off x="533400" y="5791200"/>
            <a:ext cx="38401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approx 2.3 mya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105400" y="4038600"/>
            <a:ext cx="1600200" cy="1271588"/>
            <a:chOff x="4149" y="1784"/>
            <a:chExt cx="1200" cy="1137"/>
          </a:xfrm>
        </p:grpSpPr>
        <p:sp>
          <p:nvSpPr>
            <p:cNvPr id="151566" name="Freeform 18"/>
            <p:cNvSpPr>
              <a:spLocks/>
            </p:cNvSpPr>
            <p:nvPr/>
          </p:nvSpPr>
          <p:spPr bwMode="auto">
            <a:xfrm rot="-2489458">
              <a:off x="4149" y="1784"/>
              <a:ext cx="1200" cy="1137"/>
            </a:xfrm>
            <a:custGeom>
              <a:avLst/>
              <a:gdLst>
                <a:gd name="T0" fmla="*/ 2147483647 w 870"/>
                <a:gd name="T1" fmla="*/ 2147483647 h 606"/>
                <a:gd name="T2" fmla="*/ 2147483647 w 870"/>
                <a:gd name="T3" fmla="*/ 2147483647 h 606"/>
                <a:gd name="T4" fmla="*/ 2147483647 w 870"/>
                <a:gd name="T5" fmla="*/ 2147483647 h 606"/>
                <a:gd name="T6" fmla="*/ 2147483647 w 870"/>
                <a:gd name="T7" fmla="*/ 2147483647 h 606"/>
                <a:gd name="T8" fmla="*/ 2147483647 w 870"/>
                <a:gd name="T9" fmla="*/ 2147483647 h 606"/>
                <a:gd name="T10" fmla="*/ 2147483647 w 870"/>
                <a:gd name="T11" fmla="*/ 2147483647 h 606"/>
                <a:gd name="T12" fmla="*/ 2147483647 w 870"/>
                <a:gd name="T13" fmla="*/ 2147483647 h 606"/>
                <a:gd name="T14" fmla="*/ 2147483647 w 870"/>
                <a:gd name="T15" fmla="*/ 2147483647 h 606"/>
                <a:gd name="T16" fmla="*/ 0 w 870"/>
                <a:gd name="T17" fmla="*/ 2147483647 h 606"/>
                <a:gd name="T18" fmla="*/ 2147483647 w 870"/>
                <a:gd name="T19" fmla="*/ 2147483647 h 606"/>
                <a:gd name="T20" fmla="*/ 2147483647 w 870"/>
                <a:gd name="T21" fmla="*/ 2147483647 h 606"/>
                <a:gd name="T22" fmla="*/ 2147483647 w 870"/>
                <a:gd name="T23" fmla="*/ 0 h 606"/>
                <a:gd name="T24" fmla="*/ 2147483647 w 870"/>
                <a:gd name="T25" fmla="*/ 2147483647 h 606"/>
                <a:gd name="T26" fmla="*/ 2147483647 w 870"/>
                <a:gd name="T27" fmla="*/ 2147483647 h 606"/>
                <a:gd name="T28" fmla="*/ 2147483647 w 870"/>
                <a:gd name="T29" fmla="*/ 2147483647 h 606"/>
                <a:gd name="T30" fmla="*/ 2147483647 w 870"/>
                <a:gd name="T31" fmla="*/ 2147483647 h 6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70"/>
                <a:gd name="T49" fmla="*/ 0 h 606"/>
                <a:gd name="T50" fmla="*/ 870 w 870"/>
                <a:gd name="T51" fmla="*/ 606 h 6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70" h="606">
                  <a:moveTo>
                    <a:pt x="809" y="232"/>
                  </a:moveTo>
                  <a:cubicBezTo>
                    <a:pt x="846" y="305"/>
                    <a:pt x="840" y="385"/>
                    <a:pt x="853" y="465"/>
                  </a:cubicBezTo>
                  <a:cubicBezTo>
                    <a:pt x="831" y="532"/>
                    <a:pt x="768" y="515"/>
                    <a:pt x="698" y="531"/>
                  </a:cubicBezTo>
                  <a:cubicBezTo>
                    <a:pt x="687" y="534"/>
                    <a:pt x="676" y="540"/>
                    <a:pt x="665" y="542"/>
                  </a:cubicBezTo>
                  <a:cubicBezTo>
                    <a:pt x="643" y="547"/>
                    <a:pt x="620" y="549"/>
                    <a:pt x="598" y="553"/>
                  </a:cubicBezTo>
                  <a:cubicBezTo>
                    <a:pt x="528" y="602"/>
                    <a:pt x="492" y="584"/>
                    <a:pt x="399" y="576"/>
                  </a:cubicBezTo>
                  <a:cubicBezTo>
                    <a:pt x="308" y="606"/>
                    <a:pt x="344" y="599"/>
                    <a:pt x="166" y="576"/>
                  </a:cubicBezTo>
                  <a:cubicBezTo>
                    <a:pt x="143" y="573"/>
                    <a:pt x="100" y="553"/>
                    <a:pt x="100" y="553"/>
                  </a:cubicBezTo>
                  <a:cubicBezTo>
                    <a:pt x="71" y="465"/>
                    <a:pt x="41" y="371"/>
                    <a:pt x="0" y="288"/>
                  </a:cubicBezTo>
                  <a:cubicBezTo>
                    <a:pt x="16" y="240"/>
                    <a:pt x="21" y="177"/>
                    <a:pt x="44" y="132"/>
                  </a:cubicBezTo>
                  <a:cubicBezTo>
                    <a:pt x="67" y="87"/>
                    <a:pt x="157" y="84"/>
                    <a:pt x="200" y="77"/>
                  </a:cubicBezTo>
                  <a:cubicBezTo>
                    <a:pt x="245" y="32"/>
                    <a:pt x="296" y="19"/>
                    <a:pt x="355" y="0"/>
                  </a:cubicBezTo>
                  <a:cubicBezTo>
                    <a:pt x="511" y="12"/>
                    <a:pt x="665" y="22"/>
                    <a:pt x="820" y="44"/>
                  </a:cubicBezTo>
                  <a:cubicBezTo>
                    <a:pt x="835" y="59"/>
                    <a:pt x="856" y="69"/>
                    <a:pt x="864" y="88"/>
                  </a:cubicBezTo>
                  <a:cubicBezTo>
                    <a:pt x="869" y="99"/>
                    <a:pt x="855" y="110"/>
                    <a:pt x="853" y="121"/>
                  </a:cubicBezTo>
                  <a:cubicBezTo>
                    <a:pt x="834" y="228"/>
                    <a:pt x="870" y="191"/>
                    <a:pt x="809" y="232"/>
                  </a:cubicBezTo>
                  <a:close/>
                </a:path>
              </a:pathLst>
            </a:custGeom>
            <a:solidFill>
              <a:srgbClr val="FF6600"/>
            </a:solidFill>
            <a:ln w="76200" cap="flat" cmpd="sng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567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4320" y="2112"/>
              <a:ext cx="912" cy="40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8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/>
                </a:rPr>
                <a:t>Maui</a:t>
              </a:r>
            </a:p>
          </p:txBody>
        </p:sp>
      </p:grpSp>
      <p:sp>
        <p:nvSpPr>
          <p:cNvPr id="102420" name="WordArt 20"/>
          <p:cNvSpPr>
            <a:spLocks noChangeArrowheads="1" noChangeShapeType="1" noTextEdit="1"/>
          </p:cNvSpPr>
          <p:nvPr/>
        </p:nvSpPr>
        <p:spPr bwMode="auto">
          <a:xfrm>
            <a:off x="533400" y="5791200"/>
            <a:ext cx="38401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approx 1.2 mya</a:t>
            </a: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4724400" y="3657600"/>
            <a:ext cx="1981200" cy="1881188"/>
            <a:chOff x="4149" y="1784"/>
            <a:chExt cx="1200" cy="1137"/>
          </a:xfrm>
        </p:grpSpPr>
        <p:sp>
          <p:nvSpPr>
            <p:cNvPr id="151564" name="Freeform 22"/>
            <p:cNvSpPr>
              <a:spLocks/>
            </p:cNvSpPr>
            <p:nvPr/>
          </p:nvSpPr>
          <p:spPr bwMode="auto">
            <a:xfrm rot="-2489458">
              <a:off x="4149" y="1784"/>
              <a:ext cx="1200" cy="1137"/>
            </a:xfrm>
            <a:custGeom>
              <a:avLst/>
              <a:gdLst>
                <a:gd name="T0" fmla="*/ 2147483647 w 870"/>
                <a:gd name="T1" fmla="*/ 2147483647 h 606"/>
                <a:gd name="T2" fmla="*/ 2147483647 w 870"/>
                <a:gd name="T3" fmla="*/ 2147483647 h 606"/>
                <a:gd name="T4" fmla="*/ 2147483647 w 870"/>
                <a:gd name="T5" fmla="*/ 2147483647 h 606"/>
                <a:gd name="T6" fmla="*/ 2147483647 w 870"/>
                <a:gd name="T7" fmla="*/ 2147483647 h 606"/>
                <a:gd name="T8" fmla="*/ 2147483647 w 870"/>
                <a:gd name="T9" fmla="*/ 2147483647 h 606"/>
                <a:gd name="T10" fmla="*/ 2147483647 w 870"/>
                <a:gd name="T11" fmla="*/ 2147483647 h 606"/>
                <a:gd name="T12" fmla="*/ 2147483647 w 870"/>
                <a:gd name="T13" fmla="*/ 2147483647 h 606"/>
                <a:gd name="T14" fmla="*/ 2147483647 w 870"/>
                <a:gd name="T15" fmla="*/ 2147483647 h 606"/>
                <a:gd name="T16" fmla="*/ 0 w 870"/>
                <a:gd name="T17" fmla="*/ 2147483647 h 606"/>
                <a:gd name="T18" fmla="*/ 2147483647 w 870"/>
                <a:gd name="T19" fmla="*/ 2147483647 h 606"/>
                <a:gd name="T20" fmla="*/ 2147483647 w 870"/>
                <a:gd name="T21" fmla="*/ 2147483647 h 606"/>
                <a:gd name="T22" fmla="*/ 2147483647 w 870"/>
                <a:gd name="T23" fmla="*/ 0 h 606"/>
                <a:gd name="T24" fmla="*/ 2147483647 w 870"/>
                <a:gd name="T25" fmla="*/ 2147483647 h 606"/>
                <a:gd name="T26" fmla="*/ 2147483647 w 870"/>
                <a:gd name="T27" fmla="*/ 2147483647 h 606"/>
                <a:gd name="T28" fmla="*/ 2147483647 w 870"/>
                <a:gd name="T29" fmla="*/ 2147483647 h 606"/>
                <a:gd name="T30" fmla="*/ 2147483647 w 870"/>
                <a:gd name="T31" fmla="*/ 2147483647 h 6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70"/>
                <a:gd name="T49" fmla="*/ 0 h 606"/>
                <a:gd name="T50" fmla="*/ 870 w 870"/>
                <a:gd name="T51" fmla="*/ 606 h 6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70" h="606">
                  <a:moveTo>
                    <a:pt x="809" y="232"/>
                  </a:moveTo>
                  <a:cubicBezTo>
                    <a:pt x="846" y="305"/>
                    <a:pt x="840" y="385"/>
                    <a:pt x="853" y="465"/>
                  </a:cubicBezTo>
                  <a:cubicBezTo>
                    <a:pt x="831" y="532"/>
                    <a:pt x="768" y="515"/>
                    <a:pt x="698" y="531"/>
                  </a:cubicBezTo>
                  <a:cubicBezTo>
                    <a:pt x="687" y="534"/>
                    <a:pt x="676" y="540"/>
                    <a:pt x="665" y="542"/>
                  </a:cubicBezTo>
                  <a:cubicBezTo>
                    <a:pt x="643" y="547"/>
                    <a:pt x="620" y="549"/>
                    <a:pt x="598" y="553"/>
                  </a:cubicBezTo>
                  <a:cubicBezTo>
                    <a:pt x="528" y="602"/>
                    <a:pt x="492" y="584"/>
                    <a:pt x="399" y="576"/>
                  </a:cubicBezTo>
                  <a:cubicBezTo>
                    <a:pt x="308" y="606"/>
                    <a:pt x="344" y="599"/>
                    <a:pt x="166" y="576"/>
                  </a:cubicBezTo>
                  <a:cubicBezTo>
                    <a:pt x="143" y="573"/>
                    <a:pt x="100" y="553"/>
                    <a:pt x="100" y="553"/>
                  </a:cubicBezTo>
                  <a:cubicBezTo>
                    <a:pt x="71" y="465"/>
                    <a:pt x="41" y="371"/>
                    <a:pt x="0" y="288"/>
                  </a:cubicBezTo>
                  <a:cubicBezTo>
                    <a:pt x="16" y="240"/>
                    <a:pt x="21" y="177"/>
                    <a:pt x="44" y="132"/>
                  </a:cubicBezTo>
                  <a:cubicBezTo>
                    <a:pt x="67" y="87"/>
                    <a:pt x="157" y="84"/>
                    <a:pt x="200" y="77"/>
                  </a:cubicBezTo>
                  <a:cubicBezTo>
                    <a:pt x="245" y="32"/>
                    <a:pt x="296" y="19"/>
                    <a:pt x="355" y="0"/>
                  </a:cubicBezTo>
                  <a:cubicBezTo>
                    <a:pt x="511" y="12"/>
                    <a:pt x="665" y="22"/>
                    <a:pt x="820" y="44"/>
                  </a:cubicBezTo>
                  <a:cubicBezTo>
                    <a:pt x="835" y="59"/>
                    <a:pt x="856" y="69"/>
                    <a:pt x="864" y="88"/>
                  </a:cubicBezTo>
                  <a:cubicBezTo>
                    <a:pt x="869" y="99"/>
                    <a:pt x="855" y="110"/>
                    <a:pt x="853" y="121"/>
                  </a:cubicBezTo>
                  <a:cubicBezTo>
                    <a:pt x="834" y="228"/>
                    <a:pt x="870" y="191"/>
                    <a:pt x="809" y="232"/>
                  </a:cubicBezTo>
                  <a:close/>
                </a:path>
              </a:pathLst>
            </a:custGeom>
            <a:solidFill>
              <a:srgbClr val="FF6600"/>
            </a:solidFill>
            <a:ln w="76200" cap="flat" cmpd="sng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565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4320" y="2112"/>
              <a:ext cx="912" cy="40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8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/>
                </a:rPr>
                <a:t>The Big</a:t>
              </a:r>
              <a:b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8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/>
                </a:rPr>
              </a:br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8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/>
                </a:rPr>
                <a:t>Island</a:t>
              </a:r>
            </a:p>
          </p:txBody>
        </p:sp>
      </p:grpSp>
      <p:sp>
        <p:nvSpPr>
          <p:cNvPr id="102424" name="WordArt 24"/>
          <p:cNvSpPr>
            <a:spLocks noChangeArrowheads="1" noChangeShapeType="1" noTextEdit="1"/>
          </p:cNvSpPr>
          <p:nvPr/>
        </p:nvSpPr>
        <p:spPr bwMode="auto">
          <a:xfrm>
            <a:off x="304800" y="5791200"/>
            <a:ext cx="37639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less than 1.0 mya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6that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0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C -0.02951 -0.04653 -0.05885 -0.09283 -0.10746 -0.12338 C -0.15625 -0.15394 -0.22413 -0.16898 -0.29166 -0.18333 " pathEditMode="relative" rAng="0" ptsTypes="aaA">
                                      <p:cBhvr>
                                        <p:cTn id="2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ippee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C -0.0151 -0.02037 -0.0566 -0.09144 -0.09115 -0.12199 C -0.12569 -0.15255 -0.18299 -0.17084 -0.20712 -0.1838 " pathEditMode="relative" rAng="0" ptsTypes="aaa">
                                      <p:cBhvr>
                                        <p:cTn id="4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-919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66 -0.18333 C -0.31441 -0.19074 -0.39948 -0.21898 -0.42795 -0.22847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ippee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02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4.81481E-6 C -0.02031 -0.0375 -0.04062 -0.0743 -0.08715 -0.10208 C -0.13385 -0.12962 -0.2066 -0.14745 -0.27917 -0.16481 " pathEditMode="relative" rAng="0" ptsTypes="aaA">
                                      <p:cBhvr>
                                        <p:cTn id="5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58" y="-824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743 -0.23172 C -0.45434 -0.25 -0.55434 -0.31667 -0.58768 -0.3388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-537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712 -0.18634 C -0.24097 -0.20093 -0.36979 -0.25602 -0.4125 -0.27431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8" y="-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hepoi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02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02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8" grpId="0" animBg="1"/>
      <p:bldP spid="102404" grpId="0" animBg="1"/>
      <p:bldP spid="102405" grpId="0" animBg="1"/>
      <p:bldP spid="102416" grpId="0" animBg="1"/>
      <p:bldP spid="102416" grpId="1" animBg="1"/>
      <p:bldP spid="102420" grpId="0" animBg="1"/>
      <p:bldP spid="102420" grpId="1" animBg="1"/>
      <p:bldP spid="102424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irc_mi" descr="http://www.best-beaches.com/images/hawaii/hawaii-phot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-26988"/>
            <a:ext cx="6858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AutoShape 8"/>
          <p:cNvSpPr>
            <a:spLocks noChangeArrowheads="1"/>
          </p:cNvSpPr>
          <p:nvPr/>
        </p:nvSpPr>
        <p:spPr bwMode="auto">
          <a:xfrm>
            <a:off x="5105400" y="2819400"/>
            <a:ext cx="4038600" cy="4038600"/>
          </a:xfrm>
          <a:prstGeom prst="irregularSeal1">
            <a:avLst/>
          </a:prstGeom>
          <a:solidFill>
            <a:srgbClr val="FF00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>
              <a:latin typeface="Moderne" pitchFamily="34" charset="0"/>
            </a:endParaRPr>
          </a:p>
        </p:txBody>
      </p:sp>
      <p:sp>
        <p:nvSpPr>
          <p:cNvPr id="153603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077200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latin typeface="Arial Black"/>
              </a:rPr>
              <a:t>Pacific Ocean</a:t>
            </a:r>
          </a:p>
        </p:txBody>
      </p:sp>
      <p:grpSp>
        <p:nvGrpSpPr>
          <p:cNvPr id="153604" name="Group 10"/>
          <p:cNvGrpSpPr>
            <a:grpSpLocks/>
          </p:cNvGrpSpPr>
          <p:nvPr/>
        </p:nvGrpSpPr>
        <p:grpSpPr bwMode="auto">
          <a:xfrm>
            <a:off x="533400" y="1905000"/>
            <a:ext cx="1600200" cy="685800"/>
            <a:chOff x="2928" y="2400"/>
            <a:chExt cx="1632" cy="816"/>
          </a:xfrm>
        </p:grpSpPr>
        <p:sp>
          <p:nvSpPr>
            <p:cNvPr id="153618" name="Freeform 6"/>
            <p:cNvSpPr>
              <a:spLocks/>
            </p:cNvSpPr>
            <p:nvPr/>
          </p:nvSpPr>
          <p:spPr bwMode="auto">
            <a:xfrm>
              <a:off x="2928" y="2400"/>
              <a:ext cx="1632" cy="816"/>
            </a:xfrm>
            <a:custGeom>
              <a:avLst/>
              <a:gdLst>
                <a:gd name="T0" fmla="*/ 2147483647 w 870"/>
                <a:gd name="T1" fmla="*/ 2147483647 h 606"/>
                <a:gd name="T2" fmla="*/ 2147483647 w 870"/>
                <a:gd name="T3" fmla="*/ 2147483647 h 606"/>
                <a:gd name="T4" fmla="*/ 2147483647 w 870"/>
                <a:gd name="T5" fmla="*/ 2147483647 h 606"/>
                <a:gd name="T6" fmla="*/ 2147483647 w 870"/>
                <a:gd name="T7" fmla="*/ 2147483647 h 606"/>
                <a:gd name="T8" fmla="*/ 2147483647 w 870"/>
                <a:gd name="T9" fmla="*/ 2147483647 h 606"/>
                <a:gd name="T10" fmla="*/ 2147483647 w 870"/>
                <a:gd name="T11" fmla="*/ 2147483647 h 606"/>
                <a:gd name="T12" fmla="*/ 2147483647 w 870"/>
                <a:gd name="T13" fmla="*/ 2147483647 h 606"/>
                <a:gd name="T14" fmla="*/ 2147483647 w 870"/>
                <a:gd name="T15" fmla="*/ 2147483647 h 606"/>
                <a:gd name="T16" fmla="*/ 0 w 870"/>
                <a:gd name="T17" fmla="*/ 2147483647 h 606"/>
                <a:gd name="T18" fmla="*/ 2147483647 w 870"/>
                <a:gd name="T19" fmla="*/ 2147483647 h 606"/>
                <a:gd name="T20" fmla="*/ 2147483647 w 870"/>
                <a:gd name="T21" fmla="*/ 2147483647 h 606"/>
                <a:gd name="T22" fmla="*/ 2147483647 w 870"/>
                <a:gd name="T23" fmla="*/ 0 h 606"/>
                <a:gd name="T24" fmla="*/ 2147483647 w 870"/>
                <a:gd name="T25" fmla="*/ 2147483647 h 606"/>
                <a:gd name="T26" fmla="*/ 2147483647 w 870"/>
                <a:gd name="T27" fmla="*/ 2147483647 h 606"/>
                <a:gd name="T28" fmla="*/ 2147483647 w 870"/>
                <a:gd name="T29" fmla="*/ 2147483647 h 606"/>
                <a:gd name="T30" fmla="*/ 2147483647 w 870"/>
                <a:gd name="T31" fmla="*/ 2147483647 h 6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70"/>
                <a:gd name="T49" fmla="*/ 0 h 606"/>
                <a:gd name="T50" fmla="*/ 870 w 870"/>
                <a:gd name="T51" fmla="*/ 606 h 6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70" h="606">
                  <a:moveTo>
                    <a:pt x="809" y="232"/>
                  </a:moveTo>
                  <a:cubicBezTo>
                    <a:pt x="846" y="305"/>
                    <a:pt x="840" y="385"/>
                    <a:pt x="853" y="465"/>
                  </a:cubicBezTo>
                  <a:cubicBezTo>
                    <a:pt x="831" y="532"/>
                    <a:pt x="768" y="515"/>
                    <a:pt x="698" y="531"/>
                  </a:cubicBezTo>
                  <a:cubicBezTo>
                    <a:pt x="687" y="534"/>
                    <a:pt x="676" y="540"/>
                    <a:pt x="665" y="542"/>
                  </a:cubicBezTo>
                  <a:cubicBezTo>
                    <a:pt x="643" y="547"/>
                    <a:pt x="620" y="549"/>
                    <a:pt x="598" y="553"/>
                  </a:cubicBezTo>
                  <a:cubicBezTo>
                    <a:pt x="528" y="602"/>
                    <a:pt x="492" y="584"/>
                    <a:pt x="399" y="576"/>
                  </a:cubicBezTo>
                  <a:cubicBezTo>
                    <a:pt x="308" y="606"/>
                    <a:pt x="344" y="599"/>
                    <a:pt x="166" y="576"/>
                  </a:cubicBezTo>
                  <a:cubicBezTo>
                    <a:pt x="143" y="573"/>
                    <a:pt x="100" y="553"/>
                    <a:pt x="100" y="553"/>
                  </a:cubicBezTo>
                  <a:cubicBezTo>
                    <a:pt x="71" y="465"/>
                    <a:pt x="41" y="371"/>
                    <a:pt x="0" y="288"/>
                  </a:cubicBezTo>
                  <a:cubicBezTo>
                    <a:pt x="16" y="240"/>
                    <a:pt x="21" y="177"/>
                    <a:pt x="44" y="132"/>
                  </a:cubicBezTo>
                  <a:cubicBezTo>
                    <a:pt x="67" y="87"/>
                    <a:pt x="157" y="84"/>
                    <a:pt x="200" y="77"/>
                  </a:cubicBezTo>
                  <a:cubicBezTo>
                    <a:pt x="245" y="32"/>
                    <a:pt x="296" y="19"/>
                    <a:pt x="355" y="0"/>
                  </a:cubicBezTo>
                  <a:cubicBezTo>
                    <a:pt x="511" y="12"/>
                    <a:pt x="665" y="22"/>
                    <a:pt x="820" y="44"/>
                  </a:cubicBezTo>
                  <a:cubicBezTo>
                    <a:pt x="835" y="59"/>
                    <a:pt x="856" y="69"/>
                    <a:pt x="864" y="88"/>
                  </a:cubicBezTo>
                  <a:cubicBezTo>
                    <a:pt x="869" y="99"/>
                    <a:pt x="855" y="110"/>
                    <a:pt x="853" y="121"/>
                  </a:cubicBezTo>
                  <a:cubicBezTo>
                    <a:pt x="834" y="228"/>
                    <a:pt x="870" y="191"/>
                    <a:pt x="809" y="232"/>
                  </a:cubicBezTo>
                  <a:close/>
                </a:path>
              </a:pathLst>
            </a:custGeom>
            <a:solidFill>
              <a:srgbClr val="FF6600"/>
            </a:solidFill>
            <a:ln w="76200" cap="flat" cmpd="sng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19" name="WordArt 7"/>
            <p:cNvSpPr>
              <a:spLocks noChangeArrowheads="1" noChangeShapeType="1" noTextEdit="1"/>
            </p:cNvSpPr>
            <p:nvPr/>
          </p:nvSpPr>
          <p:spPr bwMode="auto">
            <a:xfrm>
              <a:off x="3264" y="2592"/>
              <a:ext cx="912" cy="40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8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/>
                </a:rPr>
                <a:t>Kauai</a:t>
              </a:r>
            </a:p>
          </p:txBody>
        </p:sp>
      </p:grpSp>
      <p:grpSp>
        <p:nvGrpSpPr>
          <p:cNvPr id="153605" name="Group 15"/>
          <p:cNvGrpSpPr>
            <a:grpSpLocks/>
          </p:cNvGrpSpPr>
          <p:nvPr/>
        </p:nvGrpSpPr>
        <p:grpSpPr bwMode="auto">
          <a:xfrm>
            <a:off x="2362200" y="2133600"/>
            <a:ext cx="1371600" cy="1423988"/>
            <a:chOff x="4149" y="1784"/>
            <a:chExt cx="1200" cy="1137"/>
          </a:xfrm>
        </p:grpSpPr>
        <p:sp>
          <p:nvSpPr>
            <p:cNvPr id="153616" name="Freeform 13"/>
            <p:cNvSpPr>
              <a:spLocks/>
            </p:cNvSpPr>
            <p:nvPr/>
          </p:nvSpPr>
          <p:spPr bwMode="auto">
            <a:xfrm rot="-2489458">
              <a:off x="4149" y="1784"/>
              <a:ext cx="1200" cy="1137"/>
            </a:xfrm>
            <a:custGeom>
              <a:avLst/>
              <a:gdLst>
                <a:gd name="T0" fmla="*/ 2147483647 w 870"/>
                <a:gd name="T1" fmla="*/ 2147483647 h 606"/>
                <a:gd name="T2" fmla="*/ 2147483647 w 870"/>
                <a:gd name="T3" fmla="*/ 2147483647 h 606"/>
                <a:gd name="T4" fmla="*/ 2147483647 w 870"/>
                <a:gd name="T5" fmla="*/ 2147483647 h 606"/>
                <a:gd name="T6" fmla="*/ 2147483647 w 870"/>
                <a:gd name="T7" fmla="*/ 2147483647 h 606"/>
                <a:gd name="T8" fmla="*/ 2147483647 w 870"/>
                <a:gd name="T9" fmla="*/ 2147483647 h 606"/>
                <a:gd name="T10" fmla="*/ 2147483647 w 870"/>
                <a:gd name="T11" fmla="*/ 2147483647 h 606"/>
                <a:gd name="T12" fmla="*/ 2147483647 w 870"/>
                <a:gd name="T13" fmla="*/ 2147483647 h 606"/>
                <a:gd name="T14" fmla="*/ 2147483647 w 870"/>
                <a:gd name="T15" fmla="*/ 2147483647 h 606"/>
                <a:gd name="T16" fmla="*/ 0 w 870"/>
                <a:gd name="T17" fmla="*/ 2147483647 h 606"/>
                <a:gd name="T18" fmla="*/ 2147483647 w 870"/>
                <a:gd name="T19" fmla="*/ 2147483647 h 606"/>
                <a:gd name="T20" fmla="*/ 2147483647 w 870"/>
                <a:gd name="T21" fmla="*/ 2147483647 h 606"/>
                <a:gd name="T22" fmla="*/ 2147483647 w 870"/>
                <a:gd name="T23" fmla="*/ 0 h 606"/>
                <a:gd name="T24" fmla="*/ 2147483647 w 870"/>
                <a:gd name="T25" fmla="*/ 2147483647 h 606"/>
                <a:gd name="T26" fmla="*/ 2147483647 w 870"/>
                <a:gd name="T27" fmla="*/ 2147483647 h 606"/>
                <a:gd name="T28" fmla="*/ 2147483647 w 870"/>
                <a:gd name="T29" fmla="*/ 2147483647 h 606"/>
                <a:gd name="T30" fmla="*/ 2147483647 w 870"/>
                <a:gd name="T31" fmla="*/ 2147483647 h 6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70"/>
                <a:gd name="T49" fmla="*/ 0 h 606"/>
                <a:gd name="T50" fmla="*/ 870 w 870"/>
                <a:gd name="T51" fmla="*/ 606 h 6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70" h="606">
                  <a:moveTo>
                    <a:pt x="809" y="232"/>
                  </a:moveTo>
                  <a:cubicBezTo>
                    <a:pt x="846" y="305"/>
                    <a:pt x="840" y="385"/>
                    <a:pt x="853" y="465"/>
                  </a:cubicBezTo>
                  <a:cubicBezTo>
                    <a:pt x="831" y="532"/>
                    <a:pt x="768" y="515"/>
                    <a:pt x="698" y="531"/>
                  </a:cubicBezTo>
                  <a:cubicBezTo>
                    <a:pt x="687" y="534"/>
                    <a:pt x="676" y="540"/>
                    <a:pt x="665" y="542"/>
                  </a:cubicBezTo>
                  <a:cubicBezTo>
                    <a:pt x="643" y="547"/>
                    <a:pt x="620" y="549"/>
                    <a:pt x="598" y="553"/>
                  </a:cubicBezTo>
                  <a:cubicBezTo>
                    <a:pt x="528" y="602"/>
                    <a:pt x="492" y="584"/>
                    <a:pt x="399" y="576"/>
                  </a:cubicBezTo>
                  <a:cubicBezTo>
                    <a:pt x="308" y="606"/>
                    <a:pt x="344" y="599"/>
                    <a:pt x="166" y="576"/>
                  </a:cubicBezTo>
                  <a:cubicBezTo>
                    <a:pt x="143" y="573"/>
                    <a:pt x="100" y="553"/>
                    <a:pt x="100" y="553"/>
                  </a:cubicBezTo>
                  <a:cubicBezTo>
                    <a:pt x="71" y="465"/>
                    <a:pt x="41" y="371"/>
                    <a:pt x="0" y="288"/>
                  </a:cubicBezTo>
                  <a:cubicBezTo>
                    <a:pt x="16" y="240"/>
                    <a:pt x="21" y="177"/>
                    <a:pt x="44" y="132"/>
                  </a:cubicBezTo>
                  <a:cubicBezTo>
                    <a:pt x="67" y="87"/>
                    <a:pt x="157" y="84"/>
                    <a:pt x="200" y="77"/>
                  </a:cubicBezTo>
                  <a:cubicBezTo>
                    <a:pt x="245" y="32"/>
                    <a:pt x="296" y="19"/>
                    <a:pt x="355" y="0"/>
                  </a:cubicBezTo>
                  <a:cubicBezTo>
                    <a:pt x="511" y="12"/>
                    <a:pt x="665" y="22"/>
                    <a:pt x="820" y="44"/>
                  </a:cubicBezTo>
                  <a:cubicBezTo>
                    <a:pt x="835" y="59"/>
                    <a:pt x="856" y="69"/>
                    <a:pt x="864" y="88"/>
                  </a:cubicBezTo>
                  <a:cubicBezTo>
                    <a:pt x="869" y="99"/>
                    <a:pt x="855" y="110"/>
                    <a:pt x="853" y="121"/>
                  </a:cubicBezTo>
                  <a:cubicBezTo>
                    <a:pt x="834" y="228"/>
                    <a:pt x="870" y="191"/>
                    <a:pt x="809" y="232"/>
                  </a:cubicBezTo>
                  <a:close/>
                </a:path>
              </a:pathLst>
            </a:custGeom>
            <a:solidFill>
              <a:srgbClr val="FF6600"/>
            </a:solidFill>
            <a:ln w="76200" cap="flat" cmpd="sng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17" name="WordArt 14"/>
            <p:cNvSpPr>
              <a:spLocks noChangeArrowheads="1" noChangeShapeType="1" noTextEdit="1"/>
            </p:cNvSpPr>
            <p:nvPr/>
          </p:nvSpPr>
          <p:spPr bwMode="auto">
            <a:xfrm>
              <a:off x="4320" y="2112"/>
              <a:ext cx="912" cy="40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8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/>
                </a:rPr>
                <a:t>Oahu</a:t>
              </a:r>
            </a:p>
          </p:txBody>
        </p:sp>
      </p:grpSp>
      <p:grpSp>
        <p:nvGrpSpPr>
          <p:cNvPr id="153606" name="Group 17"/>
          <p:cNvGrpSpPr>
            <a:grpSpLocks/>
          </p:cNvGrpSpPr>
          <p:nvPr/>
        </p:nvGrpSpPr>
        <p:grpSpPr bwMode="auto">
          <a:xfrm>
            <a:off x="3733800" y="2895600"/>
            <a:ext cx="1600200" cy="1271588"/>
            <a:chOff x="4149" y="1784"/>
            <a:chExt cx="1200" cy="1137"/>
          </a:xfrm>
        </p:grpSpPr>
        <p:sp>
          <p:nvSpPr>
            <p:cNvPr id="153614" name="Freeform 18"/>
            <p:cNvSpPr>
              <a:spLocks/>
            </p:cNvSpPr>
            <p:nvPr/>
          </p:nvSpPr>
          <p:spPr bwMode="auto">
            <a:xfrm rot="-2489458">
              <a:off x="4149" y="1784"/>
              <a:ext cx="1200" cy="1137"/>
            </a:xfrm>
            <a:custGeom>
              <a:avLst/>
              <a:gdLst>
                <a:gd name="T0" fmla="*/ 2147483647 w 870"/>
                <a:gd name="T1" fmla="*/ 2147483647 h 606"/>
                <a:gd name="T2" fmla="*/ 2147483647 w 870"/>
                <a:gd name="T3" fmla="*/ 2147483647 h 606"/>
                <a:gd name="T4" fmla="*/ 2147483647 w 870"/>
                <a:gd name="T5" fmla="*/ 2147483647 h 606"/>
                <a:gd name="T6" fmla="*/ 2147483647 w 870"/>
                <a:gd name="T7" fmla="*/ 2147483647 h 606"/>
                <a:gd name="T8" fmla="*/ 2147483647 w 870"/>
                <a:gd name="T9" fmla="*/ 2147483647 h 606"/>
                <a:gd name="T10" fmla="*/ 2147483647 w 870"/>
                <a:gd name="T11" fmla="*/ 2147483647 h 606"/>
                <a:gd name="T12" fmla="*/ 2147483647 w 870"/>
                <a:gd name="T13" fmla="*/ 2147483647 h 606"/>
                <a:gd name="T14" fmla="*/ 2147483647 w 870"/>
                <a:gd name="T15" fmla="*/ 2147483647 h 606"/>
                <a:gd name="T16" fmla="*/ 0 w 870"/>
                <a:gd name="T17" fmla="*/ 2147483647 h 606"/>
                <a:gd name="T18" fmla="*/ 2147483647 w 870"/>
                <a:gd name="T19" fmla="*/ 2147483647 h 606"/>
                <a:gd name="T20" fmla="*/ 2147483647 w 870"/>
                <a:gd name="T21" fmla="*/ 2147483647 h 606"/>
                <a:gd name="T22" fmla="*/ 2147483647 w 870"/>
                <a:gd name="T23" fmla="*/ 0 h 606"/>
                <a:gd name="T24" fmla="*/ 2147483647 w 870"/>
                <a:gd name="T25" fmla="*/ 2147483647 h 606"/>
                <a:gd name="T26" fmla="*/ 2147483647 w 870"/>
                <a:gd name="T27" fmla="*/ 2147483647 h 606"/>
                <a:gd name="T28" fmla="*/ 2147483647 w 870"/>
                <a:gd name="T29" fmla="*/ 2147483647 h 606"/>
                <a:gd name="T30" fmla="*/ 2147483647 w 870"/>
                <a:gd name="T31" fmla="*/ 2147483647 h 6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70"/>
                <a:gd name="T49" fmla="*/ 0 h 606"/>
                <a:gd name="T50" fmla="*/ 870 w 870"/>
                <a:gd name="T51" fmla="*/ 606 h 6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70" h="606">
                  <a:moveTo>
                    <a:pt x="809" y="232"/>
                  </a:moveTo>
                  <a:cubicBezTo>
                    <a:pt x="846" y="305"/>
                    <a:pt x="840" y="385"/>
                    <a:pt x="853" y="465"/>
                  </a:cubicBezTo>
                  <a:cubicBezTo>
                    <a:pt x="831" y="532"/>
                    <a:pt x="768" y="515"/>
                    <a:pt x="698" y="531"/>
                  </a:cubicBezTo>
                  <a:cubicBezTo>
                    <a:pt x="687" y="534"/>
                    <a:pt x="676" y="540"/>
                    <a:pt x="665" y="542"/>
                  </a:cubicBezTo>
                  <a:cubicBezTo>
                    <a:pt x="643" y="547"/>
                    <a:pt x="620" y="549"/>
                    <a:pt x="598" y="553"/>
                  </a:cubicBezTo>
                  <a:cubicBezTo>
                    <a:pt x="528" y="602"/>
                    <a:pt x="492" y="584"/>
                    <a:pt x="399" y="576"/>
                  </a:cubicBezTo>
                  <a:cubicBezTo>
                    <a:pt x="308" y="606"/>
                    <a:pt x="344" y="599"/>
                    <a:pt x="166" y="576"/>
                  </a:cubicBezTo>
                  <a:cubicBezTo>
                    <a:pt x="143" y="573"/>
                    <a:pt x="100" y="553"/>
                    <a:pt x="100" y="553"/>
                  </a:cubicBezTo>
                  <a:cubicBezTo>
                    <a:pt x="71" y="465"/>
                    <a:pt x="41" y="371"/>
                    <a:pt x="0" y="288"/>
                  </a:cubicBezTo>
                  <a:cubicBezTo>
                    <a:pt x="16" y="240"/>
                    <a:pt x="21" y="177"/>
                    <a:pt x="44" y="132"/>
                  </a:cubicBezTo>
                  <a:cubicBezTo>
                    <a:pt x="67" y="87"/>
                    <a:pt x="157" y="84"/>
                    <a:pt x="200" y="77"/>
                  </a:cubicBezTo>
                  <a:cubicBezTo>
                    <a:pt x="245" y="32"/>
                    <a:pt x="296" y="19"/>
                    <a:pt x="355" y="0"/>
                  </a:cubicBezTo>
                  <a:cubicBezTo>
                    <a:pt x="511" y="12"/>
                    <a:pt x="665" y="22"/>
                    <a:pt x="820" y="44"/>
                  </a:cubicBezTo>
                  <a:cubicBezTo>
                    <a:pt x="835" y="59"/>
                    <a:pt x="856" y="69"/>
                    <a:pt x="864" y="88"/>
                  </a:cubicBezTo>
                  <a:cubicBezTo>
                    <a:pt x="869" y="99"/>
                    <a:pt x="855" y="110"/>
                    <a:pt x="853" y="121"/>
                  </a:cubicBezTo>
                  <a:cubicBezTo>
                    <a:pt x="834" y="228"/>
                    <a:pt x="870" y="191"/>
                    <a:pt x="809" y="232"/>
                  </a:cubicBezTo>
                  <a:close/>
                </a:path>
              </a:pathLst>
            </a:custGeom>
            <a:solidFill>
              <a:srgbClr val="FF6600"/>
            </a:solidFill>
            <a:ln w="76200" cap="flat" cmpd="sng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15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4320" y="2112"/>
              <a:ext cx="912" cy="40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8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/>
                </a:rPr>
                <a:t>Maui</a:t>
              </a:r>
            </a:p>
          </p:txBody>
        </p:sp>
      </p:grpSp>
      <p:grpSp>
        <p:nvGrpSpPr>
          <p:cNvPr id="153607" name="Group 21"/>
          <p:cNvGrpSpPr>
            <a:grpSpLocks/>
          </p:cNvGrpSpPr>
          <p:nvPr/>
        </p:nvGrpSpPr>
        <p:grpSpPr bwMode="auto">
          <a:xfrm>
            <a:off x="5943600" y="3886200"/>
            <a:ext cx="1981200" cy="1881188"/>
            <a:chOff x="4149" y="1784"/>
            <a:chExt cx="1200" cy="1137"/>
          </a:xfrm>
        </p:grpSpPr>
        <p:sp>
          <p:nvSpPr>
            <p:cNvPr id="153612" name="Freeform 22"/>
            <p:cNvSpPr>
              <a:spLocks/>
            </p:cNvSpPr>
            <p:nvPr/>
          </p:nvSpPr>
          <p:spPr bwMode="auto">
            <a:xfrm rot="-2489458">
              <a:off x="4149" y="1784"/>
              <a:ext cx="1200" cy="1137"/>
            </a:xfrm>
            <a:custGeom>
              <a:avLst/>
              <a:gdLst>
                <a:gd name="T0" fmla="*/ 2147483647 w 870"/>
                <a:gd name="T1" fmla="*/ 2147483647 h 606"/>
                <a:gd name="T2" fmla="*/ 2147483647 w 870"/>
                <a:gd name="T3" fmla="*/ 2147483647 h 606"/>
                <a:gd name="T4" fmla="*/ 2147483647 w 870"/>
                <a:gd name="T5" fmla="*/ 2147483647 h 606"/>
                <a:gd name="T6" fmla="*/ 2147483647 w 870"/>
                <a:gd name="T7" fmla="*/ 2147483647 h 606"/>
                <a:gd name="T8" fmla="*/ 2147483647 w 870"/>
                <a:gd name="T9" fmla="*/ 2147483647 h 606"/>
                <a:gd name="T10" fmla="*/ 2147483647 w 870"/>
                <a:gd name="T11" fmla="*/ 2147483647 h 606"/>
                <a:gd name="T12" fmla="*/ 2147483647 w 870"/>
                <a:gd name="T13" fmla="*/ 2147483647 h 606"/>
                <a:gd name="T14" fmla="*/ 2147483647 w 870"/>
                <a:gd name="T15" fmla="*/ 2147483647 h 606"/>
                <a:gd name="T16" fmla="*/ 0 w 870"/>
                <a:gd name="T17" fmla="*/ 2147483647 h 606"/>
                <a:gd name="T18" fmla="*/ 2147483647 w 870"/>
                <a:gd name="T19" fmla="*/ 2147483647 h 606"/>
                <a:gd name="T20" fmla="*/ 2147483647 w 870"/>
                <a:gd name="T21" fmla="*/ 2147483647 h 606"/>
                <a:gd name="T22" fmla="*/ 2147483647 w 870"/>
                <a:gd name="T23" fmla="*/ 0 h 606"/>
                <a:gd name="T24" fmla="*/ 2147483647 w 870"/>
                <a:gd name="T25" fmla="*/ 2147483647 h 606"/>
                <a:gd name="T26" fmla="*/ 2147483647 w 870"/>
                <a:gd name="T27" fmla="*/ 2147483647 h 606"/>
                <a:gd name="T28" fmla="*/ 2147483647 w 870"/>
                <a:gd name="T29" fmla="*/ 2147483647 h 606"/>
                <a:gd name="T30" fmla="*/ 2147483647 w 870"/>
                <a:gd name="T31" fmla="*/ 2147483647 h 6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70"/>
                <a:gd name="T49" fmla="*/ 0 h 606"/>
                <a:gd name="T50" fmla="*/ 870 w 870"/>
                <a:gd name="T51" fmla="*/ 606 h 6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70" h="606">
                  <a:moveTo>
                    <a:pt x="809" y="232"/>
                  </a:moveTo>
                  <a:cubicBezTo>
                    <a:pt x="846" y="305"/>
                    <a:pt x="840" y="385"/>
                    <a:pt x="853" y="465"/>
                  </a:cubicBezTo>
                  <a:cubicBezTo>
                    <a:pt x="831" y="532"/>
                    <a:pt x="768" y="515"/>
                    <a:pt x="698" y="531"/>
                  </a:cubicBezTo>
                  <a:cubicBezTo>
                    <a:pt x="687" y="534"/>
                    <a:pt x="676" y="540"/>
                    <a:pt x="665" y="542"/>
                  </a:cubicBezTo>
                  <a:cubicBezTo>
                    <a:pt x="643" y="547"/>
                    <a:pt x="620" y="549"/>
                    <a:pt x="598" y="553"/>
                  </a:cubicBezTo>
                  <a:cubicBezTo>
                    <a:pt x="528" y="602"/>
                    <a:pt x="492" y="584"/>
                    <a:pt x="399" y="576"/>
                  </a:cubicBezTo>
                  <a:cubicBezTo>
                    <a:pt x="308" y="606"/>
                    <a:pt x="344" y="599"/>
                    <a:pt x="166" y="576"/>
                  </a:cubicBezTo>
                  <a:cubicBezTo>
                    <a:pt x="143" y="573"/>
                    <a:pt x="100" y="553"/>
                    <a:pt x="100" y="553"/>
                  </a:cubicBezTo>
                  <a:cubicBezTo>
                    <a:pt x="71" y="465"/>
                    <a:pt x="41" y="371"/>
                    <a:pt x="0" y="288"/>
                  </a:cubicBezTo>
                  <a:cubicBezTo>
                    <a:pt x="16" y="240"/>
                    <a:pt x="21" y="177"/>
                    <a:pt x="44" y="132"/>
                  </a:cubicBezTo>
                  <a:cubicBezTo>
                    <a:pt x="67" y="87"/>
                    <a:pt x="157" y="84"/>
                    <a:pt x="200" y="77"/>
                  </a:cubicBezTo>
                  <a:cubicBezTo>
                    <a:pt x="245" y="32"/>
                    <a:pt x="296" y="19"/>
                    <a:pt x="355" y="0"/>
                  </a:cubicBezTo>
                  <a:cubicBezTo>
                    <a:pt x="511" y="12"/>
                    <a:pt x="665" y="22"/>
                    <a:pt x="820" y="44"/>
                  </a:cubicBezTo>
                  <a:cubicBezTo>
                    <a:pt x="835" y="59"/>
                    <a:pt x="856" y="69"/>
                    <a:pt x="864" y="88"/>
                  </a:cubicBezTo>
                  <a:cubicBezTo>
                    <a:pt x="869" y="99"/>
                    <a:pt x="855" y="110"/>
                    <a:pt x="853" y="121"/>
                  </a:cubicBezTo>
                  <a:cubicBezTo>
                    <a:pt x="834" y="228"/>
                    <a:pt x="870" y="191"/>
                    <a:pt x="809" y="232"/>
                  </a:cubicBezTo>
                  <a:close/>
                </a:path>
              </a:pathLst>
            </a:custGeom>
            <a:solidFill>
              <a:srgbClr val="FF6600"/>
            </a:solidFill>
            <a:ln w="76200" cap="flat" cmpd="sng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13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4320" y="2112"/>
              <a:ext cx="912" cy="40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8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/>
                </a:rPr>
                <a:t>The Big</a:t>
              </a:r>
              <a:b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8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/>
                </a:rPr>
              </a:br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800000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/>
                </a:rPr>
                <a:t>Island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09600" y="3048000"/>
            <a:ext cx="4724400" cy="2247900"/>
            <a:chOff x="609600" y="3048000"/>
            <a:chExt cx="4724400" cy="2247900"/>
          </a:xfrm>
        </p:grpSpPr>
        <p:sp>
          <p:nvSpPr>
            <p:cNvPr id="153610" name="WordArt 5"/>
            <p:cNvSpPr>
              <a:spLocks noChangeArrowheads="1" noChangeShapeType="1" noTextEdit="1"/>
            </p:cNvSpPr>
            <p:nvPr/>
          </p:nvSpPr>
          <p:spPr bwMode="auto">
            <a:xfrm rot="2341404">
              <a:off x="2362200" y="4724400"/>
              <a:ext cx="2971800" cy="5715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Arial Black"/>
                </a:rPr>
                <a:t>older</a:t>
              </a:r>
            </a:p>
          </p:txBody>
        </p:sp>
        <p:sp>
          <p:nvSpPr>
            <p:cNvPr id="153611" name="Freeform 20"/>
            <p:cNvSpPr>
              <a:spLocks/>
            </p:cNvSpPr>
            <p:nvPr/>
          </p:nvSpPr>
          <p:spPr bwMode="auto">
            <a:xfrm>
              <a:off x="609600" y="3048000"/>
              <a:ext cx="1804988" cy="914400"/>
            </a:xfrm>
            <a:custGeom>
              <a:avLst/>
              <a:gdLst>
                <a:gd name="T0" fmla="*/ 2147483647 w 1137"/>
                <a:gd name="T1" fmla="*/ 2147483647 h 576"/>
                <a:gd name="T2" fmla="*/ 0 w 1137"/>
                <a:gd name="T3" fmla="*/ 0 h 57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137" h="576">
                  <a:moveTo>
                    <a:pt x="1137" y="576"/>
                  </a:moveTo>
                  <a:lnTo>
                    <a:pt x="0" y="0"/>
                  </a:lnTo>
                </a:path>
              </a:pathLst>
            </a:custGeom>
            <a:noFill/>
            <a:ln w="762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Down Arrow Callout 1"/>
          <p:cNvSpPr>
            <a:spLocks noChangeArrowheads="1"/>
          </p:cNvSpPr>
          <p:nvPr/>
        </p:nvSpPr>
        <p:spPr bwMode="auto">
          <a:xfrm>
            <a:off x="5414963" y="1857375"/>
            <a:ext cx="3038475" cy="1995488"/>
          </a:xfrm>
          <a:prstGeom prst="downArrowCallout">
            <a:avLst>
              <a:gd name="adj1" fmla="val 24997"/>
              <a:gd name="adj2" fmla="val 24990"/>
              <a:gd name="adj3" fmla="val 25000"/>
              <a:gd name="adj4" fmla="val 64977"/>
            </a:avLst>
          </a:prstGeom>
          <a:solidFill>
            <a:schemeClr val="tx1"/>
          </a:solidFill>
          <a:ln w="762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00"/>
                </a:solidFill>
                <a:latin typeface="Arial Black" pitchFamily="34" charset="0"/>
              </a:rPr>
              <a:t>Active Volcano while over </a:t>
            </a:r>
            <a:br>
              <a:rPr lang="en-US" altLang="en-US" sz="2400">
                <a:solidFill>
                  <a:srgbClr val="FFFF00"/>
                </a:solidFill>
                <a:latin typeface="Arial Black" pitchFamily="34" charset="0"/>
              </a:rPr>
            </a:br>
            <a:r>
              <a:rPr lang="en-US" altLang="en-US" sz="2400">
                <a:solidFill>
                  <a:srgbClr val="FFFF00"/>
                </a:solidFill>
                <a:latin typeface="Arial Black" pitchFamily="34" charset="0"/>
              </a:rPr>
              <a:t>HOT SPOT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057400"/>
          </a:xfrm>
          <a:solidFill>
            <a:schemeClr val="tx2"/>
          </a:solidFill>
        </p:spPr>
        <p:txBody>
          <a:bodyPr/>
          <a:lstStyle/>
          <a:p>
            <a:pPr eaLnBrk="1" hangingPunct="1"/>
            <a:r>
              <a:rPr lang="en-US" altLang="en-US" sz="6000">
                <a:solidFill>
                  <a:schemeClr val="accent1"/>
                </a:solidFill>
                <a:latin typeface="Arial Black" pitchFamily="34" charset="0"/>
              </a:rPr>
              <a:t>What occurs at mantle hot spots?</a:t>
            </a:r>
          </a:p>
        </p:txBody>
      </p:sp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0" y="2133600"/>
            <a:ext cx="9144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000">
                <a:solidFill>
                  <a:schemeClr val="bg1"/>
                </a:solidFill>
                <a:latin typeface="Arial Narrow" pitchFamily="34" charset="0"/>
              </a:rPr>
              <a:t>As the crust moves over a hot spot, a chain of volcanic mountains form – the active volcano in the chain is the one directly over the hot spot.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935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9" grpId="0" autoUpdateAnimBg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7391400" y="0"/>
            <a:ext cx="1752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rgbClr val="FFFFFF"/>
                </a:solidFill>
              </a:rPr>
              <a:t>4/29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6350" y="3200400"/>
            <a:ext cx="9137651" cy="193899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rgbClr val="875B0D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6000" dirty="0">
                <a:solidFill>
                  <a:srgbClr val="FFFFFF"/>
                </a:solidFill>
                <a:latin typeface="Arial Narrow" pitchFamily="34" charset="0"/>
              </a:rPr>
              <a:t>We will start with a video about </a:t>
            </a:r>
            <a:r>
              <a:rPr lang="en-US" altLang="en-US" sz="6000">
                <a:solidFill>
                  <a:srgbClr val="FFFFFF"/>
                </a:solidFill>
                <a:latin typeface="Arial Narrow" pitchFamily="34" charset="0"/>
              </a:rPr>
              <a:t>the 2011 Japan tsunami </a:t>
            </a:r>
            <a:endParaRPr lang="en-US" altLang="en-US" sz="6000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6350" y="39688"/>
            <a:ext cx="70802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Arial Narrow" pitchFamily="34" charset="0"/>
              </a:rPr>
              <a:t>Happy Friday!</a:t>
            </a:r>
            <a:br>
              <a:rPr lang="en-US" altLang="en-US" sz="4800" b="1" dirty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4800" b="1" dirty="0">
                <a:solidFill>
                  <a:schemeClr val="bg1"/>
                </a:solidFill>
                <a:latin typeface="Arial Narrow" pitchFamily="34" charset="0"/>
              </a:rPr>
              <a:t>(when we come back on Tuesday … it is MAY!)</a:t>
            </a:r>
            <a:endParaRPr lang="en-US" altLang="en-US" sz="3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D56D3962-5BFD-49FA-B494-06110E51C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5471649"/>
            <a:ext cx="8915399" cy="92333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rgbClr val="875B0D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5400" dirty="0">
                <a:solidFill>
                  <a:srgbClr val="FFFF00"/>
                </a:solidFill>
                <a:latin typeface="Arial Narrow" pitchFamily="34" charset="0"/>
              </a:rPr>
              <a:t>Plate Tectonics Test – TUESDAY ?</a:t>
            </a:r>
          </a:p>
        </p:txBody>
      </p:sp>
    </p:spTree>
    <p:extLst>
      <p:ext uri="{BB962C8B-B14F-4D97-AF65-F5344CB8AC3E}">
        <p14:creationId xmlns:p14="http://schemas.microsoft.com/office/powerpoint/2010/main" val="135399053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057400"/>
          </a:xfrm>
          <a:solidFill>
            <a:schemeClr val="tx2"/>
          </a:solidFill>
        </p:spPr>
        <p:txBody>
          <a:bodyPr/>
          <a:lstStyle/>
          <a:p>
            <a:pPr eaLnBrk="1" hangingPunct="1"/>
            <a:r>
              <a:rPr lang="en-US" altLang="en-US" sz="6000" dirty="0">
                <a:solidFill>
                  <a:schemeClr val="accent1"/>
                </a:solidFill>
                <a:latin typeface="Arial Black" pitchFamily="34" charset="0"/>
              </a:rPr>
              <a:t>Practice Time!!</a:t>
            </a:r>
          </a:p>
        </p:txBody>
      </p:sp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0" y="2133600"/>
            <a:ext cx="9144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Narrow" pitchFamily="34" charset="0"/>
              </a:rPr>
              <a:t>Do your practice test on pages 261-264  to start our</a:t>
            </a:r>
            <a:br>
              <a:rPr lang="en-US" altLang="en-US" sz="6000" dirty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6000" dirty="0">
                <a:solidFill>
                  <a:schemeClr val="bg1"/>
                </a:solidFill>
                <a:latin typeface="Arial Narrow" pitchFamily="34" charset="0"/>
              </a:rPr>
              <a:t>review for Tuesday’s test</a:t>
            </a:r>
          </a:p>
        </p:txBody>
      </p:sp>
    </p:spTree>
    <p:extLst>
      <p:ext uri="{BB962C8B-B14F-4D97-AF65-F5344CB8AC3E}">
        <p14:creationId xmlns:p14="http://schemas.microsoft.com/office/powerpoint/2010/main" val="170339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935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9" grpId="0" autoUpdateAnimBg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1.</a:t>
            </a:r>
          </a:p>
        </p:txBody>
      </p:sp>
      <p:pic>
        <p:nvPicPr>
          <p:cNvPr id="17613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828800"/>
            <a:ext cx="5140249" cy="4573588"/>
          </a:xfr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"/>
            <a:ext cx="71247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2.</a:t>
            </a:r>
          </a:p>
        </p:txBody>
      </p:sp>
      <p:pic>
        <p:nvPicPr>
          <p:cNvPr id="17715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4031" y="1293597"/>
            <a:ext cx="6656938" cy="5551488"/>
          </a:xfrm>
          <a:noFill/>
        </p:spPr>
      </p:pic>
      <p:sp>
        <p:nvSpPr>
          <p:cNvPr id="324615" name="Oval 7"/>
          <p:cNvSpPr>
            <a:spLocks noChangeArrowheads="1"/>
          </p:cNvSpPr>
          <p:nvPr/>
        </p:nvSpPr>
        <p:spPr bwMode="auto">
          <a:xfrm>
            <a:off x="3581400" y="3467746"/>
            <a:ext cx="990600" cy="685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4800"/>
            <a:ext cx="52578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15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11"/>
          <p:cNvSpPr>
            <a:spLocks noChangeArrowheads="1"/>
          </p:cNvSpPr>
          <p:nvPr/>
        </p:nvSpPr>
        <p:spPr bwMode="auto">
          <a:xfrm>
            <a:off x="0" y="2895600"/>
            <a:ext cx="9144000" cy="2819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817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3.</a:t>
            </a:r>
          </a:p>
        </p:txBody>
      </p:sp>
      <p:grpSp>
        <p:nvGrpSpPr>
          <p:cNvPr id="178180" name="Group 6"/>
          <p:cNvGrpSpPr>
            <a:grpSpLocks/>
          </p:cNvGrpSpPr>
          <p:nvPr/>
        </p:nvGrpSpPr>
        <p:grpSpPr bwMode="auto">
          <a:xfrm>
            <a:off x="0" y="3048000"/>
            <a:ext cx="9144000" cy="2362200"/>
            <a:chOff x="2040" y="5148"/>
            <a:chExt cx="5520" cy="1440"/>
          </a:xfrm>
        </p:grpSpPr>
        <p:pic>
          <p:nvPicPr>
            <p:cNvPr id="178182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974" b="50459"/>
            <a:stretch>
              <a:fillRect/>
            </a:stretch>
          </p:blipFill>
          <p:spPr bwMode="auto">
            <a:xfrm>
              <a:off x="2040" y="5186"/>
              <a:ext cx="1064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18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790" r="58974"/>
            <a:stretch>
              <a:fillRect/>
            </a:stretch>
          </p:blipFill>
          <p:spPr bwMode="auto">
            <a:xfrm>
              <a:off x="3370" y="5186"/>
              <a:ext cx="1064" cy="1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184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6" b="47707"/>
            <a:stretch>
              <a:fillRect/>
            </a:stretch>
          </p:blipFill>
          <p:spPr bwMode="auto">
            <a:xfrm>
              <a:off x="4434" y="5186"/>
              <a:ext cx="1530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185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53" t="48116"/>
            <a:stretch>
              <a:fillRect/>
            </a:stretch>
          </p:blipFill>
          <p:spPr bwMode="auto">
            <a:xfrm>
              <a:off x="6163" y="5148"/>
              <a:ext cx="1397" cy="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8181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14" b="5652"/>
          <a:stretch>
            <a:fillRect/>
          </a:stretch>
        </p:blipFill>
        <p:spPr>
          <a:xfrm>
            <a:off x="0" y="1524000"/>
            <a:ext cx="9144000" cy="1154113"/>
          </a:xfrm>
          <a:noFill/>
        </p:spPr>
      </p:pic>
      <p:pic>
        <p:nvPicPr>
          <p:cNvPr id="21913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17" b="50000"/>
          <a:stretch/>
        </p:blipFill>
        <p:spPr bwMode="auto">
          <a:xfrm>
            <a:off x="1088975" y="304800"/>
            <a:ext cx="69660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7"/>
          <a:stretch>
            <a:fillRect/>
          </a:stretch>
        </p:blipFill>
        <p:spPr bwMode="auto">
          <a:xfrm>
            <a:off x="0" y="0"/>
            <a:ext cx="73914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81" name="AutoShape 9"/>
          <p:cNvSpPr>
            <a:spLocks noChangeArrowheads="1"/>
          </p:cNvSpPr>
          <p:nvPr/>
        </p:nvSpPr>
        <p:spPr bwMode="auto">
          <a:xfrm flipH="1">
            <a:off x="6477000" y="2286000"/>
            <a:ext cx="2438400" cy="2209800"/>
          </a:xfrm>
          <a:prstGeom prst="wedgeRectCallout">
            <a:avLst>
              <a:gd name="adj1" fmla="val 91329"/>
              <a:gd name="adj2" fmla="val -57190"/>
            </a:avLst>
          </a:prstGeom>
          <a:solidFill>
            <a:srgbClr val="FF0000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en-US" altLang="en-US" sz="50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altLang="en-US" sz="2000">
                <a:solidFill>
                  <a:schemeClr val="bg1"/>
                </a:solidFill>
                <a:latin typeface="Arial Black" pitchFamily="34" charset="0"/>
              </a:rPr>
              <a:t>4.  </a:t>
            </a:r>
            <a:r>
              <a:rPr lang="en-US" altLang="en-US" sz="2000" u="sng">
                <a:solidFill>
                  <a:schemeClr val="bg1"/>
                </a:solidFill>
                <a:latin typeface="Arial Black" pitchFamily="34" charset="0"/>
              </a:rPr>
              <a:t>Asthenosphere</a:t>
            </a:r>
            <a:br>
              <a:rPr lang="en-US" altLang="en-US" sz="2000" u="sng">
                <a:solidFill>
                  <a:schemeClr val="bg1"/>
                </a:solidFill>
                <a:latin typeface="Arial Black" pitchFamily="34" charset="0"/>
              </a:rPr>
            </a:br>
            <a:br>
              <a:rPr lang="en-US" altLang="en-US" sz="2000" u="sng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altLang="en-US" sz="2000">
                <a:solidFill>
                  <a:schemeClr val="bg1"/>
                </a:solidFill>
                <a:latin typeface="Arial Black" pitchFamily="34" charset="0"/>
              </a:rPr>
              <a:t>convection currents allow flow of material</a:t>
            </a:r>
          </a:p>
        </p:txBody>
      </p:sp>
      <p:sp>
        <p:nvSpPr>
          <p:cNvPr id="26628" name="Oval 6"/>
          <p:cNvSpPr>
            <a:spLocks noChangeArrowheads="1"/>
          </p:cNvSpPr>
          <p:nvPr/>
        </p:nvSpPr>
        <p:spPr bwMode="auto">
          <a:xfrm rot="-541820">
            <a:off x="3960813" y="1968500"/>
            <a:ext cx="1524000" cy="609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3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34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3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3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81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11"/>
          <p:cNvSpPr>
            <a:spLocks noChangeArrowheads="1"/>
          </p:cNvSpPr>
          <p:nvPr/>
        </p:nvSpPr>
        <p:spPr bwMode="auto">
          <a:xfrm>
            <a:off x="304800" y="1905000"/>
            <a:ext cx="8534400" cy="419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4.</a:t>
            </a:r>
          </a:p>
        </p:txBody>
      </p:sp>
      <p:graphicFrame>
        <p:nvGraphicFramePr>
          <p:cNvPr id="179204" name="Object 9"/>
          <p:cNvGraphicFramePr>
            <a:graphicFrameLocks noGrp="1" noChangeAspect="1"/>
          </p:cNvGraphicFramePr>
          <p:nvPr>
            <p:ph idx="1"/>
          </p:nvPr>
        </p:nvGraphicFramePr>
        <p:xfrm>
          <a:off x="533400" y="2667000"/>
          <a:ext cx="8185150" cy="275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19" name="CorelDRAW 6.0" r:id="rId3" imgW="4981575" imgH="1676400" progId="CorelDRAW.Graphic.6">
                  <p:embed/>
                </p:oleObj>
              </mc:Choice>
              <mc:Fallback>
                <p:oleObj name="CorelDRAW 6.0" r:id="rId3" imgW="4981575" imgH="1676400" progId="CorelDRAW.Graphic.6">
                  <p:embed/>
                  <p:pic>
                    <p:nvPicPr>
                      <p:cNvPr id="17920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667000"/>
                        <a:ext cx="8185150" cy="275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76200">
                            <a:solidFill>
                              <a:srgbClr val="FFCC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9272" name="Picture 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39" y="381000"/>
            <a:ext cx="776796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5.</a:t>
            </a:r>
          </a:p>
        </p:txBody>
      </p:sp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6.</a:t>
            </a:r>
          </a:p>
        </p:txBody>
      </p:sp>
      <p:pic>
        <p:nvPicPr>
          <p:cNvPr id="1812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5349" y="2452517"/>
            <a:ext cx="5593302" cy="4664479"/>
          </a:xfrm>
          <a:noFill/>
        </p:spPr>
      </p:pic>
      <p:sp>
        <p:nvSpPr>
          <p:cNvPr id="328708" name="Oval 4"/>
          <p:cNvSpPr>
            <a:spLocks noChangeArrowheads="1"/>
          </p:cNvSpPr>
          <p:nvPr/>
        </p:nvSpPr>
        <p:spPr bwMode="auto">
          <a:xfrm>
            <a:off x="3886200" y="3200400"/>
            <a:ext cx="838200" cy="72233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0121"/>
            <a:ext cx="9144000" cy="122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8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7.</a:t>
            </a:r>
          </a:p>
        </p:txBody>
      </p:sp>
      <p:pic>
        <p:nvPicPr>
          <p:cNvPr id="1822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9831" y="2609506"/>
            <a:ext cx="5056738" cy="4217017"/>
          </a:xfrm>
          <a:noFill/>
        </p:spPr>
      </p:pic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296400" cy="109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8.</a:t>
            </a:r>
          </a:p>
        </p:txBody>
      </p:sp>
      <p:pic>
        <p:nvPicPr>
          <p:cNvPr id="1832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"/>
          <a:stretch>
            <a:fillRect/>
          </a:stretch>
        </p:blipFill>
        <p:spPr>
          <a:xfrm>
            <a:off x="5559425" y="7749"/>
            <a:ext cx="3584575" cy="6858000"/>
          </a:xfr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BCC4ED-00A0-4D19-B7B8-1F9C1B91D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04" y="164943"/>
            <a:ext cx="7265992" cy="127031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9.</a:t>
            </a:r>
          </a:p>
        </p:txBody>
      </p:sp>
      <p:pic>
        <p:nvPicPr>
          <p:cNvPr id="1843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2657" y="1237281"/>
            <a:ext cx="6839685" cy="5703888"/>
          </a:xfrm>
          <a:noFill/>
        </p:spPr>
      </p:pic>
      <p:sp>
        <p:nvSpPr>
          <p:cNvPr id="331780" name="Oval 4"/>
          <p:cNvSpPr>
            <a:spLocks noChangeArrowheads="1"/>
          </p:cNvSpPr>
          <p:nvPr/>
        </p:nvSpPr>
        <p:spPr bwMode="auto">
          <a:xfrm>
            <a:off x="6674603" y="1676400"/>
            <a:ext cx="9144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8150"/>
            <a:ext cx="72390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80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9967" y="-28731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 dirty="0">
                <a:solidFill>
                  <a:srgbClr val="FFCC00"/>
                </a:solidFill>
              </a:rPr>
              <a:t>10.</a:t>
            </a:r>
          </a:p>
        </p:txBody>
      </p:sp>
      <p:pic>
        <p:nvPicPr>
          <p:cNvPr id="1853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08"/>
          <a:stretch>
            <a:fillRect/>
          </a:stretch>
        </p:blipFill>
        <p:spPr>
          <a:xfrm>
            <a:off x="1752600" y="1676400"/>
            <a:ext cx="6353092" cy="5181600"/>
          </a:xfrm>
          <a:noFill/>
        </p:spPr>
      </p:pic>
      <p:sp>
        <p:nvSpPr>
          <p:cNvPr id="334852" name="Oval 4"/>
          <p:cNvSpPr>
            <a:spLocks noChangeArrowheads="1"/>
          </p:cNvSpPr>
          <p:nvPr/>
        </p:nvSpPr>
        <p:spPr bwMode="auto">
          <a:xfrm>
            <a:off x="4876800" y="3200400"/>
            <a:ext cx="16002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B57F41-CCCD-4EB3-8EBD-249B4B8DC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11253"/>
            <a:ext cx="9144000" cy="9387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2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11.</a:t>
            </a:r>
          </a:p>
        </p:txBody>
      </p:sp>
      <p:pic>
        <p:nvPicPr>
          <p:cNvPr id="186371" name="Picture 6" descr="subduction zo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825369"/>
            <a:ext cx="3917950" cy="4648200"/>
          </a:xfrm>
          <a:noFill/>
        </p:spPr>
      </p:pic>
      <p:pic>
        <p:nvPicPr>
          <p:cNvPr id="18637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3" t="7103" b="57408"/>
          <a:stretch/>
        </p:blipFill>
        <p:spPr bwMode="auto">
          <a:xfrm>
            <a:off x="5457985" y="1904999"/>
            <a:ext cx="2762089" cy="461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BF9F0D-78A7-4A7B-9134-7EA63F0BF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984" y="6343"/>
            <a:ext cx="9095193" cy="174032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 dirty="0">
                <a:solidFill>
                  <a:srgbClr val="FFCC00"/>
                </a:solidFill>
              </a:rPr>
              <a:t>12.</a:t>
            </a:r>
          </a:p>
        </p:txBody>
      </p:sp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8763000" cy="230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14" b="5652"/>
          <a:stretch>
            <a:fillRect/>
          </a:stretch>
        </p:blipFill>
        <p:spPr>
          <a:xfrm>
            <a:off x="11624" y="4267200"/>
            <a:ext cx="9144000" cy="1154113"/>
          </a:xfrm>
          <a:noFill/>
        </p:spPr>
      </p:pic>
    </p:spTree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 dirty="0">
                <a:solidFill>
                  <a:srgbClr val="FFCC00"/>
                </a:solidFill>
              </a:rPr>
              <a:t>13.</a:t>
            </a:r>
          </a:p>
        </p:txBody>
      </p:sp>
      <p:pic>
        <p:nvPicPr>
          <p:cNvPr id="1832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27"/>
          <a:stretch/>
        </p:blipFill>
        <p:spPr>
          <a:xfrm>
            <a:off x="2387156" y="2971800"/>
            <a:ext cx="4655438" cy="3733800"/>
          </a:xfr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18E0AB-1810-4A15-8D8F-03619C030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849"/>
            <a:ext cx="9144000" cy="184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6171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7"/>
          <a:stretch>
            <a:fillRect/>
          </a:stretch>
        </p:blipFill>
        <p:spPr bwMode="auto">
          <a:xfrm>
            <a:off x="0" y="0"/>
            <a:ext cx="73914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4" name="AutoShape 4"/>
          <p:cNvSpPr>
            <a:spLocks noChangeArrowheads="1"/>
          </p:cNvSpPr>
          <p:nvPr/>
        </p:nvSpPr>
        <p:spPr bwMode="auto">
          <a:xfrm>
            <a:off x="6781800" y="4191000"/>
            <a:ext cx="2057400" cy="1524000"/>
          </a:xfrm>
          <a:prstGeom prst="wedgeRectCallout">
            <a:avLst>
              <a:gd name="adj1" fmla="val -140125"/>
              <a:gd name="adj2" fmla="val -25231"/>
            </a:avLst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en-US" altLang="en-US" sz="50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altLang="en-US" sz="2000">
                <a:latin typeface="Arial Black" pitchFamily="34" charset="0"/>
              </a:rPr>
              <a:t>5. </a:t>
            </a:r>
            <a:br>
              <a:rPr lang="en-US" altLang="en-US" sz="2000">
                <a:latin typeface="Arial Black" pitchFamily="34" charset="0"/>
              </a:rPr>
            </a:br>
            <a:r>
              <a:rPr lang="en-US" altLang="en-US" sz="2000" u="sng">
                <a:latin typeface="Arial Black" pitchFamily="34" charset="0"/>
              </a:rPr>
              <a:t>Outer Core</a:t>
            </a:r>
            <a:br>
              <a:rPr lang="en-US" altLang="en-US" sz="2000">
                <a:latin typeface="Arial Black" pitchFamily="34" charset="0"/>
              </a:rPr>
            </a:br>
            <a:br>
              <a:rPr lang="en-US" altLang="en-US" sz="2000">
                <a:latin typeface="Arial Black" pitchFamily="34" charset="0"/>
              </a:rPr>
            </a:br>
            <a:r>
              <a:rPr lang="en-US" altLang="en-US" sz="2000">
                <a:latin typeface="Arial Black" pitchFamily="34" charset="0"/>
              </a:rPr>
              <a:t>LIQUID!!</a:t>
            </a: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 rot="-2722469">
            <a:off x="3597275" y="4384675"/>
            <a:ext cx="1479550" cy="6858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4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 dirty="0">
                <a:solidFill>
                  <a:srgbClr val="FFCC00"/>
                </a:solidFill>
              </a:rPr>
              <a:t>14.</a:t>
            </a:r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81001"/>
            <a:ext cx="7620000" cy="99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7467600" cy="62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5680775" y="3001505"/>
            <a:ext cx="685800" cy="609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986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-30997" y="-24539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 dirty="0">
                <a:solidFill>
                  <a:srgbClr val="FFCC00"/>
                </a:solidFill>
              </a:rPr>
              <a:t>15.</a:t>
            </a:r>
          </a:p>
        </p:txBody>
      </p:sp>
      <p:pic>
        <p:nvPicPr>
          <p:cNvPr id="18841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26653" y="1828800"/>
            <a:ext cx="5086350" cy="4540250"/>
          </a:xfrm>
          <a:noFill/>
        </p:spPr>
      </p:pic>
      <p:pic>
        <p:nvPicPr>
          <p:cNvPr id="18842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447800"/>
            <a:ext cx="3810000" cy="2543175"/>
          </a:xfr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9" t="9265" r="27866" b="74392"/>
          <a:stretch/>
        </p:blipFill>
        <p:spPr bwMode="auto">
          <a:xfrm>
            <a:off x="838200" y="4267200"/>
            <a:ext cx="2176819" cy="244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6C580E-586D-4787-8D30-267BF2E76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396684"/>
            <a:ext cx="6148147" cy="77489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1752600" cy="1143000"/>
          </a:xfrm>
        </p:spPr>
        <p:txBody>
          <a:bodyPr/>
          <a:lstStyle/>
          <a:p>
            <a:pPr algn="l" eaLnBrk="1" hangingPunct="1"/>
            <a:r>
              <a:rPr lang="en-US" altLang="en-US" sz="8800" dirty="0">
                <a:solidFill>
                  <a:srgbClr val="FFCC00"/>
                </a:solidFill>
              </a:rPr>
              <a:t>16.</a:t>
            </a:r>
          </a:p>
        </p:txBody>
      </p:sp>
      <p:pic>
        <p:nvPicPr>
          <p:cNvPr id="2314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676400" y="457200"/>
            <a:ext cx="77152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33966"/>
            <a:ext cx="5486400" cy="489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1752600" cy="1143000"/>
          </a:xfrm>
        </p:spPr>
        <p:txBody>
          <a:bodyPr/>
          <a:lstStyle/>
          <a:p>
            <a:pPr algn="l" eaLnBrk="1" hangingPunct="1"/>
            <a:r>
              <a:rPr lang="en-US" altLang="en-US" sz="8800" dirty="0">
                <a:solidFill>
                  <a:srgbClr val="FFCC00"/>
                </a:solidFill>
              </a:rPr>
              <a:t>17.</a:t>
            </a:r>
          </a:p>
        </p:txBody>
      </p:sp>
      <p:pic>
        <p:nvPicPr>
          <p:cNvPr id="1894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4676" y="2743200"/>
            <a:ext cx="4933984" cy="4114800"/>
          </a:xfrm>
          <a:noFill/>
        </p:spPr>
      </p:pic>
      <p:pic>
        <p:nvPicPr>
          <p:cNvPr id="2314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704043" y="1371600"/>
            <a:ext cx="77152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001431"/>
      </p:ext>
    </p:extLst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 dirty="0">
                <a:solidFill>
                  <a:srgbClr val="FFCC00"/>
                </a:solidFill>
              </a:rPr>
              <a:t>18.</a:t>
            </a:r>
          </a:p>
        </p:txBody>
      </p:sp>
      <p:pic>
        <p:nvPicPr>
          <p:cNvPr id="19046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7" b="114"/>
          <a:stretch/>
        </p:blipFill>
        <p:spPr>
          <a:xfrm>
            <a:off x="5559425" y="1642820"/>
            <a:ext cx="3584575" cy="5215180"/>
          </a:xfrm>
          <a:noFill/>
        </p:spPr>
      </p:pic>
      <p:sp>
        <p:nvSpPr>
          <p:cNvPr id="339972" name="Line 4"/>
          <p:cNvSpPr>
            <a:spLocks noChangeShapeType="1"/>
          </p:cNvSpPr>
          <p:nvPr/>
        </p:nvSpPr>
        <p:spPr bwMode="auto">
          <a:xfrm>
            <a:off x="7159625" y="2743200"/>
            <a:ext cx="0" cy="2209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39973" name="Line 5"/>
          <p:cNvSpPr>
            <a:spLocks noChangeShapeType="1"/>
          </p:cNvSpPr>
          <p:nvPr/>
        </p:nvSpPr>
        <p:spPr bwMode="auto">
          <a:xfrm flipH="1">
            <a:off x="6321425" y="4953000"/>
            <a:ext cx="838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EFB8CE-91DE-499C-AAC9-6203D52BC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475" y="502728"/>
            <a:ext cx="9144000" cy="10044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972" grpId="0" animBg="1"/>
      <p:bldP spid="339973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19.</a:t>
            </a:r>
          </a:p>
        </p:txBody>
      </p:sp>
      <p:pic>
        <p:nvPicPr>
          <p:cNvPr id="19354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17738"/>
            <a:ext cx="5562600" cy="464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25" name="Oval 9"/>
          <p:cNvSpPr>
            <a:spLocks noChangeArrowheads="1"/>
          </p:cNvSpPr>
          <p:nvPr/>
        </p:nvSpPr>
        <p:spPr bwMode="auto">
          <a:xfrm>
            <a:off x="4800600" y="3352800"/>
            <a:ext cx="609600" cy="609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82658"/>
            <a:ext cx="7610475" cy="169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5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20.</a:t>
            </a:r>
          </a:p>
        </p:txBody>
      </p:sp>
      <p:pic>
        <p:nvPicPr>
          <p:cNvPr id="1945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08"/>
          <a:stretch>
            <a:fillRect/>
          </a:stretch>
        </p:blipFill>
        <p:spPr>
          <a:xfrm>
            <a:off x="1600200" y="1752600"/>
            <a:ext cx="5985220" cy="4881563"/>
          </a:xfrm>
          <a:noFill/>
        </p:spPr>
      </p:pic>
      <p:sp>
        <p:nvSpPr>
          <p:cNvPr id="345093" name="Rectangle 5"/>
          <p:cNvSpPr>
            <a:spLocks noChangeArrowheads="1"/>
          </p:cNvSpPr>
          <p:nvPr/>
        </p:nvSpPr>
        <p:spPr bwMode="auto">
          <a:xfrm>
            <a:off x="5715000" y="2667000"/>
            <a:ext cx="2133600" cy="9906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810DAF-F90F-4A56-BBF2-D9CDBDB13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0"/>
            <a:ext cx="6910314" cy="18673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093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 dirty="0">
                <a:solidFill>
                  <a:srgbClr val="FFCC00"/>
                </a:solidFill>
              </a:rPr>
              <a:t>21.</a:t>
            </a:r>
          </a:p>
        </p:txBody>
      </p:sp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46060"/>
            <a:ext cx="9144000" cy="15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466063"/>
      </p:ext>
    </p:extLst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 dirty="0">
                <a:solidFill>
                  <a:srgbClr val="FFCC00"/>
                </a:solidFill>
              </a:rPr>
              <a:t>22.</a:t>
            </a:r>
          </a:p>
        </p:txBody>
      </p:sp>
      <p:pic>
        <p:nvPicPr>
          <p:cNvPr id="19558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11"/>
          <a:stretch/>
        </p:blipFill>
        <p:spPr>
          <a:xfrm>
            <a:off x="2682107" y="3048000"/>
            <a:ext cx="3889375" cy="3195067"/>
          </a:xfr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A74216-CDFD-4C3B-8E04-584C9571E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51" y="1597868"/>
            <a:ext cx="8891949" cy="118139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 dirty="0">
                <a:solidFill>
                  <a:srgbClr val="FFCC00"/>
                </a:solidFill>
              </a:rPr>
              <a:t>23.</a:t>
            </a:r>
          </a:p>
        </p:txBody>
      </p:sp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30" y="2632129"/>
            <a:ext cx="69151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"/>
          <a:stretch>
            <a:fillRect/>
          </a:stretch>
        </p:blipFill>
        <p:spPr bwMode="auto">
          <a:xfrm>
            <a:off x="5559425" y="7749"/>
            <a:ext cx="3584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20296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3536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5" name="Group 5"/>
          <p:cNvGrpSpPr>
            <a:grpSpLocks/>
          </p:cNvGrpSpPr>
          <p:nvPr/>
        </p:nvGrpSpPr>
        <p:grpSpPr bwMode="auto">
          <a:xfrm>
            <a:off x="2895600" y="1858963"/>
            <a:ext cx="3657600" cy="960437"/>
            <a:chOff x="1824" y="1171"/>
            <a:chExt cx="2304" cy="605"/>
          </a:xfrm>
        </p:grpSpPr>
        <p:sp>
          <p:nvSpPr>
            <p:cNvPr id="28678" name="AutoShape 4"/>
            <p:cNvSpPr>
              <a:spLocks noChangeArrowheads="1"/>
            </p:cNvSpPr>
            <p:nvPr/>
          </p:nvSpPr>
          <p:spPr bwMode="auto">
            <a:xfrm>
              <a:off x="3024" y="1344"/>
              <a:ext cx="1104" cy="432"/>
            </a:xfrm>
            <a:prstGeom prst="wedgeRectCallout">
              <a:avLst>
                <a:gd name="adj1" fmla="val -140125"/>
                <a:gd name="adj2" fmla="val -25231"/>
              </a:avLst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br>
                <a:rPr lang="en-US" altLang="en-US" sz="500">
                  <a:solidFill>
                    <a:schemeClr val="bg1"/>
                  </a:solidFill>
                  <a:latin typeface="Arial Black" pitchFamily="34" charset="0"/>
                </a:rPr>
              </a:br>
              <a:r>
                <a:rPr lang="en-US" altLang="en-US" sz="2000">
                  <a:latin typeface="Arial Black" pitchFamily="34" charset="0"/>
                </a:rPr>
                <a:t>LIQUID!!</a:t>
              </a:r>
            </a:p>
          </p:txBody>
        </p:sp>
        <p:sp>
          <p:nvSpPr>
            <p:cNvPr id="28679" name="Rectangle 5"/>
            <p:cNvSpPr>
              <a:spLocks noChangeArrowheads="1"/>
            </p:cNvSpPr>
            <p:nvPr/>
          </p:nvSpPr>
          <p:spPr bwMode="auto">
            <a:xfrm rot="-2722469">
              <a:off x="1681" y="1314"/>
              <a:ext cx="480" cy="19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  <p:sp>
        <p:nvSpPr>
          <p:cNvPr id="289798" name="Oval 6"/>
          <p:cNvSpPr>
            <a:spLocks noChangeArrowheads="1"/>
          </p:cNvSpPr>
          <p:nvPr/>
        </p:nvSpPr>
        <p:spPr bwMode="auto">
          <a:xfrm rot="-2294786">
            <a:off x="2141538" y="4594225"/>
            <a:ext cx="1066800" cy="685800"/>
          </a:xfrm>
          <a:prstGeom prst="ellips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289799" name="Line 7"/>
          <p:cNvSpPr>
            <a:spLocks noChangeShapeType="1"/>
          </p:cNvSpPr>
          <p:nvPr/>
        </p:nvSpPr>
        <p:spPr bwMode="auto">
          <a:xfrm flipH="1">
            <a:off x="3124200" y="2819400"/>
            <a:ext cx="2438400" cy="18288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9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9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97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8" grpId="0" animBg="1"/>
      <p:bldP spid="289799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24.</a:t>
            </a:r>
          </a:p>
        </p:txBody>
      </p:sp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613351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1.</a:t>
            </a:r>
          </a:p>
        </p:txBody>
      </p:sp>
      <p:pic>
        <p:nvPicPr>
          <p:cNvPr id="1751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08"/>
          <a:stretch>
            <a:fillRect/>
          </a:stretch>
        </p:blipFill>
        <p:spPr>
          <a:xfrm>
            <a:off x="1774031" y="1676400"/>
            <a:ext cx="6167438" cy="5030180"/>
          </a:xfrm>
          <a:noFill/>
        </p:spPr>
      </p:pic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"/>
            <a:ext cx="71247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25.</a:t>
            </a:r>
          </a:p>
        </p:txBody>
      </p:sp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8881696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475370"/>
      </p:ext>
    </p:extLst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057400"/>
          </a:xfrm>
          <a:solidFill>
            <a:schemeClr val="tx2"/>
          </a:solidFill>
        </p:spPr>
        <p:txBody>
          <a:bodyPr/>
          <a:lstStyle/>
          <a:p>
            <a:pPr eaLnBrk="1" hangingPunct="1"/>
            <a:r>
              <a:rPr lang="en-US" altLang="en-US" sz="6000" dirty="0">
                <a:solidFill>
                  <a:schemeClr val="accent1"/>
                </a:solidFill>
                <a:latin typeface="Arial Black" pitchFamily="34" charset="0"/>
              </a:rPr>
              <a:t>Happy May</a:t>
            </a:r>
            <a:r>
              <a:rPr lang="en-US" altLang="en-US" sz="6000">
                <a:solidFill>
                  <a:schemeClr val="accent1"/>
                </a:solidFill>
                <a:latin typeface="Arial Black" pitchFamily="34" charset="0"/>
              </a:rPr>
              <a:t>!!        </a:t>
            </a:r>
            <a:r>
              <a:rPr lang="en-US" altLang="en-US" sz="6000" dirty="0">
                <a:solidFill>
                  <a:schemeClr val="accent1"/>
                </a:solidFill>
                <a:latin typeface="Arial Black" pitchFamily="34" charset="0"/>
              </a:rPr>
              <a:t>5/3</a:t>
            </a:r>
          </a:p>
        </p:txBody>
      </p:sp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0" y="2133600"/>
            <a:ext cx="9144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Narrow" pitchFamily="34" charset="0"/>
              </a:rPr>
              <a:t>One More Day of Review …</a:t>
            </a:r>
            <a:br>
              <a:rPr lang="en-US" altLang="en-US" sz="6000" dirty="0">
                <a:solidFill>
                  <a:schemeClr val="bg1"/>
                </a:solidFill>
                <a:latin typeface="Arial Narrow" pitchFamily="34" charset="0"/>
              </a:rPr>
            </a:br>
            <a:br>
              <a:rPr lang="en-US" altLang="en-US" sz="4800" dirty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4800" dirty="0">
                <a:solidFill>
                  <a:schemeClr val="bg1"/>
                </a:solidFill>
                <a:latin typeface="Arial Narrow" pitchFamily="34" charset="0"/>
              </a:rPr>
              <a:t>Please do as much as you can in the next 20 minutes and then we will go over for our Exam tomorrow</a:t>
            </a:r>
            <a:endParaRPr lang="en-US" altLang="en-US" sz="60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84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935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9" grpId="0" autoUpdateAnimBg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875"/>
            <a:ext cx="9158288" cy="669925"/>
          </a:xfrm>
          <a:solidFill>
            <a:schemeClr val="tx2"/>
          </a:solidFill>
        </p:spPr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1"/>
                </a:solidFill>
                <a:latin typeface="Arial Black" pitchFamily="34" charset="0"/>
              </a:rPr>
              <a:t>Today:                                 5/11</a:t>
            </a: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0" y="5029200"/>
            <a:ext cx="91440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Arial Narrow" pitchFamily="34" charset="0"/>
              </a:rPr>
              <a:t>1.  Packet p279-282 &amp; Planet Brave – THU</a:t>
            </a:r>
            <a:r>
              <a:rPr lang="en-US" altLang="en-US" sz="2400" b="1">
                <a:solidFill>
                  <a:schemeClr val="bg1"/>
                </a:solidFill>
                <a:latin typeface="Arial Narrow" pitchFamily="34" charset="0"/>
              </a:rPr>
              <a:t>    </a:t>
            </a:r>
            <a:br>
              <a:rPr lang="en-US" altLang="en-US" sz="3600" b="1">
                <a:solidFill>
                  <a:schemeClr val="bg1"/>
                </a:solidFill>
                <a:latin typeface="Arial Narrow" pitchFamily="34" charset="0"/>
              </a:rPr>
            </a:br>
            <a:br>
              <a:rPr lang="en-US" altLang="en-US" sz="1600" b="1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3600" b="1">
                <a:solidFill>
                  <a:schemeClr val="bg1"/>
                </a:solidFill>
                <a:latin typeface="Arial Narrow" pitchFamily="34" charset="0"/>
              </a:rPr>
              <a:t>2.  Dynamic Crust Exam – Fri 5/13</a:t>
            </a:r>
            <a:br>
              <a:rPr lang="en-US" altLang="en-US" sz="3600" b="1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2800" b="1">
                <a:solidFill>
                  <a:schemeClr val="bg1"/>
                </a:solidFill>
                <a:latin typeface="Arial Narrow" pitchFamily="34" charset="0"/>
              </a:rPr>
              <a:t>       (includes Epicenter Lab Quiz)</a:t>
            </a:r>
            <a:endParaRPr lang="en-US" altLang="en-US" sz="2000" i="1" u="sng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136196" name="Text Box 3"/>
          <p:cNvSpPr txBox="1">
            <a:spLocks noChangeArrowheads="1"/>
          </p:cNvSpPr>
          <p:nvPr/>
        </p:nvSpPr>
        <p:spPr bwMode="auto">
          <a:xfrm>
            <a:off x="17463" y="685800"/>
            <a:ext cx="91440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b="1">
                <a:solidFill>
                  <a:schemeClr val="bg1"/>
                </a:solidFill>
                <a:latin typeface="Arial Narrow" pitchFamily="34" charset="0"/>
              </a:rPr>
              <a:t>Read Intro to Planet Brave &amp; Review Topic</a:t>
            </a:r>
            <a:endParaRPr lang="en-US" altLang="en-US" sz="2400" b="1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b="1">
                <a:solidFill>
                  <a:schemeClr val="bg1"/>
                </a:solidFill>
                <a:latin typeface="Arial Narrow" pitchFamily="34" charset="0"/>
              </a:rPr>
              <a:t>Work on Planet Brave – use p277 and ESRT p5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b="1">
                <a:solidFill>
                  <a:schemeClr val="bg1"/>
                </a:solidFill>
                <a:latin typeface="Arial Narrow" pitchFamily="34" charset="0"/>
              </a:rPr>
              <a:t>Regroup near end of period to learn hotspots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b="1">
                <a:solidFill>
                  <a:schemeClr val="bg1"/>
                </a:solidFill>
                <a:latin typeface="Arial Narrow" pitchFamily="34" charset="0"/>
              </a:rPr>
              <a:t>Complete Planet Brave 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b="1">
                <a:solidFill>
                  <a:schemeClr val="bg1"/>
                </a:solidFill>
                <a:latin typeface="Arial Narrow" pitchFamily="34" charset="0"/>
              </a:rPr>
              <a:t>Work on HW pages 279-282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100" y="4241800"/>
            <a:ext cx="9158288" cy="6699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4000" kern="0" dirty="0">
                <a:solidFill>
                  <a:schemeClr val="bg1"/>
                </a:solidFill>
                <a:latin typeface="Arial Black" pitchFamily="34" charset="0"/>
              </a:rPr>
              <a:t>HW:</a:t>
            </a:r>
          </a:p>
        </p:txBody>
      </p:sp>
    </p:spTree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1.</a:t>
            </a:r>
          </a:p>
        </p:txBody>
      </p:sp>
      <p:pic>
        <p:nvPicPr>
          <p:cNvPr id="1751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08"/>
          <a:stretch>
            <a:fillRect/>
          </a:stretch>
        </p:blipFill>
        <p:spPr>
          <a:xfrm>
            <a:off x="1447800" y="457200"/>
            <a:ext cx="7386638" cy="6024563"/>
          </a:xfrm>
          <a:noFill/>
        </p:spPr>
      </p:pic>
    </p:spTree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1.</a:t>
            </a:r>
          </a:p>
        </p:txBody>
      </p:sp>
      <p:pic>
        <p:nvPicPr>
          <p:cNvPr id="17613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533400"/>
            <a:ext cx="6681788" cy="5945188"/>
          </a:xfrm>
          <a:noFill/>
        </p:spPr>
      </p:pic>
    </p:spTree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2.</a:t>
            </a:r>
          </a:p>
        </p:txBody>
      </p:sp>
      <p:pic>
        <p:nvPicPr>
          <p:cNvPr id="17715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225425"/>
            <a:ext cx="7848600" cy="6545263"/>
          </a:xfrm>
          <a:noFill/>
        </p:spPr>
      </p:pic>
      <p:sp>
        <p:nvSpPr>
          <p:cNvPr id="324615" name="Oval 7"/>
          <p:cNvSpPr>
            <a:spLocks noChangeArrowheads="1"/>
          </p:cNvSpPr>
          <p:nvPr/>
        </p:nvSpPr>
        <p:spPr bwMode="auto">
          <a:xfrm>
            <a:off x="3733800" y="2743200"/>
            <a:ext cx="13716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15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11"/>
          <p:cNvSpPr>
            <a:spLocks noChangeArrowheads="1"/>
          </p:cNvSpPr>
          <p:nvPr/>
        </p:nvSpPr>
        <p:spPr bwMode="auto">
          <a:xfrm>
            <a:off x="0" y="2895600"/>
            <a:ext cx="9144000" cy="2819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7817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3.</a:t>
            </a:r>
          </a:p>
        </p:txBody>
      </p:sp>
      <p:grpSp>
        <p:nvGrpSpPr>
          <p:cNvPr id="178180" name="Group 6"/>
          <p:cNvGrpSpPr>
            <a:grpSpLocks/>
          </p:cNvGrpSpPr>
          <p:nvPr/>
        </p:nvGrpSpPr>
        <p:grpSpPr bwMode="auto">
          <a:xfrm>
            <a:off x="0" y="3048000"/>
            <a:ext cx="9144000" cy="2362200"/>
            <a:chOff x="2040" y="5148"/>
            <a:chExt cx="5520" cy="1440"/>
          </a:xfrm>
        </p:grpSpPr>
        <p:pic>
          <p:nvPicPr>
            <p:cNvPr id="178182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974" b="50459"/>
            <a:stretch>
              <a:fillRect/>
            </a:stretch>
          </p:blipFill>
          <p:spPr bwMode="auto">
            <a:xfrm>
              <a:off x="2040" y="5186"/>
              <a:ext cx="1064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18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790" r="58974"/>
            <a:stretch>
              <a:fillRect/>
            </a:stretch>
          </p:blipFill>
          <p:spPr bwMode="auto">
            <a:xfrm>
              <a:off x="3370" y="5186"/>
              <a:ext cx="1064" cy="1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184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6" b="47707"/>
            <a:stretch>
              <a:fillRect/>
            </a:stretch>
          </p:blipFill>
          <p:spPr bwMode="auto">
            <a:xfrm>
              <a:off x="4434" y="5186"/>
              <a:ext cx="1530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185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53" t="48116"/>
            <a:stretch>
              <a:fillRect/>
            </a:stretch>
          </p:blipFill>
          <p:spPr bwMode="auto">
            <a:xfrm>
              <a:off x="6163" y="5148"/>
              <a:ext cx="1397" cy="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8181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14" b="5652"/>
          <a:stretch>
            <a:fillRect/>
          </a:stretch>
        </p:blipFill>
        <p:spPr>
          <a:xfrm>
            <a:off x="0" y="1371600"/>
            <a:ext cx="9144000" cy="1154113"/>
          </a:xfrm>
          <a:noFill/>
        </p:spPr>
      </p:pic>
    </p:spTree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11"/>
          <p:cNvSpPr>
            <a:spLocks noChangeArrowheads="1"/>
          </p:cNvSpPr>
          <p:nvPr/>
        </p:nvSpPr>
        <p:spPr bwMode="auto">
          <a:xfrm>
            <a:off x="304800" y="1905000"/>
            <a:ext cx="8534400" cy="419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4.</a:t>
            </a:r>
          </a:p>
        </p:txBody>
      </p:sp>
      <p:graphicFrame>
        <p:nvGraphicFramePr>
          <p:cNvPr id="179204" name="Object 9"/>
          <p:cNvGraphicFramePr>
            <a:graphicFrameLocks noGrp="1" noChangeAspect="1"/>
          </p:cNvGraphicFramePr>
          <p:nvPr>
            <p:ph idx="1"/>
          </p:nvPr>
        </p:nvGraphicFramePr>
        <p:xfrm>
          <a:off x="533400" y="2667000"/>
          <a:ext cx="8185150" cy="275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302" name="CorelDRAW 6.0" r:id="rId3" imgW="4981575" imgH="1676400" progId="CorelDRAW.Graphic.6">
                  <p:embed/>
                </p:oleObj>
              </mc:Choice>
              <mc:Fallback>
                <p:oleObj name="CorelDRAW 6.0" r:id="rId3" imgW="4981575" imgH="1676400" progId="CorelDRAW.Graphic.6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667000"/>
                        <a:ext cx="8185150" cy="275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76200">
                            <a:solidFill>
                              <a:srgbClr val="FFCC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3536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5.</a:t>
            </a:r>
          </a:p>
        </p:txBody>
      </p:sp>
      <p:pic>
        <p:nvPicPr>
          <p:cNvPr id="180227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508125"/>
            <a:ext cx="8610600" cy="5018088"/>
          </a:xfrm>
          <a:noFill/>
        </p:spPr>
      </p:pic>
    </p:spTree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6.</a:t>
            </a:r>
          </a:p>
        </p:txBody>
      </p:sp>
      <p:pic>
        <p:nvPicPr>
          <p:cNvPr id="1812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225425"/>
            <a:ext cx="7848600" cy="6545263"/>
          </a:xfrm>
          <a:noFill/>
        </p:spPr>
      </p:pic>
      <p:sp>
        <p:nvSpPr>
          <p:cNvPr id="328708" name="Oval 4"/>
          <p:cNvSpPr>
            <a:spLocks noChangeArrowheads="1"/>
          </p:cNvSpPr>
          <p:nvPr/>
        </p:nvSpPr>
        <p:spPr bwMode="auto">
          <a:xfrm>
            <a:off x="4191000" y="1295400"/>
            <a:ext cx="13716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8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7.</a:t>
            </a:r>
          </a:p>
        </p:txBody>
      </p:sp>
      <p:pic>
        <p:nvPicPr>
          <p:cNvPr id="1822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225425"/>
            <a:ext cx="7848600" cy="6545263"/>
          </a:xfrm>
          <a:noFill/>
        </p:spPr>
      </p:pic>
    </p:spTree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8.</a:t>
            </a:r>
          </a:p>
        </p:txBody>
      </p:sp>
      <p:pic>
        <p:nvPicPr>
          <p:cNvPr id="1832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"/>
          <a:stretch>
            <a:fillRect/>
          </a:stretch>
        </p:blipFill>
        <p:spPr>
          <a:xfrm>
            <a:off x="3048000" y="-6927"/>
            <a:ext cx="3584575" cy="6858000"/>
          </a:xfrm>
          <a:noFill/>
        </p:spPr>
      </p:pic>
    </p:spTree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9.</a:t>
            </a:r>
          </a:p>
        </p:txBody>
      </p:sp>
      <p:pic>
        <p:nvPicPr>
          <p:cNvPr id="1843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225425"/>
            <a:ext cx="7848600" cy="6545263"/>
          </a:xfrm>
          <a:noFill/>
        </p:spPr>
      </p:pic>
      <p:sp>
        <p:nvSpPr>
          <p:cNvPr id="331780" name="Oval 4"/>
          <p:cNvSpPr>
            <a:spLocks noChangeArrowheads="1"/>
          </p:cNvSpPr>
          <p:nvPr/>
        </p:nvSpPr>
        <p:spPr bwMode="auto">
          <a:xfrm>
            <a:off x="7620000" y="762000"/>
            <a:ext cx="9144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80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10.</a:t>
            </a:r>
          </a:p>
        </p:txBody>
      </p:sp>
      <p:pic>
        <p:nvPicPr>
          <p:cNvPr id="1853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08"/>
          <a:stretch>
            <a:fillRect/>
          </a:stretch>
        </p:blipFill>
        <p:spPr>
          <a:xfrm>
            <a:off x="1447800" y="457200"/>
            <a:ext cx="7386638" cy="6024563"/>
          </a:xfrm>
          <a:noFill/>
        </p:spPr>
      </p:pic>
      <p:sp>
        <p:nvSpPr>
          <p:cNvPr id="334852" name="Oval 4"/>
          <p:cNvSpPr>
            <a:spLocks noChangeArrowheads="1"/>
          </p:cNvSpPr>
          <p:nvPr/>
        </p:nvSpPr>
        <p:spPr bwMode="auto">
          <a:xfrm>
            <a:off x="5410200" y="2286000"/>
            <a:ext cx="16002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2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11.</a:t>
            </a:r>
          </a:p>
        </p:txBody>
      </p:sp>
      <p:pic>
        <p:nvPicPr>
          <p:cNvPr id="186371" name="Picture 6" descr="subduction zo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28800"/>
            <a:ext cx="3917950" cy="4648200"/>
          </a:xfrm>
          <a:noFill/>
        </p:spPr>
      </p:pic>
      <p:pic>
        <p:nvPicPr>
          <p:cNvPr id="1863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3" b="57408"/>
          <a:stretch>
            <a:fillRect/>
          </a:stretch>
        </p:blipFill>
        <p:spPr bwMode="auto">
          <a:xfrm>
            <a:off x="5029200" y="457200"/>
            <a:ext cx="3001963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12.</a:t>
            </a:r>
          </a:p>
        </p:txBody>
      </p:sp>
      <p:pic>
        <p:nvPicPr>
          <p:cNvPr id="18739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447800"/>
            <a:ext cx="7543800" cy="5097463"/>
          </a:xfrm>
          <a:noFill/>
        </p:spPr>
      </p:pic>
    </p:spTree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13-14.</a:t>
            </a:r>
          </a:p>
        </p:txBody>
      </p:sp>
      <p:pic>
        <p:nvPicPr>
          <p:cNvPr id="18841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57650" y="1219200"/>
            <a:ext cx="5086350" cy="4540250"/>
          </a:xfrm>
          <a:noFill/>
        </p:spPr>
      </p:pic>
      <p:pic>
        <p:nvPicPr>
          <p:cNvPr id="18842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14600"/>
            <a:ext cx="3810000" cy="2543175"/>
          </a:xfrm>
          <a:noFill/>
        </p:spPr>
      </p:pic>
    </p:spTree>
  </p:cSld>
  <p:clrMapOvr>
    <a:masterClrMapping/>
  </p:clrMapOvr>
  <p:transition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17526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15.</a:t>
            </a:r>
          </a:p>
        </p:txBody>
      </p:sp>
      <p:pic>
        <p:nvPicPr>
          <p:cNvPr id="1894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304800"/>
            <a:ext cx="7467600" cy="6227763"/>
          </a:xfrm>
          <a:noFill/>
        </p:spPr>
      </p:pic>
      <p:sp>
        <p:nvSpPr>
          <p:cNvPr id="338948" name="Oval 4"/>
          <p:cNvSpPr>
            <a:spLocks noChangeArrowheads="1"/>
          </p:cNvSpPr>
          <p:nvPr/>
        </p:nvSpPr>
        <p:spPr bwMode="auto">
          <a:xfrm>
            <a:off x="5791200" y="2895600"/>
            <a:ext cx="9144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2" r="24001"/>
          <a:stretch>
            <a:fillRect/>
          </a:stretch>
        </p:blipFill>
        <p:spPr bwMode="auto">
          <a:xfrm>
            <a:off x="2362200" y="2232025"/>
            <a:ext cx="4800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12" b="37778"/>
          <a:stretch>
            <a:fillRect/>
          </a:stretch>
        </p:blipFill>
        <p:spPr bwMode="auto">
          <a:xfrm>
            <a:off x="2362200" y="152400"/>
            <a:ext cx="6324600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16.</a:t>
            </a:r>
          </a:p>
        </p:txBody>
      </p:sp>
      <p:pic>
        <p:nvPicPr>
          <p:cNvPr id="1904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"/>
          <a:stretch>
            <a:fillRect/>
          </a:stretch>
        </p:blipFill>
        <p:spPr>
          <a:xfrm>
            <a:off x="2971800" y="0"/>
            <a:ext cx="3584575" cy="6858000"/>
          </a:xfrm>
          <a:noFill/>
        </p:spPr>
      </p:pic>
      <p:sp>
        <p:nvSpPr>
          <p:cNvPr id="339972" name="Line 4"/>
          <p:cNvSpPr>
            <a:spLocks noChangeShapeType="1"/>
          </p:cNvSpPr>
          <p:nvPr/>
        </p:nvSpPr>
        <p:spPr bwMode="auto">
          <a:xfrm>
            <a:off x="4572000" y="2743200"/>
            <a:ext cx="0" cy="2209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9973" name="Line 5"/>
          <p:cNvSpPr>
            <a:spLocks noChangeShapeType="1"/>
          </p:cNvSpPr>
          <p:nvPr/>
        </p:nvSpPr>
        <p:spPr bwMode="auto">
          <a:xfrm flipH="1">
            <a:off x="3733800" y="4953000"/>
            <a:ext cx="838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972" grpId="0" animBg="1"/>
      <p:bldP spid="339973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17.</a:t>
            </a:r>
          </a:p>
        </p:txBody>
      </p:sp>
      <p:pic>
        <p:nvPicPr>
          <p:cNvPr id="1914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"/>
          <a:stretch>
            <a:fillRect/>
          </a:stretch>
        </p:blipFill>
        <p:spPr>
          <a:xfrm>
            <a:off x="2971800" y="0"/>
            <a:ext cx="3584575" cy="6858000"/>
          </a:xfrm>
          <a:noFill/>
        </p:spPr>
      </p:pic>
      <p:sp>
        <p:nvSpPr>
          <p:cNvPr id="353284" name="Rectangle 4"/>
          <p:cNvSpPr>
            <a:spLocks noChangeArrowheads="1"/>
          </p:cNvSpPr>
          <p:nvPr/>
        </p:nvSpPr>
        <p:spPr bwMode="auto">
          <a:xfrm>
            <a:off x="5486400" y="914400"/>
            <a:ext cx="685800" cy="1981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284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17526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18.</a:t>
            </a:r>
          </a:p>
        </p:txBody>
      </p:sp>
      <p:pic>
        <p:nvPicPr>
          <p:cNvPr id="1925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304800"/>
            <a:ext cx="7467600" cy="6227763"/>
          </a:xfrm>
          <a:noFill/>
        </p:spPr>
      </p:pic>
      <p:sp>
        <p:nvSpPr>
          <p:cNvPr id="344068" name="Oval 4"/>
          <p:cNvSpPr>
            <a:spLocks noChangeArrowheads="1"/>
          </p:cNvSpPr>
          <p:nvPr/>
        </p:nvSpPr>
        <p:spPr bwMode="auto">
          <a:xfrm>
            <a:off x="6934200" y="1828800"/>
            <a:ext cx="304800" cy="304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68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19.</a:t>
            </a:r>
          </a:p>
        </p:txBody>
      </p:sp>
      <p:pic>
        <p:nvPicPr>
          <p:cNvPr id="193539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0"/>
            <a:ext cx="2514600" cy="1854200"/>
          </a:xfrm>
          <a:noFill/>
        </p:spPr>
      </p:pic>
      <p:pic>
        <p:nvPicPr>
          <p:cNvPr id="1935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17738"/>
            <a:ext cx="5562600" cy="464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25" name="Oval 9"/>
          <p:cNvSpPr>
            <a:spLocks noChangeArrowheads="1"/>
          </p:cNvSpPr>
          <p:nvPr/>
        </p:nvSpPr>
        <p:spPr bwMode="auto">
          <a:xfrm>
            <a:off x="4800600" y="3352800"/>
            <a:ext cx="609600" cy="609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5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20.</a:t>
            </a:r>
          </a:p>
        </p:txBody>
      </p:sp>
      <p:pic>
        <p:nvPicPr>
          <p:cNvPr id="1945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08"/>
          <a:stretch>
            <a:fillRect/>
          </a:stretch>
        </p:blipFill>
        <p:spPr>
          <a:xfrm>
            <a:off x="1757363" y="381000"/>
            <a:ext cx="7386637" cy="6024563"/>
          </a:xfrm>
          <a:noFill/>
        </p:spPr>
      </p:pic>
      <p:sp>
        <p:nvSpPr>
          <p:cNvPr id="345093" name="Rectangle 5"/>
          <p:cNvSpPr>
            <a:spLocks noChangeArrowheads="1"/>
          </p:cNvSpPr>
          <p:nvPr/>
        </p:nvSpPr>
        <p:spPr bwMode="auto">
          <a:xfrm>
            <a:off x="7010400" y="1524000"/>
            <a:ext cx="2133600" cy="9906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093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23.</a:t>
            </a:r>
          </a:p>
        </p:txBody>
      </p:sp>
      <p:pic>
        <p:nvPicPr>
          <p:cNvPr id="1955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"/>
          <a:stretch>
            <a:fillRect/>
          </a:stretch>
        </p:blipFill>
        <p:spPr>
          <a:xfrm>
            <a:off x="2971800" y="0"/>
            <a:ext cx="3584575" cy="6858000"/>
          </a:xfrm>
          <a:noFill/>
        </p:spPr>
      </p:pic>
      <p:sp>
        <p:nvSpPr>
          <p:cNvPr id="340998" name="Rectangle 6"/>
          <p:cNvSpPr>
            <a:spLocks noChangeArrowheads="1"/>
          </p:cNvSpPr>
          <p:nvPr/>
        </p:nvSpPr>
        <p:spPr bwMode="auto">
          <a:xfrm>
            <a:off x="5486400" y="914400"/>
            <a:ext cx="685800" cy="1981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340999" name="Rectangle 7"/>
          <p:cNvSpPr>
            <a:spLocks noChangeArrowheads="1"/>
          </p:cNvSpPr>
          <p:nvPr/>
        </p:nvSpPr>
        <p:spPr bwMode="auto">
          <a:xfrm>
            <a:off x="3657600" y="4419600"/>
            <a:ext cx="1981200" cy="1981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998" grpId="0" animBg="1"/>
      <p:bldP spid="340999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 sz="8800">
                <a:solidFill>
                  <a:srgbClr val="FFCC00"/>
                </a:solidFill>
              </a:rPr>
              <a:t>24.</a:t>
            </a:r>
          </a:p>
        </p:txBody>
      </p:sp>
      <p:pic>
        <p:nvPicPr>
          <p:cNvPr id="196611" name="Picture 7" descr="tilted%20roc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09788"/>
            <a:ext cx="9144000" cy="3857625"/>
          </a:xfrm>
          <a:noFill/>
        </p:spPr>
      </p:pic>
    </p:spTree>
  </p:cSld>
  <p:clrMapOvr>
    <a:masterClrMapping/>
  </p:clrMapOvr>
  <p:transition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WordArt 2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82296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i="1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Planet Brave!</a:t>
            </a:r>
          </a:p>
        </p:txBody>
      </p:sp>
      <p:grpSp>
        <p:nvGrpSpPr>
          <p:cNvPr id="137219" name="Group 5"/>
          <p:cNvGrpSpPr>
            <a:grpSpLocks/>
          </p:cNvGrpSpPr>
          <p:nvPr/>
        </p:nvGrpSpPr>
        <p:grpSpPr bwMode="auto">
          <a:xfrm>
            <a:off x="457200" y="3087688"/>
            <a:ext cx="8229600" cy="3276600"/>
            <a:chOff x="3708" y="2592"/>
            <a:chExt cx="5172" cy="1870"/>
          </a:xfrm>
        </p:grpSpPr>
        <p:pic>
          <p:nvPicPr>
            <p:cNvPr id="137220" name="il_fi" descr="http://us.cdn2.123rf.com/168nwm/dedmazay/dedmazay1104/dedmazay110400010.jpg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593"/>
            <a:stretch>
              <a:fillRect/>
            </a:stretch>
          </p:blipFill>
          <p:spPr bwMode="auto">
            <a:xfrm rot="1232409" flipH="1">
              <a:off x="6678" y="2742"/>
              <a:ext cx="2202" cy="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221" name="WordArt 7"/>
            <p:cNvSpPr>
              <a:spLocks noChangeArrowheads="1" noChangeShapeType="1" noTextEdit="1"/>
            </p:cNvSpPr>
            <p:nvPr/>
          </p:nvSpPr>
          <p:spPr bwMode="auto">
            <a:xfrm rot="2667316">
              <a:off x="7972" y="3428"/>
              <a:ext cx="165" cy="71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900" kern="10">
                  <a:solidFill>
                    <a:srgbClr val="000000"/>
                  </a:solidFill>
                  <a:latin typeface="Arial Narrow"/>
                </a:rPr>
                <a:t>Sambursky</a:t>
              </a:r>
            </a:p>
          </p:txBody>
        </p:sp>
        <p:pic>
          <p:nvPicPr>
            <p:cNvPr id="137222" name="il_fi" descr="http://us.cdn2.123rf.com/168nwm/dedmazay/dedmazay1104/dedmazay110400010.jpg"/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90835">
              <a:off x="3708" y="2592"/>
              <a:ext cx="2700" cy="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223" name="WordArt 9"/>
            <p:cNvSpPr>
              <a:spLocks noChangeArrowheads="1" noChangeShapeType="1" noTextEdit="1"/>
            </p:cNvSpPr>
            <p:nvPr/>
          </p:nvSpPr>
          <p:spPr bwMode="auto">
            <a:xfrm rot="-2793847">
              <a:off x="4395" y="3345"/>
              <a:ext cx="173" cy="8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900" kern="10">
                  <a:solidFill>
                    <a:srgbClr val="000000"/>
                  </a:solidFill>
                  <a:latin typeface="Arial Narrow"/>
                </a:rPr>
                <a:t>Rosenblatt</a:t>
              </a:r>
            </a:p>
          </p:txBody>
        </p:sp>
      </p:grp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5750"/>
            <a:ext cx="6858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875"/>
            <a:ext cx="9158288" cy="669925"/>
          </a:xfrm>
          <a:solidFill>
            <a:schemeClr val="tx2"/>
          </a:solidFill>
        </p:spPr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1"/>
                </a:solidFill>
                <a:latin typeface="Arial Black" pitchFamily="34" charset="0"/>
              </a:rPr>
              <a:t>Today:                                 5/11</a:t>
            </a:r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17463" y="685800"/>
            <a:ext cx="9144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3600" b="1">
                <a:solidFill>
                  <a:schemeClr val="bg1"/>
                </a:solidFill>
                <a:latin typeface="Arial Narrow" pitchFamily="34" charset="0"/>
              </a:rPr>
              <a:t>Finish learning about hotspots and </a:t>
            </a:r>
            <a:br>
              <a:rPr lang="en-US" altLang="en-US" sz="3600" b="1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3600" b="1">
                <a:solidFill>
                  <a:schemeClr val="bg1"/>
                </a:solidFill>
                <a:latin typeface="Arial Narrow" pitchFamily="34" charset="0"/>
              </a:rPr>
              <a:t>do some topic review</a:t>
            </a:r>
            <a:br>
              <a:rPr lang="en-US" altLang="en-US" sz="3600" b="1">
                <a:solidFill>
                  <a:schemeClr val="bg1"/>
                </a:solidFill>
                <a:latin typeface="Arial Narrow" pitchFamily="34" charset="0"/>
              </a:rPr>
            </a:br>
            <a:endParaRPr lang="en-US" altLang="en-US" sz="1100" b="1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3600" b="1">
                <a:solidFill>
                  <a:schemeClr val="bg1"/>
                </a:solidFill>
                <a:latin typeface="Arial Narrow" pitchFamily="34" charset="0"/>
              </a:rPr>
              <a:t>Work on HW pages 279-282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463" y="2932113"/>
            <a:ext cx="9158287" cy="6699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4000" kern="0" dirty="0">
                <a:solidFill>
                  <a:schemeClr val="bg1"/>
                </a:solidFill>
                <a:latin typeface="Arial Black" pitchFamily="34" charset="0"/>
              </a:rPr>
              <a:t>HW:</a:t>
            </a:r>
          </a:p>
        </p:txBody>
      </p:sp>
      <p:sp>
        <p:nvSpPr>
          <p:cNvPr id="140293" name="Text Box 3"/>
          <p:cNvSpPr txBox="1">
            <a:spLocks noChangeArrowheads="1"/>
          </p:cNvSpPr>
          <p:nvPr/>
        </p:nvSpPr>
        <p:spPr bwMode="auto">
          <a:xfrm>
            <a:off x="-49213" y="3733800"/>
            <a:ext cx="9144001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6688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3600" b="1">
                <a:solidFill>
                  <a:schemeClr val="bg1"/>
                </a:solidFill>
                <a:latin typeface="Arial Narrow" pitchFamily="34" charset="0"/>
              </a:rPr>
              <a:t>  Packet p279-282 – THU</a:t>
            </a:r>
            <a:r>
              <a:rPr lang="en-US" altLang="en-US" sz="2400" b="1">
                <a:solidFill>
                  <a:schemeClr val="bg1"/>
                </a:solidFill>
                <a:latin typeface="Arial Narrow" pitchFamily="34" charset="0"/>
              </a:rPr>
              <a:t>    </a:t>
            </a:r>
            <a:br>
              <a:rPr lang="en-US" altLang="en-US" sz="3600" b="1">
                <a:solidFill>
                  <a:schemeClr val="bg1"/>
                </a:solidFill>
                <a:latin typeface="Arial Narrow" pitchFamily="34" charset="0"/>
              </a:rPr>
            </a:br>
            <a:br>
              <a:rPr lang="en-US" altLang="en-US" sz="2000" b="1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3600" b="1">
                <a:solidFill>
                  <a:schemeClr val="bg1"/>
                </a:solidFill>
                <a:latin typeface="Arial Narrow" pitchFamily="34" charset="0"/>
              </a:rPr>
              <a:t>2.  Epicenter Lab Quiz – THU</a:t>
            </a:r>
            <a:br>
              <a:rPr lang="en-US" altLang="en-US" sz="3600" b="1">
                <a:solidFill>
                  <a:schemeClr val="bg1"/>
                </a:solidFill>
                <a:latin typeface="Arial Narrow" pitchFamily="34" charset="0"/>
              </a:rPr>
            </a:br>
            <a:br>
              <a:rPr lang="en-US" altLang="en-US" sz="2400" b="1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3600" b="1">
                <a:solidFill>
                  <a:schemeClr val="bg1"/>
                </a:solidFill>
                <a:latin typeface="Arial Narrow" pitchFamily="34" charset="0"/>
              </a:rPr>
              <a:t>3.  Dynamic Crust Exam – Fri 5/13</a:t>
            </a:r>
            <a:br>
              <a:rPr lang="en-US" altLang="en-US" sz="3600" b="1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3600" b="1">
                <a:solidFill>
                  <a:schemeClr val="bg1"/>
                </a:solidFill>
                <a:latin typeface="Arial Narrow" pitchFamily="34" charset="0"/>
              </a:rPr>
              <a:t>     </a:t>
            </a:r>
            <a:endParaRPr lang="en-US" altLang="en-US" sz="2800" b="1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12" r="8109" b="37778"/>
          <a:stretch>
            <a:fillRect/>
          </a:stretch>
        </p:blipFill>
        <p:spPr bwMode="auto">
          <a:xfrm>
            <a:off x="1371600" y="1814513"/>
            <a:ext cx="7772400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-23813" y="2667000"/>
            <a:ext cx="1371601" cy="1981200"/>
          </a:xfrm>
          <a:prstGeom prst="wedgeRectCallout">
            <a:avLst>
              <a:gd name="adj1" fmla="val 79194"/>
              <a:gd name="adj2" fmla="val -11912"/>
            </a:avLst>
          </a:prstGeom>
          <a:solidFill>
            <a:srgbClr val="FF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2400" b="1">
                <a:latin typeface="Arial Narrow" pitchFamily="34" charset="0"/>
                <a:ea typeface="Batang" pitchFamily="18" charset="-127"/>
              </a:rPr>
              <a:t>6. </a:t>
            </a:r>
            <a:br>
              <a:rPr lang="en-US" altLang="ko-KR" sz="2400" b="1">
                <a:latin typeface="Arial Narrow" pitchFamily="34" charset="0"/>
                <a:ea typeface="Batang" pitchFamily="18" charset="-127"/>
              </a:rPr>
            </a:br>
            <a:r>
              <a:rPr lang="en-US" altLang="ko-KR" sz="2400" b="1">
                <a:latin typeface="Arial Narrow" pitchFamily="34" charset="0"/>
                <a:ea typeface="Batang" pitchFamily="18" charset="-127"/>
              </a:rPr>
              <a:t>As depth increases, pressure increases.</a:t>
            </a:r>
            <a:endParaRPr lang="en-US" altLang="en-US" sz="4400" b="1">
              <a:latin typeface="Arial Narrow" pitchFamily="34" charset="0"/>
            </a:endParaRP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97" r="24001"/>
          <a:stretch>
            <a:fillRect/>
          </a:stretch>
        </p:blipFill>
        <p:spPr bwMode="auto">
          <a:xfrm>
            <a:off x="1347788" y="5276850"/>
            <a:ext cx="6424612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7" descr="transform fault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763" y="2043113"/>
            <a:ext cx="5318126" cy="3408362"/>
          </a:xfrm>
          <a:noFill/>
        </p:spPr>
      </p:pic>
      <p:pic>
        <p:nvPicPr>
          <p:cNvPr id="141315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4" t="11047" r="30222" b="58098"/>
          <a:stretch>
            <a:fillRect/>
          </a:stretch>
        </p:blipFill>
        <p:spPr bwMode="auto">
          <a:xfrm>
            <a:off x="5464175" y="1752600"/>
            <a:ext cx="3598863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 descr="ridge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5334000" cy="4719638"/>
          </a:xfrm>
          <a:noFill/>
        </p:spPr>
      </p:pic>
      <p:sp>
        <p:nvSpPr>
          <p:cNvPr id="142339" name="AutoShape 6"/>
          <p:cNvSpPr>
            <a:spLocks noChangeArrowheads="1"/>
          </p:cNvSpPr>
          <p:nvPr/>
        </p:nvSpPr>
        <p:spPr bwMode="auto">
          <a:xfrm>
            <a:off x="2949575" y="2743200"/>
            <a:ext cx="1241425" cy="523875"/>
          </a:xfrm>
          <a:prstGeom prst="rightArrow">
            <a:avLst>
              <a:gd name="adj1" fmla="val 50000"/>
              <a:gd name="adj2" fmla="val 59242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42340" name="AutoShape 7"/>
          <p:cNvSpPr>
            <a:spLocks noChangeArrowheads="1"/>
          </p:cNvSpPr>
          <p:nvPr/>
        </p:nvSpPr>
        <p:spPr bwMode="auto">
          <a:xfrm rot="10800000">
            <a:off x="1066800" y="2667000"/>
            <a:ext cx="1143000" cy="609600"/>
          </a:xfrm>
          <a:prstGeom prst="rightArrow">
            <a:avLst>
              <a:gd name="adj1" fmla="val 50000"/>
              <a:gd name="adj2" fmla="val 46875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42341" name="AutoShape 8"/>
          <p:cNvSpPr>
            <a:spLocks noChangeArrowheads="1"/>
          </p:cNvSpPr>
          <p:nvPr/>
        </p:nvSpPr>
        <p:spPr bwMode="auto">
          <a:xfrm rot="-5400000">
            <a:off x="1866900" y="3848100"/>
            <a:ext cx="1371600" cy="533400"/>
          </a:xfrm>
          <a:prstGeom prst="rightArrow">
            <a:avLst>
              <a:gd name="adj1" fmla="val 51046"/>
              <a:gd name="adj2" fmla="val 68583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pic>
        <p:nvPicPr>
          <p:cNvPr id="142342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2" t="9892" r="4504" b="46837"/>
          <a:stretch>
            <a:fillRect/>
          </a:stretch>
        </p:blipFill>
        <p:spPr bwMode="auto">
          <a:xfrm>
            <a:off x="5410200" y="633413"/>
            <a:ext cx="3617913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3" descr="converging continent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04800"/>
            <a:ext cx="4114800" cy="6172200"/>
          </a:xfrm>
          <a:noFill/>
        </p:spPr>
      </p:pic>
      <p:pic>
        <p:nvPicPr>
          <p:cNvPr id="143363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 t="14507" r="68025" b="46835"/>
          <a:stretch>
            <a:fillRect/>
          </a:stretch>
        </p:blipFill>
        <p:spPr bwMode="auto">
          <a:xfrm>
            <a:off x="4983163" y="838200"/>
            <a:ext cx="3813175" cy="499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3" descr="subduction zone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00113"/>
            <a:ext cx="4279900" cy="5078412"/>
          </a:xfrm>
          <a:noFill/>
        </p:spPr>
      </p:pic>
      <p:pic>
        <p:nvPicPr>
          <p:cNvPr id="144387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0" t="18521" r="18179" b="32976"/>
          <a:stretch>
            <a:fillRect/>
          </a:stretch>
        </p:blipFill>
        <p:spPr bwMode="auto">
          <a:xfrm>
            <a:off x="4240213" y="304800"/>
            <a:ext cx="4903787" cy="626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-6350"/>
            <a:ext cx="8229600" cy="6864350"/>
          </a:xfrm>
          <a:noFill/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Group 112"/>
          <p:cNvGrpSpPr>
            <a:grpSpLocks/>
          </p:cNvGrpSpPr>
          <p:nvPr/>
        </p:nvGrpSpPr>
        <p:grpSpPr bwMode="auto">
          <a:xfrm>
            <a:off x="2244725" y="1635125"/>
            <a:ext cx="4200525" cy="2136775"/>
            <a:chOff x="3960" y="6084"/>
            <a:chExt cx="5040" cy="2521"/>
          </a:xfrm>
        </p:grpSpPr>
        <p:sp>
          <p:nvSpPr>
            <p:cNvPr id="157731" name="Text Box 113"/>
            <p:cNvSpPr txBox="1">
              <a:spLocks noChangeArrowheads="1"/>
            </p:cNvSpPr>
            <p:nvPr/>
          </p:nvSpPr>
          <p:spPr bwMode="auto">
            <a:xfrm>
              <a:off x="8100" y="6264"/>
              <a:ext cx="9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600">
                  <a:latin typeface="Arial Narrow" pitchFamily="34" charset="0"/>
                  <a:ea typeface="SimSun" pitchFamily="2" charset="-122"/>
                </a:rPr>
                <a:t> </a:t>
              </a: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57732" name="Text Box 114"/>
            <p:cNvSpPr txBox="1">
              <a:spLocks noChangeArrowheads="1"/>
            </p:cNvSpPr>
            <p:nvPr/>
          </p:nvSpPr>
          <p:spPr bwMode="auto">
            <a:xfrm>
              <a:off x="5796" y="7885"/>
              <a:ext cx="9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57733" name="Text Box 115"/>
            <p:cNvSpPr txBox="1">
              <a:spLocks noChangeArrowheads="1"/>
            </p:cNvSpPr>
            <p:nvPr/>
          </p:nvSpPr>
          <p:spPr bwMode="auto">
            <a:xfrm>
              <a:off x="3960" y="6084"/>
              <a:ext cx="9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pic>
        <p:nvPicPr>
          <p:cNvPr id="157699" name="Picture 1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899150"/>
            <a:ext cx="412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Line 117"/>
          <p:cNvSpPr>
            <a:spLocks noChangeShapeType="1"/>
          </p:cNvSpPr>
          <p:nvPr/>
        </p:nvSpPr>
        <p:spPr bwMode="auto">
          <a:xfrm flipV="1">
            <a:off x="7848600" y="5372100"/>
            <a:ext cx="0" cy="914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7701" name="Picture 1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216525"/>
            <a:ext cx="200025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2" name="Picture 1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556250"/>
            <a:ext cx="2619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3" name="Picture 120" descr="split bra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76200"/>
            <a:ext cx="605155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4" name="Line 121"/>
          <p:cNvSpPr>
            <a:spLocks noChangeShapeType="1"/>
          </p:cNvSpPr>
          <p:nvPr/>
        </p:nvSpPr>
        <p:spPr bwMode="auto">
          <a:xfrm flipH="1">
            <a:off x="4819650" y="1143000"/>
            <a:ext cx="750888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5" name="Line 122"/>
          <p:cNvSpPr>
            <a:spLocks noChangeShapeType="1"/>
          </p:cNvSpPr>
          <p:nvPr/>
        </p:nvSpPr>
        <p:spPr bwMode="auto">
          <a:xfrm flipH="1">
            <a:off x="4519613" y="1905000"/>
            <a:ext cx="300037" cy="9159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6" name="Rectangle 123"/>
          <p:cNvSpPr>
            <a:spLocks noChangeArrowheads="1"/>
          </p:cNvSpPr>
          <p:nvPr/>
        </p:nvSpPr>
        <p:spPr bwMode="auto">
          <a:xfrm>
            <a:off x="1219200" y="228600"/>
            <a:ext cx="6450013" cy="6251575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57707" name="Line 124"/>
          <p:cNvSpPr>
            <a:spLocks noChangeShapeType="1"/>
          </p:cNvSpPr>
          <p:nvPr/>
        </p:nvSpPr>
        <p:spPr bwMode="auto">
          <a:xfrm flipV="1">
            <a:off x="5570538" y="228600"/>
            <a:ext cx="0" cy="914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8" name="Freeform 125"/>
          <p:cNvSpPr>
            <a:spLocks/>
          </p:cNvSpPr>
          <p:nvPr/>
        </p:nvSpPr>
        <p:spPr bwMode="auto">
          <a:xfrm>
            <a:off x="5570538" y="1143000"/>
            <a:ext cx="1316037" cy="22225"/>
          </a:xfrm>
          <a:custGeom>
            <a:avLst/>
            <a:gdLst>
              <a:gd name="T0" fmla="*/ 0 w 2073"/>
              <a:gd name="T1" fmla="*/ 0 h 34"/>
              <a:gd name="T2" fmla="*/ 2147483647 w 2073"/>
              <a:gd name="T3" fmla="*/ 2147483647 h 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73" h="34">
                <a:moveTo>
                  <a:pt x="0" y="0"/>
                </a:moveTo>
                <a:lnTo>
                  <a:pt x="2073" y="3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9" name="Freeform 126"/>
          <p:cNvSpPr>
            <a:spLocks/>
          </p:cNvSpPr>
          <p:nvPr/>
        </p:nvSpPr>
        <p:spPr bwMode="auto">
          <a:xfrm>
            <a:off x="6886575" y="1165225"/>
            <a:ext cx="742950" cy="3409950"/>
          </a:xfrm>
          <a:custGeom>
            <a:avLst/>
            <a:gdLst>
              <a:gd name="T0" fmla="*/ 0 w 1170"/>
              <a:gd name="T1" fmla="*/ 0 h 5371"/>
              <a:gd name="T2" fmla="*/ 2147483647 w 1170"/>
              <a:gd name="T3" fmla="*/ 2147483647 h 5371"/>
              <a:gd name="T4" fmla="*/ 2147483647 w 1170"/>
              <a:gd name="T5" fmla="*/ 2147483647 h 5371"/>
              <a:gd name="T6" fmla="*/ 2147483647 w 1170"/>
              <a:gd name="T7" fmla="*/ 2147483647 h 5371"/>
              <a:gd name="T8" fmla="*/ 2147483647 w 1170"/>
              <a:gd name="T9" fmla="*/ 2147483647 h 5371"/>
              <a:gd name="T10" fmla="*/ 2147483647 w 1170"/>
              <a:gd name="T11" fmla="*/ 2147483647 h 537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70" h="5371">
                <a:moveTo>
                  <a:pt x="0" y="0"/>
                </a:moveTo>
                <a:lnTo>
                  <a:pt x="150" y="1050"/>
                </a:lnTo>
                <a:lnTo>
                  <a:pt x="510" y="2430"/>
                </a:lnTo>
                <a:lnTo>
                  <a:pt x="570" y="3510"/>
                </a:lnTo>
                <a:lnTo>
                  <a:pt x="960" y="4996"/>
                </a:lnTo>
                <a:lnTo>
                  <a:pt x="1170" y="5371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0" name="Freeform 127"/>
          <p:cNvSpPr>
            <a:spLocks/>
          </p:cNvSpPr>
          <p:nvPr/>
        </p:nvSpPr>
        <p:spPr bwMode="auto">
          <a:xfrm>
            <a:off x="3276600" y="4572000"/>
            <a:ext cx="4322763" cy="177800"/>
          </a:xfrm>
          <a:custGeom>
            <a:avLst/>
            <a:gdLst>
              <a:gd name="T0" fmla="*/ 0 w 6808"/>
              <a:gd name="T1" fmla="*/ 0 h 281"/>
              <a:gd name="T2" fmla="*/ 2147483647 w 6808"/>
              <a:gd name="T3" fmla="*/ 2147483647 h 281"/>
              <a:gd name="T4" fmla="*/ 2147483647 w 6808"/>
              <a:gd name="T5" fmla="*/ 2147483647 h 281"/>
              <a:gd name="T6" fmla="*/ 2147483647 w 6808"/>
              <a:gd name="T7" fmla="*/ 2147483647 h 2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808" h="281">
                <a:moveTo>
                  <a:pt x="0" y="0"/>
                </a:moveTo>
                <a:lnTo>
                  <a:pt x="1358" y="281"/>
                </a:lnTo>
                <a:lnTo>
                  <a:pt x="3741" y="281"/>
                </a:lnTo>
                <a:lnTo>
                  <a:pt x="6808" y="36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7711" name="Picture 1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1338"/>
            <a:ext cx="200025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12" name="Picture 1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9682">
            <a:off x="1836738" y="765175"/>
            <a:ext cx="3556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13" name="Picture 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50875"/>
            <a:ext cx="200025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14" name="Freeform 136"/>
          <p:cNvSpPr>
            <a:spLocks/>
          </p:cNvSpPr>
          <p:nvPr/>
        </p:nvSpPr>
        <p:spPr bwMode="auto">
          <a:xfrm>
            <a:off x="2809875" y="2820988"/>
            <a:ext cx="1709738" cy="3602037"/>
          </a:xfrm>
          <a:custGeom>
            <a:avLst/>
            <a:gdLst>
              <a:gd name="T0" fmla="*/ 2147483647 w 2693"/>
              <a:gd name="T1" fmla="*/ 0 h 5674"/>
              <a:gd name="T2" fmla="*/ 2147483647 w 2693"/>
              <a:gd name="T3" fmla="*/ 2147483647 h 5674"/>
              <a:gd name="T4" fmla="*/ 2147483647 w 2693"/>
              <a:gd name="T5" fmla="*/ 2147483647 h 5674"/>
              <a:gd name="T6" fmla="*/ 2147483647 w 2693"/>
              <a:gd name="T7" fmla="*/ 2147483647 h 5674"/>
              <a:gd name="T8" fmla="*/ 0 w 2693"/>
              <a:gd name="T9" fmla="*/ 2147483647 h 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93" h="5674">
                <a:moveTo>
                  <a:pt x="2693" y="0"/>
                </a:moveTo>
                <a:lnTo>
                  <a:pt x="1275" y="960"/>
                </a:lnTo>
                <a:lnTo>
                  <a:pt x="803" y="2640"/>
                </a:lnTo>
                <a:lnTo>
                  <a:pt x="270" y="4474"/>
                </a:lnTo>
                <a:lnTo>
                  <a:pt x="0" y="567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5" name="Freeform 137"/>
          <p:cNvSpPr>
            <a:spLocks/>
          </p:cNvSpPr>
          <p:nvPr/>
        </p:nvSpPr>
        <p:spPr bwMode="auto">
          <a:xfrm>
            <a:off x="2581275" y="2317750"/>
            <a:ext cx="1038225" cy="1112838"/>
          </a:xfrm>
          <a:custGeom>
            <a:avLst/>
            <a:gdLst>
              <a:gd name="T0" fmla="*/ 0 w 1245"/>
              <a:gd name="T1" fmla="*/ 0 h 1314"/>
              <a:gd name="T2" fmla="*/ 2147483647 w 1245"/>
              <a:gd name="T3" fmla="*/ 2147483647 h 1314"/>
              <a:gd name="T4" fmla="*/ 2147483647 w 1245"/>
              <a:gd name="T5" fmla="*/ 2147483647 h 1314"/>
              <a:gd name="T6" fmla="*/ 2147483647 w 1245"/>
              <a:gd name="T7" fmla="*/ 2147483647 h 1314"/>
              <a:gd name="T8" fmla="*/ 2147483647 w 1245"/>
              <a:gd name="T9" fmla="*/ 2147483647 h 1314"/>
              <a:gd name="T10" fmla="*/ 2147483647 w 1245"/>
              <a:gd name="T11" fmla="*/ 2147483647 h 13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45" h="1314">
                <a:moveTo>
                  <a:pt x="0" y="0"/>
                </a:moveTo>
                <a:lnTo>
                  <a:pt x="300" y="300"/>
                </a:lnTo>
                <a:lnTo>
                  <a:pt x="705" y="414"/>
                </a:lnTo>
                <a:lnTo>
                  <a:pt x="885" y="774"/>
                </a:lnTo>
                <a:lnTo>
                  <a:pt x="1065" y="1134"/>
                </a:lnTo>
                <a:lnTo>
                  <a:pt x="1245" y="131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6" name="Freeform 138"/>
          <p:cNvSpPr>
            <a:spLocks/>
          </p:cNvSpPr>
          <p:nvPr/>
        </p:nvSpPr>
        <p:spPr bwMode="auto">
          <a:xfrm>
            <a:off x="1219200" y="1600200"/>
            <a:ext cx="1387475" cy="768350"/>
          </a:xfrm>
          <a:custGeom>
            <a:avLst/>
            <a:gdLst>
              <a:gd name="T0" fmla="*/ 2147483647 w 1665"/>
              <a:gd name="T1" fmla="*/ 2147483647 h 906"/>
              <a:gd name="T2" fmla="*/ 2147483647 w 1665"/>
              <a:gd name="T3" fmla="*/ 2147483647 h 906"/>
              <a:gd name="T4" fmla="*/ 2147483647 w 1665"/>
              <a:gd name="T5" fmla="*/ 0 h 906"/>
              <a:gd name="T6" fmla="*/ 0 w 1665"/>
              <a:gd name="T7" fmla="*/ 2147483647 h 90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65" h="906">
                <a:moveTo>
                  <a:pt x="1665" y="906"/>
                </a:moveTo>
                <a:lnTo>
                  <a:pt x="1620" y="360"/>
                </a:lnTo>
                <a:lnTo>
                  <a:pt x="1440" y="0"/>
                </a:lnTo>
                <a:lnTo>
                  <a:pt x="0" y="18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7" name="Text Box 139"/>
          <p:cNvSpPr txBox="1">
            <a:spLocks noChangeArrowheads="1"/>
          </p:cNvSpPr>
          <p:nvPr/>
        </p:nvSpPr>
        <p:spPr bwMode="auto">
          <a:xfrm>
            <a:off x="4191000" y="3810000"/>
            <a:ext cx="676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>
                <a:latin typeface="Serpentine" pitchFamily="2" charset="0"/>
                <a:ea typeface="SimSun" pitchFamily="2" charset="-122"/>
              </a:rPr>
              <a:t>  </a:t>
            </a:r>
            <a:br>
              <a:rPr lang="en-US" altLang="zh-CN" sz="400">
                <a:latin typeface="Serpentine" pitchFamily="2" charset="0"/>
                <a:ea typeface="SimSun" pitchFamily="2" charset="-122"/>
              </a:rPr>
            </a:br>
            <a:r>
              <a:rPr lang="en-US" altLang="zh-CN" sz="1200">
                <a:latin typeface="Serpentine" pitchFamily="2" charset="0"/>
                <a:ea typeface="SimSun" pitchFamily="2" charset="-122"/>
              </a:rPr>
              <a:t>   </a:t>
            </a:r>
            <a:endParaRPr lang="en-US" altLang="zh-CN" sz="900">
              <a:latin typeface="Serpentine" pitchFamily="2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latin typeface="Serpentine" pitchFamily="2" charset="0"/>
                <a:ea typeface="SimSun" pitchFamily="2" charset="-122"/>
              </a:rPr>
              <a:t> </a:t>
            </a:r>
            <a:r>
              <a:rPr lang="en-US" altLang="zh-CN" sz="1800">
                <a:latin typeface="Arial Black" pitchFamily="34" charset="0"/>
                <a:ea typeface="SimSun" pitchFamily="2" charset="-122"/>
              </a:rPr>
              <a:t>J</a:t>
            </a:r>
            <a:endParaRPr lang="en-US" altLang="en-US">
              <a:latin typeface="Arial Black" pitchFamily="34" charset="0"/>
            </a:endParaRPr>
          </a:p>
        </p:txBody>
      </p:sp>
      <p:sp>
        <p:nvSpPr>
          <p:cNvPr id="157718" name="Freeform 140"/>
          <p:cNvSpPr>
            <a:spLocks/>
          </p:cNvSpPr>
          <p:nvPr/>
        </p:nvSpPr>
        <p:spPr bwMode="auto">
          <a:xfrm>
            <a:off x="4440238" y="4487863"/>
            <a:ext cx="3175" cy="396875"/>
          </a:xfrm>
          <a:custGeom>
            <a:avLst/>
            <a:gdLst>
              <a:gd name="T0" fmla="*/ 0 w 7"/>
              <a:gd name="T1" fmla="*/ 0 h 624"/>
              <a:gd name="T2" fmla="*/ 2147483647 w 7"/>
              <a:gd name="T3" fmla="*/ 2147483647 h 62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" h="624">
                <a:moveTo>
                  <a:pt x="0" y="0"/>
                </a:moveTo>
                <a:lnTo>
                  <a:pt x="7" y="62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9" name="Text Box 141"/>
          <p:cNvSpPr txBox="1">
            <a:spLocks noChangeArrowheads="1"/>
          </p:cNvSpPr>
          <p:nvPr/>
        </p:nvSpPr>
        <p:spPr bwMode="auto">
          <a:xfrm>
            <a:off x="4267200" y="4392613"/>
            <a:ext cx="6000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en-US" altLang="zh-CN" sz="1100">
                <a:latin typeface="Serpentine" pitchFamily="2" charset="0"/>
                <a:ea typeface="SimSun" pitchFamily="2" charset="-122"/>
              </a:rPr>
            </a:br>
            <a:r>
              <a:rPr lang="en-US" altLang="zh-CN" sz="2000">
                <a:latin typeface="Arial Black" pitchFamily="34" charset="0"/>
                <a:ea typeface="SimSun" pitchFamily="2" charset="-122"/>
              </a:rPr>
              <a:t>    </a:t>
            </a:r>
            <a:r>
              <a:rPr lang="en-US" altLang="zh-CN" sz="1600">
                <a:latin typeface="Arial Black" pitchFamily="34" charset="0"/>
                <a:ea typeface="SimSun" pitchFamily="2" charset="-122"/>
              </a:rPr>
              <a:t>K</a:t>
            </a:r>
            <a:endParaRPr lang="en-US" altLang="en-US" sz="2800">
              <a:latin typeface="Arial Black" pitchFamily="34" charset="0"/>
            </a:endParaRPr>
          </a:p>
        </p:txBody>
      </p:sp>
      <p:sp>
        <p:nvSpPr>
          <p:cNvPr id="157720" name="Line 142"/>
          <p:cNvSpPr>
            <a:spLocks noChangeShapeType="1"/>
          </p:cNvSpPr>
          <p:nvPr/>
        </p:nvSpPr>
        <p:spPr bwMode="auto">
          <a:xfrm>
            <a:off x="4670425" y="1905000"/>
            <a:ext cx="300038" cy="1873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21" name="Freeform 145"/>
          <p:cNvSpPr>
            <a:spLocks/>
          </p:cNvSpPr>
          <p:nvPr/>
        </p:nvSpPr>
        <p:spPr bwMode="auto">
          <a:xfrm>
            <a:off x="1219200" y="5372100"/>
            <a:ext cx="795338" cy="1089025"/>
          </a:xfrm>
          <a:custGeom>
            <a:avLst/>
            <a:gdLst>
              <a:gd name="T0" fmla="*/ 0 w 10000"/>
              <a:gd name="T1" fmla="*/ 0 h 12687"/>
              <a:gd name="T2" fmla="*/ 2147483647 w 10000"/>
              <a:gd name="T3" fmla="*/ 2147483647 h 12687"/>
              <a:gd name="T4" fmla="*/ 2147483647 w 10000"/>
              <a:gd name="T5" fmla="*/ 2147483647 h 12687"/>
              <a:gd name="T6" fmla="*/ 2147483647 w 10000"/>
              <a:gd name="T7" fmla="*/ 2147483647 h 126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000" h="12687">
                <a:moveTo>
                  <a:pt x="0" y="0"/>
                </a:moveTo>
                <a:cubicBezTo>
                  <a:pt x="1251" y="-7"/>
                  <a:pt x="3620" y="2592"/>
                  <a:pt x="4941" y="3839"/>
                </a:cubicBezTo>
                <a:cubicBezTo>
                  <a:pt x="6262" y="5086"/>
                  <a:pt x="7518" y="5817"/>
                  <a:pt x="7929" y="7485"/>
                </a:cubicBezTo>
                <a:cubicBezTo>
                  <a:pt x="8340" y="9155"/>
                  <a:pt x="9799" y="11113"/>
                  <a:pt x="10000" y="12687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22" name="Freeform 147"/>
          <p:cNvSpPr>
            <a:spLocks/>
          </p:cNvSpPr>
          <p:nvPr/>
        </p:nvSpPr>
        <p:spPr bwMode="auto">
          <a:xfrm>
            <a:off x="2409825" y="228600"/>
            <a:ext cx="171450" cy="1374775"/>
          </a:xfrm>
          <a:custGeom>
            <a:avLst/>
            <a:gdLst>
              <a:gd name="T0" fmla="*/ 0 w 360"/>
              <a:gd name="T1" fmla="*/ 2147483647 h 1905"/>
              <a:gd name="T2" fmla="*/ 2147483647 w 360"/>
              <a:gd name="T3" fmla="*/ 0 h 190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0" h="1905">
                <a:moveTo>
                  <a:pt x="0" y="1905"/>
                </a:moveTo>
                <a:lnTo>
                  <a:pt x="36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7723" name="Picture 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91200"/>
            <a:ext cx="4349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24" name="Picture 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410200"/>
            <a:ext cx="277813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25" name="Picture 1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105400"/>
            <a:ext cx="20161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26" name="Text Box 139"/>
          <p:cNvSpPr txBox="1">
            <a:spLocks noChangeArrowheads="1"/>
          </p:cNvSpPr>
          <p:nvPr/>
        </p:nvSpPr>
        <p:spPr bwMode="auto">
          <a:xfrm>
            <a:off x="4294188" y="1330325"/>
            <a:ext cx="676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>
                <a:latin typeface="Serpentine" pitchFamily="2" charset="0"/>
                <a:ea typeface="SimSun" pitchFamily="2" charset="-122"/>
              </a:rPr>
              <a:t>  </a:t>
            </a:r>
            <a:br>
              <a:rPr lang="en-US" altLang="zh-CN" sz="400">
                <a:latin typeface="Serpentine" pitchFamily="2" charset="0"/>
                <a:ea typeface="SimSun" pitchFamily="2" charset="-122"/>
              </a:rPr>
            </a:br>
            <a:r>
              <a:rPr lang="en-US" altLang="zh-CN" sz="1200">
                <a:latin typeface="Serpentine" pitchFamily="2" charset="0"/>
                <a:ea typeface="SimSun" pitchFamily="2" charset="-122"/>
              </a:rPr>
              <a:t>   </a:t>
            </a:r>
            <a:endParaRPr lang="en-US" altLang="zh-CN" sz="900">
              <a:latin typeface="Serpentine" pitchFamily="2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latin typeface="Serpentine" pitchFamily="2" charset="0"/>
                <a:ea typeface="SimSun" pitchFamily="2" charset="-122"/>
              </a:rPr>
              <a:t> </a:t>
            </a:r>
            <a:r>
              <a:rPr lang="en-US" altLang="zh-CN" sz="1800">
                <a:latin typeface="Arial Black" pitchFamily="34" charset="0"/>
                <a:ea typeface="SimSun" pitchFamily="2" charset="-122"/>
              </a:rPr>
              <a:t>R</a:t>
            </a:r>
            <a:endParaRPr lang="en-US" altLang="en-US">
              <a:latin typeface="Arial Black" pitchFamily="34" charset="0"/>
            </a:endParaRPr>
          </a:p>
        </p:txBody>
      </p:sp>
      <p:sp>
        <p:nvSpPr>
          <p:cNvPr id="157727" name="Text Box 139"/>
          <p:cNvSpPr txBox="1">
            <a:spLocks noChangeArrowheads="1"/>
          </p:cNvSpPr>
          <p:nvPr/>
        </p:nvSpPr>
        <p:spPr bwMode="auto">
          <a:xfrm>
            <a:off x="4856163" y="1711325"/>
            <a:ext cx="676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>
                <a:latin typeface="Serpentine" pitchFamily="2" charset="0"/>
                <a:ea typeface="SimSun" pitchFamily="2" charset="-122"/>
              </a:rPr>
              <a:t>  </a:t>
            </a:r>
            <a:br>
              <a:rPr lang="en-US" altLang="zh-CN" sz="400">
                <a:latin typeface="Serpentine" pitchFamily="2" charset="0"/>
                <a:ea typeface="SimSun" pitchFamily="2" charset="-122"/>
              </a:rPr>
            </a:br>
            <a:r>
              <a:rPr lang="en-US" altLang="zh-CN" sz="1200">
                <a:latin typeface="Serpentine" pitchFamily="2" charset="0"/>
                <a:ea typeface="SimSun" pitchFamily="2" charset="-122"/>
              </a:rPr>
              <a:t>   </a:t>
            </a:r>
            <a:endParaRPr lang="en-US" altLang="zh-CN" sz="900">
              <a:latin typeface="Serpentine" pitchFamily="2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latin typeface="Serpentine" pitchFamily="2" charset="0"/>
                <a:ea typeface="SimSun" pitchFamily="2" charset="-122"/>
              </a:rPr>
              <a:t> </a:t>
            </a:r>
            <a:r>
              <a:rPr lang="en-US" altLang="zh-CN" sz="1800">
                <a:latin typeface="Arial Black" pitchFamily="34" charset="0"/>
                <a:ea typeface="SimSun" pitchFamily="2" charset="-122"/>
              </a:rPr>
              <a:t>S</a:t>
            </a:r>
            <a:endParaRPr lang="en-US" altLang="en-US">
              <a:latin typeface="Arial Black" pitchFamily="34" charset="0"/>
            </a:endParaRPr>
          </a:p>
        </p:txBody>
      </p:sp>
      <p:pic>
        <p:nvPicPr>
          <p:cNvPr id="157728" name="Picture 1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5511800"/>
            <a:ext cx="20161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29" name="Picture 1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6016625"/>
            <a:ext cx="20161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30" name="Picture 1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5737225"/>
            <a:ext cx="20161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-6350"/>
            <a:ext cx="8229600" cy="6864350"/>
          </a:xfrm>
          <a:noFill/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9746" name="Object 2"/>
          <p:cNvGraphicFramePr>
            <a:graphicFrameLocks noChangeAspect="1"/>
          </p:cNvGraphicFramePr>
          <p:nvPr/>
        </p:nvGraphicFramePr>
        <p:xfrm>
          <a:off x="1828800" y="533400"/>
          <a:ext cx="5476875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941" r:id="rId3" imgW="8809524" imgH="6942857" progId="">
                  <p:embed/>
                </p:oleObj>
              </mc:Choice>
              <mc:Fallback>
                <p:oleObj r:id="rId3" imgW="8809524" imgH="6942857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5562"/>
                      <a:stretch>
                        <a:fillRect/>
                      </a:stretch>
                    </p:blipFill>
                    <p:spPr bwMode="auto">
                      <a:xfrm>
                        <a:off x="1828800" y="533400"/>
                        <a:ext cx="5476875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747" name="Object 4"/>
          <p:cNvGraphicFramePr>
            <a:graphicFrameLocks noChangeAspect="1"/>
          </p:cNvGraphicFramePr>
          <p:nvPr/>
        </p:nvGraphicFramePr>
        <p:xfrm>
          <a:off x="1752600" y="2209800"/>
          <a:ext cx="5476875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942" r:id="rId5" imgW="8809524" imgH="6942857" progId="">
                  <p:embed/>
                </p:oleObj>
              </mc:Choice>
              <mc:Fallback>
                <p:oleObj r:id="rId5" imgW="8809524" imgH="6942857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1731" b="33833"/>
                      <a:stretch>
                        <a:fillRect/>
                      </a:stretch>
                    </p:blipFill>
                    <p:spPr bwMode="auto">
                      <a:xfrm>
                        <a:off x="1752600" y="2209800"/>
                        <a:ext cx="5476875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974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91000"/>
            <a:ext cx="5454650" cy="144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792287" y="-815974"/>
            <a:ext cx="5711825" cy="822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 cap="flat" cmpd="sng">
                <a:solidFill>
                  <a:srgbClr val="FFCC66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epicen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5" name="WordArt 3"/>
          <p:cNvSpPr>
            <a:spLocks noChangeArrowheads="1" noChangeShapeType="1" noTextEdit="1"/>
          </p:cNvSpPr>
          <p:nvPr/>
        </p:nvSpPr>
        <p:spPr bwMode="auto">
          <a:xfrm rot="-5400000">
            <a:off x="-1752600" y="28194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ESRT page 11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CC99"/>
            </a:gs>
            <a:gs pos="100000">
              <a:srgbClr val="00808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547812" y="2819400"/>
            <a:ext cx="5943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PLATE TECTONICS</a:t>
            </a:r>
          </a:p>
        </p:txBody>
      </p:sp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457200" y="609600"/>
            <a:ext cx="8124825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Regents Earth Science </a:t>
            </a:r>
            <a:b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</a:b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Topic X: Part 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2" r="24001"/>
          <a:stretch>
            <a:fillRect/>
          </a:stretch>
        </p:blipFill>
        <p:spPr bwMode="auto">
          <a:xfrm>
            <a:off x="2209800" y="685800"/>
            <a:ext cx="67818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533400" y="2133600"/>
            <a:ext cx="1676400" cy="1981200"/>
          </a:xfrm>
          <a:prstGeom prst="wedgeRectCallout">
            <a:avLst>
              <a:gd name="adj1" fmla="val 79194"/>
              <a:gd name="adj2" fmla="val -11912"/>
            </a:avLst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2400" b="1" i="1">
                <a:solidFill>
                  <a:srgbClr val="FFCC00"/>
                </a:solidFill>
                <a:latin typeface="Arial Narrow" pitchFamily="34" charset="0"/>
                <a:ea typeface="Batang" pitchFamily="18" charset="-127"/>
              </a:rPr>
              <a:t>7. </a:t>
            </a:r>
            <a:br>
              <a:rPr lang="en-US" altLang="ko-KR" sz="2400" b="1" i="1">
                <a:solidFill>
                  <a:srgbClr val="FFCC00"/>
                </a:solidFill>
                <a:latin typeface="Arial Narrow" pitchFamily="34" charset="0"/>
                <a:ea typeface="Batang" pitchFamily="18" charset="-127"/>
              </a:rPr>
            </a:br>
            <a:r>
              <a:rPr lang="en-US" altLang="ko-KR" sz="2400" b="1" i="1">
                <a:solidFill>
                  <a:srgbClr val="FFCC00"/>
                </a:solidFill>
                <a:latin typeface="Arial Narrow" pitchFamily="34" charset="0"/>
                <a:ea typeface="Batang" pitchFamily="18" charset="-127"/>
              </a:rPr>
              <a:t>As depth increases, temperature increases.</a:t>
            </a:r>
            <a:endParaRPr lang="en-US" altLang="en-US" sz="4400" b="1" i="1">
              <a:solidFill>
                <a:srgbClr val="FFCC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875"/>
            <a:ext cx="9158288" cy="669925"/>
          </a:xfrm>
          <a:solidFill>
            <a:schemeClr val="tx2"/>
          </a:solidFill>
        </p:spPr>
        <p:txBody>
          <a:bodyPr/>
          <a:lstStyle/>
          <a:p>
            <a:pPr algn="l" eaLnBrk="1" hangingPunct="1"/>
            <a:r>
              <a:rPr lang="en-US" altLang="en-US" sz="4000">
                <a:solidFill>
                  <a:schemeClr val="bg1"/>
                </a:solidFill>
                <a:latin typeface="Arial Black" pitchFamily="34" charset="0"/>
              </a:rPr>
              <a:t>Today:                                 5/12</a:t>
            </a: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17463" y="1093788"/>
            <a:ext cx="91440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Arial Narrow" pitchFamily="34" charset="0"/>
              </a:rPr>
              <a:t>1.  Hand in Planet Brave Lab</a:t>
            </a:r>
            <a:br>
              <a:rPr lang="en-US" altLang="en-US" sz="4400" b="1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4400" b="1">
                <a:solidFill>
                  <a:schemeClr val="bg1"/>
                </a:solidFill>
                <a:latin typeface="Arial Narrow" pitchFamily="34" charset="0"/>
              </a:rPr>
              <a:t>2.  Open to page 279 </a:t>
            </a:r>
            <a:br>
              <a:rPr lang="en-US" altLang="en-US" sz="4400" b="1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4400" b="1">
                <a:solidFill>
                  <a:schemeClr val="bg1"/>
                </a:solidFill>
                <a:latin typeface="Arial Narrow" pitchFamily="34" charset="0"/>
              </a:rPr>
              <a:t>    and page 5 in ESRT - NOW!!!!!!</a:t>
            </a:r>
            <a:br>
              <a:rPr lang="en-US" altLang="en-US" sz="3600" b="1">
                <a:solidFill>
                  <a:schemeClr val="bg1"/>
                </a:solidFill>
                <a:latin typeface="Arial Narrow" pitchFamily="34" charset="0"/>
              </a:rPr>
            </a:br>
            <a:endParaRPr lang="en-US" altLang="en-US" sz="1100" b="1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450" y="3386138"/>
            <a:ext cx="9158288" cy="6699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4000" kern="0" dirty="0">
                <a:solidFill>
                  <a:schemeClr val="bg1"/>
                </a:solidFill>
                <a:latin typeface="Arial Black" pitchFamily="34" charset="0"/>
              </a:rPr>
              <a:t>HW:</a:t>
            </a:r>
          </a:p>
        </p:txBody>
      </p:sp>
      <p:sp>
        <p:nvSpPr>
          <p:cNvPr id="162821" name="Text Box 3"/>
          <p:cNvSpPr txBox="1">
            <a:spLocks noChangeArrowheads="1"/>
          </p:cNvSpPr>
          <p:nvPr/>
        </p:nvSpPr>
        <p:spPr bwMode="auto">
          <a:xfrm>
            <a:off x="-49213" y="4419600"/>
            <a:ext cx="9144001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6688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chemeClr val="bg1"/>
                </a:solidFill>
                <a:latin typeface="Arial Narrow" pitchFamily="34" charset="0"/>
              </a:rPr>
              <a:t>    Dynamic Crust Exam – Fri 5/13</a:t>
            </a:r>
            <a:br>
              <a:rPr lang="en-US" altLang="en-US" sz="4800" b="1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b="1">
                <a:solidFill>
                  <a:schemeClr val="bg1"/>
                </a:solidFill>
                <a:latin typeface="Arial Narrow" pitchFamily="34" charset="0"/>
              </a:rPr>
              <a:t>    (includes Finding an Epicenter like you did in lab)</a:t>
            </a:r>
            <a:br>
              <a:rPr lang="en-US" altLang="en-US" sz="3600" b="1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3600" b="1">
                <a:solidFill>
                  <a:schemeClr val="bg1"/>
                </a:solidFill>
                <a:latin typeface="Arial Narrow" pitchFamily="34" charset="0"/>
              </a:rPr>
              <a:t>     </a:t>
            </a:r>
            <a:endParaRPr lang="en-US" altLang="en-US" sz="2800" b="1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7963" y="185738"/>
            <a:ext cx="8783637" cy="6062662"/>
          </a:xfrm>
        </p:spPr>
        <p:txBody>
          <a:bodyPr/>
          <a:lstStyle/>
          <a:p>
            <a:pPr eaLnBrk="1" hangingPunct="1"/>
            <a:br>
              <a:rPr lang="en-US" altLang="en-US" sz="8000">
                <a:solidFill>
                  <a:srgbClr val="FFCC00"/>
                </a:solidFill>
              </a:rPr>
            </a:br>
            <a:r>
              <a:rPr lang="en-US" altLang="en-US" sz="6000">
                <a:solidFill>
                  <a:srgbClr val="FFCC00"/>
                </a:solidFill>
              </a:rPr>
              <a:t>Complete Planet Brave Lab and do </a:t>
            </a:r>
            <a:br>
              <a:rPr lang="en-US" altLang="en-US" sz="6000">
                <a:solidFill>
                  <a:srgbClr val="FFCC00"/>
                </a:solidFill>
              </a:rPr>
            </a:br>
            <a:r>
              <a:rPr lang="en-US" altLang="en-US" sz="6000">
                <a:solidFill>
                  <a:srgbClr val="FFCC00"/>
                </a:solidFill>
              </a:rPr>
              <a:t>Dynamic Crust </a:t>
            </a:r>
            <a:br>
              <a:rPr lang="en-US" altLang="en-US" sz="6000">
                <a:solidFill>
                  <a:srgbClr val="FFCC00"/>
                </a:solidFill>
              </a:rPr>
            </a:br>
            <a:r>
              <a:rPr lang="en-US" altLang="en-US" sz="6000">
                <a:solidFill>
                  <a:srgbClr val="FFCC00"/>
                </a:solidFill>
              </a:rPr>
              <a:t>Review </a:t>
            </a:r>
            <a:br>
              <a:rPr lang="en-US" altLang="en-US" sz="6000">
                <a:solidFill>
                  <a:srgbClr val="FFCC00"/>
                </a:solidFill>
              </a:rPr>
            </a:br>
            <a:r>
              <a:rPr lang="en-US" altLang="en-US" sz="6000">
                <a:solidFill>
                  <a:srgbClr val="FFCC00"/>
                </a:solidFill>
              </a:rPr>
              <a:t>Pages 279-282</a:t>
            </a:r>
            <a:endParaRPr lang="en-US" altLang="en-US" sz="7200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-6350"/>
            <a:ext cx="8229600" cy="6864350"/>
          </a:xfrm>
          <a:noFill/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90" name="Group 112"/>
          <p:cNvGrpSpPr>
            <a:grpSpLocks/>
          </p:cNvGrpSpPr>
          <p:nvPr/>
        </p:nvGrpSpPr>
        <p:grpSpPr bwMode="auto">
          <a:xfrm>
            <a:off x="2244725" y="1635125"/>
            <a:ext cx="4200525" cy="2136775"/>
            <a:chOff x="3960" y="6084"/>
            <a:chExt cx="5040" cy="2521"/>
          </a:xfrm>
        </p:grpSpPr>
        <p:sp>
          <p:nvSpPr>
            <p:cNvPr id="166011" name="Text Box 113"/>
            <p:cNvSpPr txBox="1">
              <a:spLocks noChangeArrowheads="1"/>
            </p:cNvSpPr>
            <p:nvPr/>
          </p:nvSpPr>
          <p:spPr bwMode="auto">
            <a:xfrm>
              <a:off x="8100" y="6264"/>
              <a:ext cx="9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600">
                  <a:latin typeface="Arial Narrow" pitchFamily="34" charset="0"/>
                  <a:ea typeface="SimSun" pitchFamily="2" charset="-122"/>
                </a:rPr>
                <a:t> </a:t>
              </a: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6012" name="Text Box 114"/>
            <p:cNvSpPr txBox="1">
              <a:spLocks noChangeArrowheads="1"/>
            </p:cNvSpPr>
            <p:nvPr/>
          </p:nvSpPr>
          <p:spPr bwMode="auto">
            <a:xfrm>
              <a:off x="5796" y="7885"/>
              <a:ext cx="9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6013" name="Text Box 115"/>
            <p:cNvSpPr txBox="1">
              <a:spLocks noChangeArrowheads="1"/>
            </p:cNvSpPr>
            <p:nvPr/>
          </p:nvSpPr>
          <p:spPr bwMode="auto">
            <a:xfrm>
              <a:off x="3960" y="6084"/>
              <a:ext cx="9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pic>
        <p:nvPicPr>
          <p:cNvPr id="165891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899150"/>
            <a:ext cx="412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2" name="Line 117"/>
          <p:cNvSpPr>
            <a:spLocks noChangeShapeType="1"/>
          </p:cNvSpPr>
          <p:nvPr/>
        </p:nvSpPr>
        <p:spPr bwMode="auto">
          <a:xfrm flipV="1">
            <a:off x="7848600" y="5372100"/>
            <a:ext cx="0" cy="914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5893" name="Picture 1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216525"/>
            <a:ext cx="200025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4" name="Picture 1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556250"/>
            <a:ext cx="2619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5" name="Picture 120" descr="split bra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76200"/>
            <a:ext cx="605155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6" name="Line 121"/>
          <p:cNvSpPr>
            <a:spLocks noChangeShapeType="1"/>
          </p:cNvSpPr>
          <p:nvPr/>
        </p:nvSpPr>
        <p:spPr bwMode="auto">
          <a:xfrm flipH="1">
            <a:off x="4819650" y="1143000"/>
            <a:ext cx="750888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897" name="Line 122"/>
          <p:cNvSpPr>
            <a:spLocks noChangeShapeType="1"/>
          </p:cNvSpPr>
          <p:nvPr/>
        </p:nvSpPr>
        <p:spPr bwMode="auto">
          <a:xfrm flipH="1">
            <a:off x="4519613" y="1905000"/>
            <a:ext cx="300037" cy="9159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898" name="Rectangle 123"/>
          <p:cNvSpPr>
            <a:spLocks noChangeArrowheads="1"/>
          </p:cNvSpPr>
          <p:nvPr/>
        </p:nvSpPr>
        <p:spPr bwMode="auto">
          <a:xfrm>
            <a:off x="1219200" y="228600"/>
            <a:ext cx="6450013" cy="6251575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65899" name="Line 124"/>
          <p:cNvSpPr>
            <a:spLocks noChangeShapeType="1"/>
          </p:cNvSpPr>
          <p:nvPr/>
        </p:nvSpPr>
        <p:spPr bwMode="auto">
          <a:xfrm flipV="1">
            <a:off x="5570538" y="228600"/>
            <a:ext cx="0" cy="914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00" name="Freeform 125"/>
          <p:cNvSpPr>
            <a:spLocks/>
          </p:cNvSpPr>
          <p:nvPr/>
        </p:nvSpPr>
        <p:spPr bwMode="auto">
          <a:xfrm>
            <a:off x="5570538" y="1143000"/>
            <a:ext cx="1316037" cy="22225"/>
          </a:xfrm>
          <a:custGeom>
            <a:avLst/>
            <a:gdLst>
              <a:gd name="T0" fmla="*/ 0 w 2073"/>
              <a:gd name="T1" fmla="*/ 0 h 34"/>
              <a:gd name="T2" fmla="*/ 2147483647 w 2073"/>
              <a:gd name="T3" fmla="*/ 2147483647 h 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73" h="34">
                <a:moveTo>
                  <a:pt x="0" y="0"/>
                </a:moveTo>
                <a:lnTo>
                  <a:pt x="2073" y="3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01" name="Freeform 126"/>
          <p:cNvSpPr>
            <a:spLocks/>
          </p:cNvSpPr>
          <p:nvPr/>
        </p:nvSpPr>
        <p:spPr bwMode="auto">
          <a:xfrm>
            <a:off x="6886575" y="1165225"/>
            <a:ext cx="742950" cy="3409950"/>
          </a:xfrm>
          <a:custGeom>
            <a:avLst/>
            <a:gdLst>
              <a:gd name="T0" fmla="*/ 0 w 1170"/>
              <a:gd name="T1" fmla="*/ 0 h 5371"/>
              <a:gd name="T2" fmla="*/ 2147483647 w 1170"/>
              <a:gd name="T3" fmla="*/ 2147483647 h 5371"/>
              <a:gd name="T4" fmla="*/ 2147483647 w 1170"/>
              <a:gd name="T5" fmla="*/ 2147483647 h 5371"/>
              <a:gd name="T6" fmla="*/ 2147483647 w 1170"/>
              <a:gd name="T7" fmla="*/ 2147483647 h 5371"/>
              <a:gd name="T8" fmla="*/ 2147483647 w 1170"/>
              <a:gd name="T9" fmla="*/ 2147483647 h 5371"/>
              <a:gd name="T10" fmla="*/ 2147483647 w 1170"/>
              <a:gd name="T11" fmla="*/ 2147483647 h 537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70" h="5371">
                <a:moveTo>
                  <a:pt x="0" y="0"/>
                </a:moveTo>
                <a:lnTo>
                  <a:pt x="150" y="1050"/>
                </a:lnTo>
                <a:lnTo>
                  <a:pt x="510" y="2430"/>
                </a:lnTo>
                <a:lnTo>
                  <a:pt x="570" y="3510"/>
                </a:lnTo>
                <a:lnTo>
                  <a:pt x="960" y="4996"/>
                </a:lnTo>
                <a:lnTo>
                  <a:pt x="1170" y="5371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02" name="Freeform 127"/>
          <p:cNvSpPr>
            <a:spLocks/>
          </p:cNvSpPr>
          <p:nvPr/>
        </p:nvSpPr>
        <p:spPr bwMode="auto">
          <a:xfrm>
            <a:off x="3276600" y="4572000"/>
            <a:ext cx="4322763" cy="177800"/>
          </a:xfrm>
          <a:custGeom>
            <a:avLst/>
            <a:gdLst>
              <a:gd name="T0" fmla="*/ 0 w 6808"/>
              <a:gd name="T1" fmla="*/ 0 h 281"/>
              <a:gd name="T2" fmla="*/ 2147483647 w 6808"/>
              <a:gd name="T3" fmla="*/ 2147483647 h 281"/>
              <a:gd name="T4" fmla="*/ 2147483647 w 6808"/>
              <a:gd name="T5" fmla="*/ 2147483647 h 281"/>
              <a:gd name="T6" fmla="*/ 2147483647 w 6808"/>
              <a:gd name="T7" fmla="*/ 2147483647 h 2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808" h="281">
                <a:moveTo>
                  <a:pt x="0" y="0"/>
                </a:moveTo>
                <a:lnTo>
                  <a:pt x="1358" y="281"/>
                </a:lnTo>
                <a:lnTo>
                  <a:pt x="3741" y="281"/>
                </a:lnTo>
                <a:lnTo>
                  <a:pt x="6808" y="36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5903" name="Picture 1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1338"/>
            <a:ext cx="200025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4" name="Picture 1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9682">
            <a:off x="1836738" y="765175"/>
            <a:ext cx="3556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05" name="Picture 1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50875"/>
            <a:ext cx="200025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906" name="Freeform 136"/>
          <p:cNvSpPr>
            <a:spLocks/>
          </p:cNvSpPr>
          <p:nvPr/>
        </p:nvSpPr>
        <p:spPr bwMode="auto">
          <a:xfrm>
            <a:off x="2809875" y="2820988"/>
            <a:ext cx="1709738" cy="3602037"/>
          </a:xfrm>
          <a:custGeom>
            <a:avLst/>
            <a:gdLst>
              <a:gd name="T0" fmla="*/ 2147483647 w 2693"/>
              <a:gd name="T1" fmla="*/ 0 h 5674"/>
              <a:gd name="T2" fmla="*/ 2147483647 w 2693"/>
              <a:gd name="T3" fmla="*/ 2147483647 h 5674"/>
              <a:gd name="T4" fmla="*/ 2147483647 w 2693"/>
              <a:gd name="T5" fmla="*/ 2147483647 h 5674"/>
              <a:gd name="T6" fmla="*/ 2147483647 w 2693"/>
              <a:gd name="T7" fmla="*/ 2147483647 h 5674"/>
              <a:gd name="T8" fmla="*/ 0 w 2693"/>
              <a:gd name="T9" fmla="*/ 2147483647 h 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93" h="5674">
                <a:moveTo>
                  <a:pt x="2693" y="0"/>
                </a:moveTo>
                <a:lnTo>
                  <a:pt x="1275" y="960"/>
                </a:lnTo>
                <a:lnTo>
                  <a:pt x="803" y="2640"/>
                </a:lnTo>
                <a:lnTo>
                  <a:pt x="270" y="4474"/>
                </a:lnTo>
                <a:lnTo>
                  <a:pt x="0" y="567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07" name="Freeform 137"/>
          <p:cNvSpPr>
            <a:spLocks/>
          </p:cNvSpPr>
          <p:nvPr/>
        </p:nvSpPr>
        <p:spPr bwMode="auto">
          <a:xfrm>
            <a:off x="2581275" y="2317750"/>
            <a:ext cx="1038225" cy="1112838"/>
          </a:xfrm>
          <a:custGeom>
            <a:avLst/>
            <a:gdLst>
              <a:gd name="T0" fmla="*/ 0 w 1245"/>
              <a:gd name="T1" fmla="*/ 0 h 1314"/>
              <a:gd name="T2" fmla="*/ 2147483647 w 1245"/>
              <a:gd name="T3" fmla="*/ 2147483647 h 1314"/>
              <a:gd name="T4" fmla="*/ 2147483647 w 1245"/>
              <a:gd name="T5" fmla="*/ 2147483647 h 1314"/>
              <a:gd name="T6" fmla="*/ 2147483647 w 1245"/>
              <a:gd name="T7" fmla="*/ 2147483647 h 1314"/>
              <a:gd name="T8" fmla="*/ 2147483647 w 1245"/>
              <a:gd name="T9" fmla="*/ 2147483647 h 1314"/>
              <a:gd name="T10" fmla="*/ 2147483647 w 1245"/>
              <a:gd name="T11" fmla="*/ 2147483647 h 13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45" h="1314">
                <a:moveTo>
                  <a:pt x="0" y="0"/>
                </a:moveTo>
                <a:lnTo>
                  <a:pt x="300" y="300"/>
                </a:lnTo>
                <a:lnTo>
                  <a:pt x="705" y="414"/>
                </a:lnTo>
                <a:lnTo>
                  <a:pt x="885" y="774"/>
                </a:lnTo>
                <a:lnTo>
                  <a:pt x="1065" y="1134"/>
                </a:lnTo>
                <a:lnTo>
                  <a:pt x="1245" y="131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08" name="Freeform 138"/>
          <p:cNvSpPr>
            <a:spLocks/>
          </p:cNvSpPr>
          <p:nvPr/>
        </p:nvSpPr>
        <p:spPr bwMode="auto">
          <a:xfrm>
            <a:off x="1219200" y="1600200"/>
            <a:ext cx="1387475" cy="768350"/>
          </a:xfrm>
          <a:custGeom>
            <a:avLst/>
            <a:gdLst>
              <a:gd name="T0" fmla="*/ 2147483647 w 1665"/>
              <a:gd name="T1" fmla="*/ 2147483647 h 906"/>
              <a:gd name="T2" fmla="*/ 2147483647 w 1665"/>
              <a:gd name="T3" fmla="*/ 2147483647 h 906"/>
              <a:gd name="T4" fmla="*/ 2147483647 w 1665"/>
              <a:gd name="T5" fmla="*/ 0 h 906"/>
              <a:gd name="T6" fmla="*/ 0 w 1665"/>
              <a:gd name="T7" fmla="*/ 2147483647 h 90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65" h="906">
                <a:moveTo>
                  <a:pt x="1665" y="906"/>
                </a:moveTo>
                <a:lnTo>
                  <a:pt x="1620" y="360"/>
                </a:lnTo>
                <a:lnTo>
                  <a:pt x="1440" y="0"/>
                </a:lnTo>
                <a:lnTo>
                  <a:pt x="0" y="18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09" name="Text Box 139"/>
          <p:cNvSpPr txBox="1">
            <a:spLocks noChangeArrowheads="1"/>
          </p:cNvSpPr>
          <p:nvPr/>
        </p:nvSpPr>
        <p:spPr bwMode="auto">
          <a:xfrm>
            <a:off x="4191000" y="3810000"/>
            <a:ext cx="676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>
                <a:latin typeface="Serpentine" pitchFamily="2" charset="0"/>
                <a:ea typeface="SimSun" pitchFamily="2" charset="-122"/>
              </a:rPr>
              <a:t>  </a:t>
            </a:r>
            <a:br>
              <a:rPr lang="en-US" altLang="zh-CN" sz="400">
                <a:latin typeface="Serpentine" pitchFamily="2" charset="0"/>
                <a:ea typeface="SimSun" pitchFamily="2" charset="-122"/>
              </a:rPr>
            </a:br>
            <a:r>
              <a:rPr lang="en-US" altLang="zh-CN" sz="1200">
                <a:latin typeface="Serpentine" pitchFamily="2" charset="0"/>
                <a:ea typeface="SimSun" pitchFamily="2" charset="-122"/>
              </a:rPr>
              <a:t>   </a:t>
            </a:r>
            <a:endParaRPr lang="en-US" altLang="zh-CN" sz="900">
              <a:latin typeface="Serpentine" pitchFamily="2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latin typeface="Serpentine" pitchFamily="2" charset="0"/>
                <a:ea typeface="SimSun" pitchFamily="2" charset="-122"/>
              </a:rPr>
              <a:t> </a:t>
            </a:r>
            <a:r>
              <a:rPr lang="en-US" altLang="zh-CN" sz="1800">
                <a:latin typeface="Arial Black" pitchFamily="34" charset="0"/>
                <a:ea typeface="SimSun" pitchFamily="2" charset="-122"/>
              </a:rPr>
              <a:t>J</a:t>
            </a:r>
            <a:endParaRPr lang="en-US" altLang="en-US">
              <a:latin typeface="Arial Black" pitchFamily="34" charset="0"/>
            </a:endParaRPr>
          </a:p>
        </p:txBody>
      </p:sp>
      <p:sp>
        <p:nvSpPr>
          <p:cNvPr id="165910" name="Freeform 140"/>
          <p:cNvSpPr>
            <a:spLocks/>
          </p:cNvSpPr>
          <p:nvPr/>
        </p:nvSpPr>
        <p:spPr bwMode="auto">
          <a:xfrm>
            <a:off x="4440238" y="4487863"/>
            <a:ext cx="3175" cy="396875"/>
          </a:xfrm>
          <a:custGeom>
            <a:avLst/>
            <a:gdLst>
              <a:gd name="T0" fmla="*/ 0 w 7"/>
              <a:gd name="T1" fmla="*/ 0 h 624"/>
              <a:gd name="T2" fmla="*/ 2147483647 w 7"/>
              <a:gd name="T3" fmla="*/ 2147483647 h 62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" h="624">
                <a:moveTo>
                  <a:pt x="0" y="0"/>
                </a:moveTo>
                <a:lnTo>
                  <a:pt x="7" y="62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11" name="Text Box 141"/>
          <p:cNvSpPr txBox="1">
            <a:spLocks noChangeArrowheads="1"/>
          </p:cNvSpPr>
          <p:nvPr/>
        </p:nvSpPr>
        <p:spPr bwMode="auto">
          <a:xfrm>
            <a:off x="4267200" y="4392613"/>
            <a:ext cx="6000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en-US" altLang="zh-CN" sz="1100">
                <a:latin typeface="Serpentine" pitchFamily="2" charset="0"/>
                <a:ea typeface="SimSun" pitchFamily="2" charset="-122"/>
              </a:rPr>
            </a:br>
            <a:r>
              <a:rPr lang="en-US" altLang="zh-CN" sz="2000">
                <a:latin typeface="Arial Black" pitchFamily="34" charset="0"/>
                <a:ea typeface="SimSun" pitchFamily="2" charset="-122"/>
              </a:rPr>
              <a:t>    </a:t>
            </a:r>
            <a:r>
              <a:rPr lang="en-US" altLang="zh-CN" sz="1600">
                <a:latin typeface="Arial Black" pitchFamily="34" charset="0"/>
                <a:ea typeface="SimSun" pitchFamily="2" charset="-122"/>
              </a:rPr>
              <a:t>K</a:t>
            </a:r>
            <a:endParaRPr lang="en-US" altLang="en-US" sz="2800">
              <a:latin typeface="Arial Black" pitchFamily="34" charset="0"/>
            </a:endParaRPr>
          </a:p>
        </p:txBody>
      </p:sp>
      <p:sp>
        <p:nvSpPr>
          <p:cNvPr id="165912" name="Line 142"/>
          <p:cNvSpPr>
            <a:spLocks noChangeShapeType="1"/>
          </p:cNvSpPr>
          <p:nvPr/>
        </p:nvSpPr>
        <p:spPr bwMode="auto">
          <a:xfrm>
            <a:off x="4670425" y="1905000"/>
            <a:ext cx="300038" cy="1873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13" name="Freeform 145"/>
          <p:cNvSpPr>
            <a:spLocks/>
          </p:cNvSpPr>
          <p:nvPr/>
        </p:nvSpPr>
        <p:spPr bwMode="auto">
          <a:xfrm>
            <a:off x="1219200" y="5372100"/>
            <a:ext cx="795338" cy="1089025"/>
          </a:xfrm>
          <a:custGeom>
            <a:avLst/>
            <a:gdLst>
              <a:gd name="T0" fmla="*/ 0 w 10000"/>
              <a:gd name="T1" fmla="*/ 0 h 12687"/>
              <a:gd name="T2" fmla="*/ 2147483647 w 10000"/>
              <a:gd name="T3" fmla="*/ 2147483647 h 12687"/>
              <a:gd name="T4" fmla="*/ 2147483647 w 10000"/>
              <a:gd name="T5" fmla="*/ 2147483647 h 12687"/>
              <a:gd name="T6" fmla="*/ 2147483647 w 10000"/>
              <a:gd name="T7" fmla="*/ 2147483647 h 126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000" h="12687">
                <a:moveTo>
                  <a:pt x="0" y="0"/>
                </a:moveTo>
                <a:cubicBezTo>
                  <a:pt x="1251" y="-7"/>
                  <a:pt x="3620" y="2592"/>
                  <a:pt x="4941" y="3839"/>
                </a:cubicBezTo>
                <a:cubicBezTo>
                  <a:pt x="6262" y="5086"/>
                  <a:pt x="7518" y="5817"/>
                  <a:pt x="7929" y="7485"/>
                </a:cubicBezTo>
                <a:cubicBezTo>
                  <a:pt x="8340" y="9155"/>
                  <a:pt x="9799" y="11113"/>
                  <a:pt x="10000" y="12687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14" name="Freeform 147"/>
          <p:cNvSpPr>
            <a:spLocks/>
          </p:cNvSpPr>
          <p:nvPr/>
        </p:nvSpPr>
        <p:spPr bwMode="auto">
          <a:xfrm>
            <a:off x="2409825" y="228600"/>
            <a:ext cx="171450" cy="1374775"/>
          </a:xfrm>
          <a:custGeom>
            <a:avLst/>
            <a:gdLst>
              <a:gd name="T0" fmla="*/ 0 w 360"/>
              <a:gd name="T1" fmla="*/ 2147483647 h 1905"/>
              <a:gd name="T2" fmla="*/ 2147483647 w 360"/>
              <a:gd name="T3" fmla="*/ 0 h 190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0" h="1905">
                <a:moveTo>
                  <a:pt x="0" y="1905"/>
                </a:moveTo>
                <a:lnTo>
                  <a:pt x="36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5915" name="Picture 1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91200"/>
            <a:ext cx="4349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16" name="Picture 1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105400"/>
            <a:ext cx="20161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917" name="Text Box 139"/>
          <p:cNvSpPr txBox="1">
            <a:spLocks noChangeArrowheads="1"/>
          </p:cNvSpPr>
          <p:nvPr/>
        </p:nvSpPr>
        <p:spPr bwMode="auto">
          <a:xfrm>
            <a:off x="4294188" y="1330325"/>
            <a:ext cx="676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>
                <a:latin typeface="Serpentine" pitchFamily="2" charset="0"/>
                <a:ea typeface="SimSun" pitchFamily="2" charset="-122"/>
              </a:rPr>
              <a:t>  </a:t>
            </a:r>
            <a:br>
              <a:rPr lang="en-US" altLang="zh-CN" sz="400">
                <a:latin typeface="Serpentine" pitchFamily="2" charset="0"/>
                <a:ea typeface="SimSun" pitchFamily="2" charset="-122"/>
              </a:rPr>
            </a:br>
            <a:r>
              <a:rPr lang="en-US" altLang="zh-CN" sz="1200">
                <a:latin typeface="Serpentine" pitchFamily="2" charset="0"/>
                <a:ea typeface="SimSun" pitchFamily="2" charset="-122"/>
              </a:rPr>
              <a:t>   </a:t>
            </a:r>
            <a:endParaRPr lang="en-US" altLang="zh-CN" sz="900">
              <a:latin typeface="Serpentine" pitchFamily="2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latin typeface="Serpentine" pitchFamily="2" charset="0"/>
                <a:ea typeface="SimSun" pitchFamily="2" charset="-122"/>
              </a:rPr>
              <a:t> </a:t>
            </a:r>
            <a:r>
              <a:rPr lang="en-US" altLang="zh-CN" sz="1800">
                <a:latin typeface="Arial Black" pitchFamily="34" charset="0"/>
                <a:ea typeface="SimSun" pitchFamily="2" charset="-122"/>
              </a:rPr>
              <a:t>R</a:t>
            </a:r>
            <a:endParaRPr lang="en-US" altLang="en-US">
              <a:latin typeface="Arial Black" pitchFamily="34" charset="0"/>
            </a:endParaRPr>
          </a:p>
        </p:txBody>
      </p:sp>
      <p:sp>
        <p:nvSpPr>
          <p:cNvPr id="165918" name="Text Box 139"/>
          <p:cNvSpPr txBox="1">
            <a:spLocks noChangeArrowheads="1"/>
          </p:cNvSpPr>
          <p:nvPr/>
        </p:nvSpPr>
        <p:spPr bwMode="auto">
          <a:xfrm>
            <a:off x="4856163" y="1711325"/>
            <a:ext cx="676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>
                <a:latin typeface="Serpentine" pitchFamily="2" charset="0"/>
                <a:ea typeface="SimSun" pitchFamily="2" charset="-122"/>
              </a:rPr>
              <a:t>  </a:t>
            </a:r>
            <a:br>
              <a:rPr lang="en-US" altLang="zh-CN" sz="400">
                <a:latin typeface="Serpentine" pitchFamily="2" charset="0"/>
                <a:ea typeface="SimSun" pitchFamily="2" charset="-122"/>
              </a:rPr>
            </a:br>
            <a:r>
              <a:rPr lang="en-US" altLang="zh-CN" sz="1200">
                <a:latin typeface="Serpentine" pitchFamily="2" charset="0"/>
                <a:ea typeface="SimSun" pitchFamily="2" charset="-122"/>
              </a:rPr>
              <a:t>   </a:t>
            </a:r>
            <a:endParaRPr lang="en-US" altLang="zh-CN" sz="900">
              <a:latin typeface="Serpentine" pitchFamily="2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latin typeface="Serpentine" pitchFamily="2" charset="0"/>
                <a:ea typeface="SimSun" pitchFamily="2" charset="-122"/>
              </a:rPr>
              <a:t> </a:t>
            </a:r>
            <a:r>
              <a:rPr lang="en-US" altLang="zh-CN" sz="1800">
                <a:latin typeface="Arial Black" pitchFamily="34" charset="0"/>
                <a:ea typeface="SimSun" pitchFamily="2" charset="-122"/>
              </a:rPr>
              <a:t>S</a:t>
            </a:r>
            <a:endParaRPr lang="en-US" altLang="en-US">
              <a:latin typeface="Arial Black" pitchFamily="34" charset="0"/>
            </a:endParaRPr>
          </a:p>
        </p:txBody>
      </p:sp>
      <p:grpSp>
        <p:nvGrpSpPr>
          <p:cNvPr id="165919" name="Group 2"/>
          <p:cNvGrpSpPr>
            <a:grpSpLocks/>
          </p:cNvGrpSpPr>
          <p:nvPr/>
        </p:nvGrpSpPr>
        <p:grpSpPr bwMode="auto">
          <a:xfrm>
            <a:off x="2244725" y="1635125"/>
            <a:ext cx="4200525" cy="2136775"/>
            <a:chOff x="3960" y="6084"/>
            <a:chExt cx="5040" cy="2521"/>
          </a:xfrm>
        </p:grpSpPr>
        <p:sp>
          <p:nvSpPr>
            <p:cNvPr id="166008" name="Text Box 3"/>
            <p:cNvSpPr txBox="1">
              <a:spLocks noChangeArrowheads="1"/>
            </p:cNvSpPr>
            <p:nvPr/>
          </p:nvSpPr>
          <p:spPr bwMode="auto">
            <a:xfrm>
              <a:off x="8100" y="6264"/>
              <a:ext cx="9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600">
                  <a:latin typeface="Arial Narrow" pitchFamily="34" charset="0"/>
                  <a:ea typeface="SimSun" pitchFamily="2" charset="-122"/>
                </a:rPr>
                <a:t> </a:t>
              </a: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6009" name="Text Box 4"/>
            <p:cNvSpPr txBox="1">
              <a:spLocks noChangeArrowheads="1"/>
            </p:cNvSpPr>
            <p:nvPr/>
          </p:nvSpPr>
          <p:spPr bwMode="auto">
            <a:xfrm>
              <a:off x="5796" y="7885"/>
              <a:ext cx="9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6010" name="Text Box 5"/>
            <p:cNvSpPr txBox="1">
              <a:spLocks noChangeArrowheads="1"/>
            </p:cNvSpPr>
            <p:nvPr/>
          </p:nvSpPr>
          <p:spPr bwMode="auto">
            <a:xfrm>
              <a:off x="3960" y="6084"/>
              <a:ext cx="9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pic>
        <p:nvPicPr>
          <p:cNvPr id="1659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899150"/>
            <a:ext cx="412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92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438775"/>
            <a:ext cx="2619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922" name="Line 11"/>
          <p:cNvSpPr>
            <a:spLocks noChangeShapeType="1"/>
          </p:cNvSpPr>
          <p:nvPr/>
        </p:nvSpPr>
        <p:spPr bwMode="auto">
          <a:xfrm flipH="1">
            <a:off x="4819650" y="1143000"/>
            <a:ext cx="750888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23" name="Line 12"/>
          <p:cNvSpPr>
            <a:spLocks noChangeShapeType="1"/>
          </p:cNvSpPr>
          <p:nvPr/>
        </p:nvSpPr>
        <p:spPr bwMode="auto">
          <a:xfrm flipH="1">
            <a:off x="4519613" y="1905000"/>
            <a:ext cx="300037" cy="9159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24" name="Line 14"/>
          <p:cNvSpPr>
            <a:spLocks noChangeShapeType="1"/>
          </p:cNvSpPr>
          <p:nvPr/>
        </p:nvSpPr>
        <p:spPr bwMode="auto">
          <a:xfrm flipV="1">
            <a:off x="5570538" y="381000"/>
            <a:ext cx="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25" name="Freeform 15"/>
          <p:cNvSpPr>
            <a:spLocks/>
          </p:cNvSpPr>
          <p:nvPr/>
        </p:nvSpPr>
        <p:spPr bwMode="auto">
          <a:xfrm>
            <a:off x="5570538" y="1143000"/>
            <a:ext cx="1316037" cy="22225"/>
          </a:xfrm>
          <a:custGeom>
            <a:avLst/>
            <a:gdLst>
              <a:gd name="T0" fmla="*/ 0 w 2073"/>
              <a:gd name="T1" fmla="*/ 0 h 34"/>
              <a:gd name="T2" fmla="*/ 2147483647 w 2073"/>
              <a:gd name="T3" fmla="*/ 2147483647 h 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73" h="34">
                <a:moveTo>
                  <a:pt x="0" y="0"/>
                </a:moveTo>
                <a:lnTo>
                  <a:pt x="2073" y="3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26" name="Freeform 16"/>
          <p:cNvSpPr>
            <a:spLocks/>
          </p:cNvSpPr>
          <p:nvPr/>
        </p:nvSpPr>
        <p:spPr bwMode="auto">
          <a:xfrm>
            <a:off x="6886575" y="1165225"/>
            <a:ext cx="742950" cy="3409950"/>
          </a:xfrm>
          <a:custGeom>
            <a:avLst/>
            <a:gdLst>
              <a:gd name="T0" fmla="*/ 0 w 1170"/>
              <a:gd name="T1" fmla="*/ 0 h 5371"/>
              <a:gd name="T2" fmla="*/ 2147483647 w 1170"/>
              <a:gd name="T3" fmla="*/ 2147483647 h 5371"/>
              <a:gd name="T4" fmla="*/ 2147483647 w 1170"/>
              <a:gd name="T5" fmla="*/ 2147483647 h 5371"/>
              <a:gd name="T6" fmla="*/ 2147483647 w 1170"/>
              <a:gd name="T7" fmla="*/ 2147483647 h 5371"/>
              <a:gd name="T8" fmla="*/ 2147483647 w 1170"/>
              <a:gd name="T9" fmla="*/ 2147483647 h 5371"/>
              <a:gd name="T10" fmla="*/ 2147483647 w 1170"/>
              <a:gd name="T11" fmla="*/ 2147483647 h 537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70" h="5371">
                <a:moveTo>
                  <a:pt x="0" y="0"/>
                </a:moveTo>
                <a:lnTo>
                  <a:pt x="150" y="1050"/>
                </a:lnTo>
                <a:lnTo>
                  <a:pt x="510" y="2430"/>
                </a:lnTo>
                <a:lnTo>
                  <a:pt x="570" y="3510"/>
                </a:lnTo>
                <a:lnTo>
                  <a:pt x="960" y="4996"/>
                </a:lnTo>
                <a:lnTo>
                  <a:pt x="1170" y="5371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27" name="Freeform 26"/>
          <p:cNvSpPr>
            <a:spLocks/>
          </p:cNvSpPr>
          <p:nvPr/>
        </p:nvSpPr>
        <p:spPr bwMode="auto">
          <a:xfrm>
            <a:off x="2809875" y="2820988"/>
            <a:ext cx="1709738" cy="3602037"/>
          </a:xfrm>
          <a:custGeom>
            <a:avLst/>
            <a:gdLst>
              <a:gd name="T0" fmla="*/ 2147483647 w 2693"/>
              <a:gd name="T1" fmla="*/ 0 h 5674"/>
              <a:gd name="T2" fmla="*/ 2147483647 w 2693"/>
              <a:gd name="T3" fmla="*/ 2147483647 h 5674"/>
              <a:gd name="T4" fmla="*/ 2147483647 w 2693"/>
              <a:gd name="T5" fmla="*/ 2147483647 h 5674"/>
              <a:gd name="T6" fmla="*/ 2147483647 w 2693"/>
              <a:gd name="T7" fmla="*/ 2147483647 h 5674"/>
              <a:gd name="T8" fmla="*/ 0 w 2693"/>
              <a:gd name="T9" fmla="*/ 2147483647 h 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93" h="5674">
                <a:moveTo>
                  <a:pt x="2693" y="0"/>
                </a:moveTo>
                <a:lnTo>
                  <a:pt x="1275" y="960"/>
                </a:lnTo>
                <a:lnTo>
                  <a:pt x="803" y="2640"/>
                </a:lnTo>
                <a:lnTo>
                  <a:pt x="270" y="4474"/>
                </a:lnTo>
                <a:lnTo>
                  <a:pt x="0" y="567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28" name="Freeform 27"/>
          <p:cNvSpPr>
            <a:spLocks/>
          </p:cNvSpPr>
          <p:nvPr/>
        </p:nvSpPr>
        <p:spPr bwMode="auto">
          <a:xfrm>
            <a:off x="2581275" y="2317750"/>
            <a:ext cx="1038225" cy="1112838"/>
          </a:xfrm>
          <a:custGeom>
            <a:avLst/>
            <a:gdLst>
              <a:gd name="T0" fmla="*/ 0 w 1245"/>
              <a:gd name="T1" fmla="*/ 0 h 1314"/>
              <a:gd name="T2" fmla="*/ 2147483647 w 1245"/>
              <a:gd name="T3" fmla="*/ 2147483647 h 1314"/>
              <a:gd name="T4" fmla="*/ 2147483647 w 1245"/>
              <a:gd name="T5" fmla="*/ 2147483647 h 1314"/>
              <a:gd name="T6" fmla="*/ 2147483647 w 1245"/>
              <a:gd name="T7" fmla="*/ 2147483647 h 1314"/>
              <a:gd name="T8" fmla="*/ 2147483647 w 1245"/>
              <a:gd name="T9" fmla="*/ 2147483647 h 1314"/>
              <a:gd name="T10" fmla="*/ 2147483647 w 1245"/>
              <a:gd name="T11" fmla="*/ 2147483647 h 13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45" h="1314">
                <a:moveTo>
                  <a:pt x="0" y="0"/>
                </a:moveTo>
                <a:lnTo>
                  <a:pt x="300" y="300"/>
                </a:lnTo>
                <a:lnTo>
                  <a:pt x="705" y="414"/>
                </a:lnTo>
                <a:lnTo>
                  <a:pt x="885" y="774"/>
                </a:lnTo>
                <a:lnTo>
                  <a:pt x="1065" y="1134"/>
                </a:lnTo>
                <a:lnTo>
                  <a:pt x="1245" y="131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29" name="Freeform 28"/>
          <p:cNvSpPr>
            <a:spLocks/>
          </p:cNvSpPr>
          <p:nvPr/>
        </p:nvSpPr>
        <p:spPr bwMode="auto">
          <a:xfrm>
            <a:off x="1219200" y="1600200"/>
            <a:ext cx="1387475" cy="768350"/>
          </a:xfrm>
          <a:custGeom>
            <a:avLst/>
            <a:gdLst>
              <a:gd name="T0" fmla="*/ 2147483647 w 1665"/>
              <a:gd name="T1" fmla="*/ 2147483647 h 906"/>
              <a:gd name="T2" fmla="*/ 2147483647 w 1665"/>
              <a:gd name="T3" fmla="*/ 2147483647 h 906"/>
              <a:gd name="T4" fmla="*/ 2147483647 w 1665"/>
              <a:gd name="T5" fmla="*/ 0 h 906"/>
              <a:gd name="T6" fmla="*/ 0 w 1665"/>
              <a:gd name="T7" fmla="*/ 2147483647 h 90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65" h="906">
                <a:moveTo>
                  <a:pt x="1665" y="906"/>
                </a:moveTo>
                <a:lnTo>
                  <a:pt x="1620" y="360"/>
                </a:lnTo>
                <a:lnTo>
                  <a:pt x="1440" y="0"/>
                </a:lnTo>
                <a:lnTo>
                  <a:pt x="0" y="18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930" name="Text Box 29"/>
          <p:cNvSpPr txBox="1">
            <a:spLocks noChangeArrowheads="1"/>
          </p:cNvSpPr>
          <p:nvPr/>
        </p:nvSpPr>
        <p:spPr bwMode="auto">
          <a:xfrm>
            <a:off x="4191000" y="4179888"/>
            <a:ext cx="600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>
                <a:latin typeface="Serpentine" pitchFamily="2" charset="0"/>
                <a:ea typeface="SimSun" pitchFamily="2" charset="-122"/>
              </a:rPr>
              <a:t>  </a:t>
            </a:r>
            <a:br>
              <a:rPr lang="en-US" altLang="zh-CN" sz="400">
                <a:latin typeface="Serpentine" pitchFamily="2" charset="0"/>
                <a:ea typeface="SimSun" pitchFamily="2" charset="-122"/>
              </a:rPr>
            </a:br>
            <a:r>
              <a:rPr lang="en-US" altLang="zh-CN" sz="1200">
                <a:latin typeface="Serpentine" pitchFamily="2" charset="0"/>
                <a:ea typeface="SimSun" pitchFamily="2" charset="-122"/>
              </a:rPr>
              <a:t>   </a:t>
            </a:r>
            <a:br>
              <a:rPr lang="en-US" altLang="zh-CN" sz="900">
                <a:latin typeface="Serpentine" pitchFamily="2" charset="0"/>
                <a:ea typeface="SimSun" pitchFamily="2" charset="-122"/>
              </a:rPr>
            </a:br>
            <a:r>
              <a:rPr lang="en-US" altLang="zh-CN" sz="1200">
                <a:latin typeface="Serpentine" pitchFamily="2" charset="0"/>
                <a:ea typeface="SimSun" pitchFamily="2" charset="-122"/>
              </a:rPr>
              <a:t>    J</a:t>
            </a: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65931" name="Text Box 31"/>
          <p:cNvSpPr txBox="1">
            <a:spLocks noChangeArrowheads="1"/>
          </p:cNvSpPr>
          <p:nvPr/>
        </p:nvSpPr>
        <p:spPr bwMode="auto">
          <a:xfrm>
            <a:off x="4191000" y="4686300"/>
            <a:ext cx="90488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en-US" altLang="zh-CN" sz="1100">
                <a:latin typeface="Serpentine" pitchFamily="2" charset="0"/>
                <a:ea typeface="SimSun" pitchFamily="2" charset="-122"/>
              </a:rPr>
            </a:br>
            <a:r>
              <a:rPr lang="en-US" altLang="zh-CN" sz="1200">
                <a:latin typeface="Serpentine" pitchFamily="2" charset="0"/>
                <a:ea typeface="SimSun" pitchFamily="2" charset="-122"/>
              </a:rPr>
              <a:t>    K</a:t>
            </a:r>
            <a:endParaRPr lang="en-US" altLang="en-US" sz="2000">
              <a:latin typeface="Times New Roman" pitchFamily="18" charset="0"/>
            </a:endParaRPr>
          </a:p>
        </p:txBody>
      </p:sp>
      <p:grpSp>
        <p:nvGrpSpPr>
          <p:cNvPr id="69" name="Group 54"/>
          <p:cNvGrpSpPr>
            <a:grpSpLocks/>
          </p:cNvGrpSpPr>
          <p:nvPr/>
        </p:nvGrpSpPr>
        <p:grpSpPr bwMode="auto">
          <a:xfrm rot="6203476">
            <a:off x="2533650" y="5162550"/>
            <a:ext cx="1028700" cy="762000"/>
            <a:chOff x="480" y="2304"/>
            <a:chExt cx="648" cy="408"/>
          </a:xfrm>
        </p:grpSpPr>
        <p:sp>
          <p:nvSpPr>
            <p:cNvPr id="166006" name="AutoShape 55"/>
            <p:cNvSpPr>
              <a:spLocks noChangeArrowheads="1"/>
            </p:cNvSpPr>
            <p:nvPr/>
          </p:nvSpPr>
          <p:spPr bwMode="auto">
            <a:xfrm rot="-187780">
              <a:off x="528" y="2544"/>
              <a:ext cx="600" cy="168"/>
            </a:xfrm>
            <a:prstGeom prst="rightArrow">
              <a:avLst>
                <a:gd name="adj1" fmla="val 50000"/>
                <a:gd name="adj2" fmla="val 89286"/>
              </a:avLst>
            </a:prstGeom>
            <a:solidFill>
              <a:srgbClr val="00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6007" name="AutoShape 56"/>
            <p:cNvSpPr>
              <a:spLocks noChangeArrowheads="1"/>
            </p:cNvSpPr>
            <p:nvPr/>
          </p:nvSpPr>
          <p:spPr bwMode="auto">
            <a:xfrm rot="10800000">
              <a:off x="480" y="2304"/>
              <a:ext cx="600" cy="168"/>
            </a:xfrm>
            <a:prstGeom prst="rightArrow">
              <a:avLst>
                <a:gd name="adj1" fmla="val 50000"/>
                <a:gd name="adj2" fmla="val 89286"/>
              </a:avLst>
            </a:prstGeom>
            <a:solidFill>
              <a:srgbClr val="00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grpSp>
        <p:nvGrpSpPr>
          <p:cNvPr id="75" name="Group 44"/>
          <p:cNvGrpSpPr>
            <a:grpSpLocks/>
          </p:cNvGrpSpPr>
          <p:nvPr/>
        </p:nvGrpSpPr>
        <p:grpSpPr bwMode="auto">
          <a:xfrm>
            <a:off x="4557713" y="3800475"/>
            <a:ext cx="1935162" cy="1981200"/>
            <a:chOff x="2496" y="2387"/>
            <a:chExt cx="1219" cy="988"/>
          </a:xfrm>
        </p:grpSpPr>
        <p:sp>
          <p:nvSpPr>
            <p:cNvPr id="166000" name="AutoShape 45"/>
            <p:cNvSpPr>
              <a:spLocks noChangeArrowheads="1"/>
            </p:cNvSpPr>
            <p:nvPr/>
          </p:nvSpPr>
          <p:spPr bwMode="auto">
            <a:xfrm rot="5169791">
              <a:off x="3439" y="2543"/>
              <a:ext cx="431" cy="120"/>
            </a:xfrm>
            <a:prstGeom prst="rightArrow">
              <a:avLst>
                <a:gd name="adj1" fmla="val 50000"/>
                <a:gd name="adj2" fmla="val 89792"/>
              </a:avLst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6001" name="AutoShape 46"/>
            <p:cNvSpPr>
              <a:spLocks noChangeArrowheads="1"/>
            </p:cNvSpPr>
            <p:nvPr/>
          </p:nvSpPr>
          <p:spPr bwMode="auto">
            <a:xfrm rot="5169791">
              <a:off x="2917" y="2582"/>
              <a:ext cx="431" cy="120"/>
            </a:xfrm>
            <a:prstGeom prst="rightArrow">
              <a:avLst>
                <a:gd name="adj1" fmla="val 50000"/>
                <a:gd name="adj2" fmla="val 89792"/>
              </a:avLst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6002" name="AutoShape 47"/>
            <p:cNvSpPr>
              <a:spLocks noChangeArrowheads="1"/>
            </p:cNvSpPr>
            <p:nvPr/>
          </p:nvSpPr>
          <p:spPr bwMode="auto">
            <a:xfrm rot="5169791">
              <a:off x="2341" y="2555"/>
              <a:ext cx="430" cy="120"/>
            </a:xfrm>
            <a:prstGeom prst="rightArrow">
              <a:avLst>
                <a:gd name="adj1" fmla="val 50000"/>
                <a:gd name="adj2" fmla="val 89583"/>
              </a:avLst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6003" name="AutoShape 48"/>
            <p:cNvSpPr>
              <a:spLocks noChangeArrowheads="1"/>
            </p:cNvSpPr>
            <p:nvPr/>
          </p:nvSpPr>
          <p:spPr bwMode="auto">
            <a:xfrm rot="-5162847">
              <a:off x="3419" y="3019"/>
              <a:ext cx="430" cy="120"/>
            </a:xfrm>
            <a:prstGeom prst="rightArrow">
              <a:avLst>
                <a:gd name="adj1" fmla="val 50000"/>
                <a:gd name="adj2" fmla="val 89583"/>
              </a:avLst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6004" name="AutoShape 49"/>
            <p:cNvSpPr>
              <a:spLocks noChangeArrowheads="1"/>
            </p:cNvSpPr>
            <p:nvPr/>
          </p:nvSpPr>
          <p:spPr bwMode="auto">
            <a:xfrm rot="-5162847">
              <a:off x="2895" y="3100"/>
              <a:ext cx="430" cy="120"/>
            </a:xfrm>
            <a:prstGeom prst="rightArrow">
              <a:avLst>
                <a:gd name="adj1" fmla="val 50000"/>
                <a:gd name="adj2" fmla="val 89583"/>
              </a:avLst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6005" name="AutoShape 50"/>
            <p:cNvSpPr>
              <a:spLocks noChangeArrowheads="1"/>
            </p:cNvSpPr>
            <p:nvPr/>
          </p:nvSpPr>
          <p:spPr bwMode="auto">
            <a:xfrm rot="-5162847">
              <a:off x="2341" y="3083"/>
              <a:ext cx="430" cy="120"/>
            </a:xfrm>
            <a:prstGeom prst="rightArrow">
              <a:avLst>
                <a:gd name="adj1" fmla="val 50000"/>
                <a:gd name="adj2" fmla="val 89583"/>
              </a:avLst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grpSp>
        <p:nvGrpSpPr>
          <p:cNvPr id="82" name="Group 71"/>
          <p:cNvGrpSpPr>
            <a:grpSpLocks/>
          </p:cNvGrpSpPr>
          <p:nvPr/>
        </p:nvGrpSpPr>
        <p:grpSpPr bwMode="auto">
          <a:xfrm>
            <a:off x="3200400" y="4648200"/>
            <a:ext cx="4343400" cy="152400"/>
            <a:chOff x="1920" y="2832"/>
            <a:chExt cx="2544" cy="96"/>
          </a:xfrm>
        </p:grpSpPr>
        <p:grpSp>
          <p:nvGrpSpPr>
            <p:cNvPr id="165990" name="Group 72"/>
            <p:cNvGrpSpPr>
              <a:grpSpLocks/>
            </p:cNvGrpSpPr>
            <p:nvPr/>
          </p:nvGrpSpPr>
          <p:grpSpPr bwMode="auto">
            <a:xfrm rot="-10291731">
              <a:off x="1920" y="2832"/>
              <a:ext cx="1392" cy="96"/>
              <a:chOff x="1008" y="4080"/>
              <a:chExt cx="1872" cy="96"/>
            </a:xfrm>
          </p:grpSpPr>
          <p:sp>
            <p:nvSpPr>
              <p:cNvPr id="165996" name="Line 73"/>
              <p:cNvSpPr>
                <a:spLocks noChangeShapeType="1"/>
              </p:cNvSpPr>
              <p:nvPr/>
            </p:nvSpPr>
            <p:spPr bwMode="auto">
              <a:xfrm>
                <a:off x="1008" y="4176"/>
                <a:ext cx="1872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97" name="Rectangle 74"/>
              <p:cNvSpPr>
                <a:spLocks noChangeArrowheads="1"/>
              </p:cNvSpPr>
              <p:nvPr/>
            </p:nvSpPr>
            <p:spPr bwMode="auto">
              <a:xfrm>
                <a:off x="1104" y="4080"/>
                <a:ext cx="384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>
                  <a:latin typeface="Times New Roman" pitchFamily="18" charset="0"/>
                </a:endParaRPr>
              </a:p>
            </p:txBody>
          </p:sp>
          <p:sp>
            <p:nvSpPr>
              <p:cNvPr id="165998" name="Rectangle 75"/>
              <p:cNvSpPr>
                <a:spLocks noChangeArrowheads="1"/>
              </p:cNvSpPr>
              <p:nvPr/>
            </p:nvSpPr>
            <p:spPr bwMode="auto">
              <a:xfrm>
                <a:off x="1728" y="4080"/>
                <a:ext cx="384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>
                  <a:latin typeface="Times New Roman" pitchFamily="18" charset="0"/>
                </a:endParaRPr>
              </a:p>
            </p:txBody>
          </p:sp>
          <p:sp>
            <p:nvSpPr>
              <p:cNvPr id="165999" name="Rectangle 76"/>
              <p:cNvSpPr>
                <a:spLocks noChangeArrowheads="1"/>
              </p:cNvSpPr>
              <p:nvPr/>
            </p:nvSpPr>
            <p:spPr bwMode="auto">
              <a:xfrm>
                <a:off x="2352" y="4080"/>
                <a:ext cx="384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>
                  <a:latin typeface="Times New Roman" pitchFamily="18" charset="0"/>
                </a:endParaRPr>
              </a:p>
            </p:txBody>
          </p:sp>
        </p:grpSp>
        <p:grpSp>
          <p:nvGrpSpPr>
            <p:cNvPr id="165991" name="Group 77"/>
            <p:cNvGrpSpPr>
              <a:grpSpLocks/>
            </p:cNvGrpSpPr>
            <p:nvPr/>
          </p:nvGrpSpPr>
          <p:grpSpPr bwMode="auto">
            <a:xfrm rot="10291731">
              <a:off x="3264" y="2832"/>
              <a:ext cx="1200" cy="96"/>
              <a:chOff x="1008" y="4080"/>
              <a:chExt cx="1872" cy="96"/>
            </a:xfrm>
          </p:grpSpPr>
          <p:sp>
            <p:nvSpPr>
              <p:cNvPr id="165992" name="Line 78"/>
              <p:cNvSpPr>
                <a:spLocks noChangeShapeType="1"/>
              </p:cNvSpPr>
              <p:nvPr/>
            </p:nvSpPr>
            <p:spPr bwMode="auto">
              <a:xfrm>
                <a:off x="1008" y="4176"/>
                <a:ext cx="1872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93" name="Rectangle 79"/>
              <p:cNvSpPr>
                <a:spLocks noChangeArrowheads="1"/>
              </p:cNvSpPr>
              <p:nvPr/>
            </p:nvSpPr>
            <p:spPr bwMode="auto">
              <a:xfrm>
                <a:off x="1104" y="4080"/>
                <a:ext cx="384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>
                  <a:latin typeface="Times New Roman" pitchFamily="18" charset="0"/>
                </a:endParaRPr>
              </a:p>
            </p:txBody>
          </p:sp>
          <p:sp>
            <p:nvSpPr>
              <p:cNvPr id="165994" name="Rectangle 80"/>
              <p:cNvSpPr>
                <a:spLocks noChangeArrowheads="1"/>
              </p:cNvSpPr>
              <p:nvPr/>
            </p:nvSpPr>
            <p:spPr bwMode="auto">
              <a:xfrm>
                <a:off x="1728" y="4080"/>
                <a:ext cx="384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>
                  <a:latin typeface="Times New Roman" pitchFamily="18" charset="0"/>
                </a:endParaRPr>
              </a:p>
            </p:txBody>
          </p:sp>
          <p:sp>
            <p:nvSpPr>
              <p:cNvPr id="165995" name="Rectangle 81"/>
              <p:cNvSpPr>
                <a:spLocks noChangeArrowheads="1"/>
              </p:cNvSpPr>
              <p:nvPr/>
            </p:nvSpPr>
            <p:spPr bwMode="auto">
              <a:xfrm>
                <a:off x="2352" y="4080"/>
                <a:ext cx="384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93" name="Group 37"/>
          <p:cNvGrpSpPr>
            <a:grpSpLocks/>
          </p:cNvGrpSpPr>
          <p:nvPr/>
        </p:nvGrpSpPr>
        <p:grpSpPr bwMode="auto">
          <a:xfrm rot="2002143">
            <a:off x="3657600" y="1295400"/>
            <a:ext cx="2190750" cy="1981200"/>
            <a:chOff x="240" y="1344"/>
            <a:chExt cx="912" cy="912"/>
          </a:xfrm>
        </p:grpSpPr>
        <p:sp>
          <p:nvSpPr>
            <p:cNvPr id="165984" name="AutoShape 38"/>
            <p:cNvSpPr>
              <a:spLocks noChangeArrowheads="1"/>
            </p:cNvSpPr>
            <p:nvPr/>
          </p:nvSpPr>
          <p:spPr bwMode="auto">
            <a:xfrm>
              <a:off x="720" y="1680"/>
              <a:ext cx="432" cy="144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5985" name="AutoShape 39"/>
            <p:cNvSpPr>
              <a:spLocks noChangeArrowheads="1"/>
            </p:cNvSpPr>
            <p:nvPr/>
          </p:nvSpPr>
          <p:spPr bwMode="auto">
            <a:xfrm>
              <a:off x="768" y="2112"/>
              <a:ext cx="384" cy="144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5986" name="AutoShape 40"/>
            <p:cNvSpPr>
              <a:spLocks noChangeArrowheads="1"/>
            </p:cNvSpPr>
            <p:nvPr/>
          </p:nvSpPr>
          <p:spPr bwMode="auto">
            <a:xfrm flipH="1">
              <a:off x="240" y="1680"/>
              <a:ext cx="384" cy="144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5987" name="AutoShape 41"/>
            <p:cNvSpPr>
              <a:spLocks noChangeArrowheads="1"/>
            </p:cNvSpPr>
            <p:nvPr/>
          </p:nvSpPr>
          <p:spPr bwMode="auto">
            <a:xfrm flipH="1">
              <a:off x="240" y="2112"/>
              <a:ext cx="384" cy="144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5988" name="AutoShape 42"/>
            <p:cNvSpPr>
              <a:spLocks noChangeArrowheads="1"/>
            </p:cNvSpPr>
            <p:nvPr/>
          </p:nvSpPr>
          <p:spPr bwMode="auto">
            <a:xfrm flipH="1">
              <a:off x="240" y="1344"/>
              <a:ext cx="384" cy="144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5989" name="AutoShape 43"/>
            <p:cNvSpPr>
              <a:spLocks noChangeArrowheads="1"/>
            </p:cNvSpPr>
            <p:nvPr/>
          </p:nvSpPr>
          <p:spPr bwMode="auto">
            <a:xfrm>
              <a:off x="720" y="1392"/>
              <a:ext cx="432" cy="144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sp>
        <p:nvSpPr>
          <p:cNvPr id="100" name="Line 67"/>
          <p:cNvSpPr>
            <a:spLocks noChangeShapeType="1"/>
          </p:cNvSpPr>
          <p:nvPr/>
        </p:nvSpPr>
        <p:spPr bwMode="auto">
          <a:xfrm flipH="1">
            <a:off x="3330575" y="3455988"/>
            <a:ext cx="304800" cy="1066800"/>
          </a:xfrm>
          <a:prstGeom prst="line">
            <a:avLst/>
          </a:prstGeom>
          <a:noFill/>
          <a:ln w="76200">
            <a:solidFill>
              <a:srgbClr val="99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" name="Line 107"/>
          <p:cNvSpPr>
            <a:spLocks noChangeShapeType="1"/>
          </p:cNvSpPr>
          <p:nvPr/>
        </p:nvSpPr>
        <p:spPr bwMode="auto">
          <a:xfrm>
            <a:off x="5556250" y="457200"/>
            <a:ext cx="6350" cy="668338"/>
          </a:xfrm>
          <a:custGeom>
            <a:avLst/>
            <a:gdLst>
              <a:gd name="T0" fmla="*/ 2147483647 w 4"/>
              <a:gd name="T1" fmla="*/ 0 h 421"/>
              <a:gd name="T2" fmla="*/ 0 w 4"/>
              <a:gd name="T3" fmla="*/ 2147483647 h 42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" h="421">
                <a:moveTo>
                  <a:pt x="4" y="0"/>
                </a:moveTo>
                <a:lnTo>
                  <a:pt x="0" y="421"/>
                </a:lnTo>
              </a:path>
            </a:pathLst>
          </a:custGeom>
          <a:noFill/>
          <a:ln w="76200">
            <a:solidFill>
              <a:srgbClr val="99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2" name="Group 57"/>
          <p:cNvGrpSpPr>
            <a:grpSpLocks/>
          </p:cNvGrpSpPr>
          <p:nvPr/>
        </p:nvGrpSpPr>
        <p:grpSpPr bwMode="auto">
          <a:xfrm rot="565141">
            <a:off x="5867400" y="381000"/>
            <a:ext cx="850900" cy="1447800"/>
            <a:chOff x="3600" y="384"/>
            <a:chExt cx="536" cy="864"/>
          </a:xfrm>
        </p:grpSpPr>
        <p:sp>
          <p:nvSpPr>
            <p:cNvPr id="165980" name="AutoShape 58"/>
            <p:cNvSpPr>
              <a:spLocks noChangeArrowheads="1"/>
            </p:cNvSpPr>
            <p:nvPr/>
          </p:nvSpPr>
          <p:spPr bwMode="auto">
            <a:xfrm rot="-6399595">
              <a:off x="3840" y="576"/>
              <a:ext cx="336" cy="144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5981" name="AutoShape 59"/>
            <p:cNvSpPr>
              <a:spLocks noChangeArrowheads="1"/>
            </p:cNvSpPr>
            <p:nvPr/>
          </p:nvSpPr>
          <p:spPr bwMode="auto">
            <a:xfrm rot="-6184217">
              <a:off x="3480" y="504"/>
              <a:ext cx="384" cy="144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5982" name="AutoShape 60"/>
            <p:cNvSpPr>
              <a:spLocks noChangeArrowheads="1"/>
            </p:cNvSpPr>
            <p:nvPr/>
          </p:nvSpPr>
          <p:spPr bwMode="auto">
            <a:xfrm rot="4840499">
              <a:off x="3916" y="1028"/>
              <a:ext cx="288" cy="152"/>
            </a:xfrm>
            <a:prstGeom prst="rightArrow">
              <a:avLst>
                <a:gd name="adj1" fmla="val 50000"/>
                <a:gd name="adj2" fmla="val 47368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5983" name="AutoShape 61"/>
            <p:cNvSpPr>
              <a:spLocks noChangeArrowheads="1"/>
            </p:cNvSpPr>
            <p:nvPr/>
          </p:nvSpPr>
          <p:spPr bwMode="auto">
            <a:xfrm rot="4696080">
              <a:off x="3628" y="980"/>
              <a:ext cx="288" cy="152"/>
            </a:xfrm>
            <a:prstGeom prst="rightArrow">
              <a:avLst>
                <a:gd name="adj1" fmla="val 50000"/>
                <a:gd name="adj2" fmla="val 47368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grpSp>
        <p:nvGrpSpPr>
          <p:cNvPr id="107" name="Group 92"/>
          <p:cNvGrpSpPr>
            <a:grpSpLocks/>
          </p:cNvGrpSpPr>
          <p:nvPr/>
        </p:nvGrpSpPr>
        <p:grpSpPr bwMode="auto">
          <a:xfrm rot="-1117043">
            <a:off x="5624513" y="1012825"/>
            <a:ext cx="1371600" cy="304800"/>
            <a:chOff x="3450" y="744"/>
            <a:chExt cx="945" cy="258"/>
          </a:xfrm>
        </p:grpSpPr>
        <p:sp>
          <p:nvSpPr>
            <p:cNvPr id="165978" name="Line 93"/>
            <p:cNvSpPr>
              <a:spLocks noChangeShapeType="1"/>
            </p:cNvSpPr>
            <p:nvPr/>
          </p:nvSpPr>
          <p:spPr bwMode="auto">
            <a:xfrm rot="1542598" flipV="1">
              <a:off x="3450" y="744"/>
              <a:ext cx="945" cy="129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79" name="Line 94"/>
            <p:cNvSpPr>
              <a:spLocks noChangeShapeType="1"/>
            </p:cNvSpPr>
            <p:nvPr/>
          </p:nvSpPr>
          <p:spPr bwMode="auto">
            <a:xfrm rot="1542598" flipV="1">
              <a:off x="3525" y="882"/>
              <a:ext cx="816" cy="12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0" name="Group 82"/>
          <p:cNvGrpSpPr>
            <a:grpSpLocks/>
          </p:cNvGrpSpPr>
          <p:nvPr/>
        </p:nvGrpSpPr>
        <p:grpSpPr bwMode="auto">
          <a:xfrm>
            <a:off x="3543300" y="1106488"/>
            <a:ext cx="2133600" cy="2362200"/>
            <a:chOff x="2208" y="720"/>
            <a:chExt cx="1344" cy="1440"/>
          </a:xfrm>
        </p:grpSpPr>
        <p:sp>
          <p:nvSpPr>
            <p:cNvPr id="165972" name="Line 83"/>
            <p:cNvSpPr>
              <a:spLocks noChangeShapeType="1"/>
            </p:cNvSpPr>
            <p:nvPr/>
          </p:nvSpPr>
          <p:spPr bwMode="auto">
            <a:xfrm flipH="1">
              <a:off x="2976" y="720"/>
              <a:ext cx="480" cy="48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73" name="Line 84"/>
            <p:cNvSpPr>
              <a:spLocks noChangeShapeType="1"/>
            </p:cNvSpPr>
            <p:nvPr/>
          </p:nvSpPr>
          <p:spPr bwMode="auto">
            <a:xfrm flipH="1">
              <a:off x="3072" y="816"/>
              <a:ext cx="480" cy="48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74" name="Line 85"/>
            <p:cNvSpPr>
              <a:spLocks noChangeShapeType="1"/>
            </p:cNvSpPr>
            <p:nvPr/>
          </p:nvSpPr>
          <p:spPr bwMode="auto">
            <a:xfrm flipH="1">
              <a:off x="2784" y="1200"/>
              <a:ext cx="192" cy="52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75" name="Line 86"/>
            <p:cNvSpPr>
              <a:spLocks noChangeShapeType="1"/>
            </p:cNvSpPr>
            <p:nvPr/>
          </p:nvSpPr>
          <p:spPr bwMode="auto">
            <a:xfrm flipH="1">
              <a:off x="2880" y="1296"/>
              <a:ext cx="192" cy="52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76" name="Line 87"/>
            <p:cNvSpPr>
              <a:spLocks noChangeShapeType="1"/>
            </p:cNvSpPr>
            <p:nvPr/>
          </p:nvSpPr>
          <p:spPr bwMode="auto">
            <a:xfrm flipH="1">
              <a:off x="2304" y="1824"/>
              <a:ext cx="576" cy="3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77" name="Line 88"/>
            <p:cNvSpPr>
              <a:spLocks noChangeShapeType="1"/>
            </p:cNvSpPr>
            <p:nvPr/>
          </p:nvSpPr>
          <p:spPr bwMode="auto">
            <a:xfrm flipH="1">
              <a:off x="2208" y="1728"/>
              <a:ext cx="576" cy="3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7" name="Group 51"/>
          <p:cNvGrpSpPr>
            <a:grpSpLocks/>
          </p:cNvGrpSpPr>
          <p:nvPr/>
        </p:nvGrpSpPr>
        <p:grpSpPr bwMode="auto">
          <a:xfrm rot="2859034">
            <a:off x="2266950" y="2000250"/>
            <a:ext cx="1028700" cy="838200"/>
            <a:chOff x="480" y="2304"/>
            <a:chExt cx="648" cy="408"/>
          </a:xfrm>
        </p:grpSpPr>
        <p:sp>
          <p:nvSpPr>
            <p:cNvPr id="165970" name="AutoShape 52"/>
            <p:cNvSpPr>
              <a:spLocks noChangeArrowheads="1"/>
            </p:cNvSpPr>
            <p:nvPr/>
          </p:nvSpPr>
          <p:spPr bwMode="auto">
            <a:xfrm rot="-187780">
              <a:off x="528" y="2544"/>
              <a:ext cx="600" cy="168"/>
            </a:xfrm>
            <a:prstGeom prst="rightArrow">
              <a:avLst>
                <a:gd name="adj1" fmla="val 50000"/>
                <a:gd name="adj2" fmla="val 89286"/>
              </a:avLst>
            </a:prstGeom>
            <a:solidFill>
              <a:srgbClr val="00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5971" name="AutoShape 53"/>
            <p:cNvSpPr>
              <a:spLocks noChangeArrowheads="1"/>
            </p:cNvSpPr>
            <p:nvPr/>
          </p:nvSpPr>
          <p:spPr bwMode="auto">
            <a:xfrm rot="10800000">
              <a:off x="480" y="2304"/>
              <a:ext cx="600" cy="168"/>
            </a:xfrm>
            <a:prstGeom prst="rightArrow">
              <a:avLst>
                <a:gd name="adj1" fmla="val 50000"/>
                <a:gd name="adj2" fmla="val 89286"/>
              </a:avLst>
            </a:prstGeom>
            <a:solidFill>
              <a:srgbClr val="00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grpSp>
        <p:nvGrpSpPr>
          <p:cNvPr id="120" name="Group 68"/>
          <p:cNvGrpSpPr>
            <a:grpSpLocks/>
          </p:cNvGrpSpPr>
          <p:nvPr/>
        </p:nvGrpSpPr>
        <p:grpSpPr bwMode="auto">
          <a:xfrm rot="5241889">
            <a:off x="6648450" y="2114550"/>
            <a:ext cx="1028700" cy="762000"/>
            <a:chOff x="480" y="2304"/>
            <a:chExt cx="648" cy="408"/>
          </a:xfrm>
        </p:grpSpPr>
        <p:sp>
          <p:nvSpPr>
            <p:cNvPr id="165968" name="AutoShape 69"/>
            <p:cNvSpPr>
              <a:spLocks noChangeArrowheads="1"/>
            </p:cNvSpPr>
            <p:nvPr/>
          </p:nvSpPr>
          <p:spPr bwMode="auto">
            <a:xfrm rot="-187780">
              <a:off x="528" y="2544"/>
              <a:ext cx="600" cy="168"/>
            </a:xfrm>
            <a:prstGeom prst="rightArrow">
              <a:avLst>
                <a:gd name="adj1" fmla="val 50000"/>
                <a:gd name="adj2" fmla="val 89286"/>
              </a:avLst>
            </a:prstGeom>
            <a:solidFill>
              <a:srgbClr val="00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5969" name="AutoShape 70"/>
            <p:cNvSpPr>
              <a:spLocks noChangeArrowheads="1"/>
            </p:cNvSpPr>
            <p:nvPr/>
          </p:nvSpPr>
          <p:spPr bwMode="auto">
            <a:xfrm rot="10800000">
              <a:off x="480" y="2304"/>
              <a:ext cx="600" cy="168"/>
            </a:xfrm>
            <a:prstGeom prst="rightArrow">
              <a:avLst>
                <a:gd name="adj1" fmla="val 50000"/>
                <a:gd name="adj2" fmla="val 89286"/>
              </a:avLst>
            </a:prstGeom>
            <a:solidFill>
              <a:srgbClr val="00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grpSp>
        <p:nvGrpSpPr>
          <p:cNvPr id="123" name="Group 51"/>
          <p:cNvGrpSpPr>
            <a:grpSpLocks/>
          </p:cNvGrpSpPr>
          <p:nvPr/>
        </p:nvGrpSpPr>
        <p:grpSpPr bwMode="auto">
          <a:xfrm rot="-253770">
            <a:off x="1371600" y="1295400"/>
            <a:ext cx="838200" cy="838200"/>
            <a:chOff x="480" y="2304"/>
            <a:chExt cx="648" cy="408"/>
          </a:xfrm>
        </p:grpSpPr>
        <p:sp>
          <p:nvSpPr>
            <p:cNvPr id="165966" name="AutoShape 52"/>
            <p:cNvSpPr>
              <a:spLocks noChangeArrowheads="1"/>
            </p:cNvSpPr>
            <p:nvPr/>
          </p:nvSpPr>
          <p:spPr bwMode="auto">
            <a:xfrm rot="-187780">
              <a:off x="528" y="2544"/>
              <a:ext cx="600" cy="168"/>
            </a:xfrm>
            <a:prstGeom prst="rightArrow">
              <a:avLst>
                <a:gd name="adj1" fmla="val 50000"/>
                <a:gd name="adj2" fmla="val 89286"/>
              </a:avLst>
            </a:prstGeom>
            <a:solidFill>
              <a:srgbClr val="00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5967" name="AutoShape 53"/>
            <p:cNvSpPr>
              <a:spLocks noChangeArrowheads="1"/>
            </p:cNvSpPr>
            <p:nvPr/>
          </p:nvSpPr>
          <p:spPr bwMode="auto">
            <a:xfrm rot="10800000">
              <a:off x="480" y="2304"/>
              <a:ext cx="600" cy="168"/>
            </a:xfrm>
            <a:prstGeom prst="rightArrow">
              <a:avLst>
                <a:gd name="adj1" fmla="val 50000"/>
                <a:gd name="adj2" fmla="val 89286"/>
              </a:avLst>
            </a:prstGeom>
            <a:solidFill>
              <a:srgbClr val="00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grpSp>
        <p:nvGrpSpPr>
          <p:cNvPr id="126" name="Group 51"/>
          <p:cNvGrpSpPr>
            <a:grpSpLocks/>
          </p:cNvGrpSpPr>
          <p:nvPr/>
        </p:nvGrpSpPr>
        <p:grpSpPr bwMode="auto">
          <a:xfrm rot="6448256">
            <a:off x="2133600" y="457200"/>
            <a:ext cx="838200" cy="838200"/>
            <a:chOff x="480" y="2304"/>
            <a:chExt cx="648" cy="408"/>
          </a:xfrm>
        </p:grpSpPr>
        <p:sp>
          <p:nvSpPr>
            <p:cNvPr id="165964" name="AutoShape 52"/>
            <p:cNvSpPr>
              <a:spLocks noChangeArrowheads="1"/>
            </p:cNvSpPr>
            <p:nvPr/>
          </p:nvSpPr>
          <p:spPr bwMode="auto">
            <a:xfrm rot="-187780">
              <a:off x="528" y="2544"/>
              <a:ext cx="600" cy="168"/>
            </a:xfrm>
            <a:prstGeom prst="rightArrow">
              <a:avLst>
                <a:gd name="adj1" fmla="val 50000"/>
                <a:gd name="adj2" fmla="val 89286"/>
              </a:avLst>
            </a:prstGeom>
            <a:solidFill>
              <a:srgbClr val="00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5965" name="AutoShape 53"/>
            <p:cNvSpPr>
              <a:spLocks noChangeArrowheads="1"/>
            </p:cNvSpPr>
            <p:nvPr/>
          </p:nvSpPr>
          <p:spPr bwMode="auto">
            <a:xfrm rot="10800000">
              <a:off x="480" y="2304"/>
              <a:ext cx="600" cy="168"/>
            </a:xfrm>
            <a:prstGeom prst="rightArrow">
              <a:avLst>
                <a:gd name="adj1" fmla="val 50000"/>
                <a:gd name="adj2" fmla="val 89286"/>
              </a:avLst>
            </a:prstGeom>
            <a:solidFill>
              <a:srgbClr val="00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grpSp>
        <p:nvGrpSpPr>
          <p:cNvPr id="129" name="Group 100"/>
          <p:cNvGrpSpPr>
            <a:grpSpLocks/>
          </p:cNvGrpSpPr>
          <p:nvPr/>
        </p:nvGrpSpPr>
        <p:grpSpPr bwMode="auto">
          <a:xfrm rot="3625055">
            <a:off x="1048544" y="5766594"/>
            <a:ext cx="1427163" cy="187325"/>
            <a:chOff x="1008" y="4080"/>
            <a:chExt cx="1872" cy="96"/>
          </a:xfrm>
        </p:grpSpPr>
        <p:sp>
          <p:nvSpPr>
            <p:cNvPr id="165960" name="Line 101"/>
            <p:cNvSpPr>
              <a:spLocks noChangeShapeType="1"/>
            </p:cNvSpPr>
            <p:nvPr/>
          </p:nvSpPr>
          <p:spPr bwMode="auto">
            <a:xfrm>
              <a:off x="1008" y="4176"/>
              <a:ext cx="1872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961" name="Rectangle 102"/>
            <p:cNvSpPr>
              <a:spLocks noChangeArrowheads="1"/>
            </p:cNvSpPr>
            <p:nvPr/>
          </p:nvSpPr>
          <p:spPr bwMode="auto">
            <a:xfrm>
              <a:off x="1104" y="4080"/>
              <a:ext cx="384" cy="9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5962" name="Rectangle 103"/>
            <p:cNvSpPr>
              <a:spLocks noChangeArrowheads="1"/>
            </p:cNvSpPr>
            <p:nvPr/>
          </p:nvSpPr>
          <p:spPr bwMode="auto">
            <a:xfrm>
              <a:off x="1728" y="4080"/>
              <a:ext cx="384" cy="9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5963" name="Rectangle 104"/>
            <p:cNvSpPr>
              <a:spLocks noChangeArrowheads="1"/>
            </p:cNvSpPr>
            <p:nvPr/>
          </p:nvSpPr>
          <p:spPr bwMode="auto">
            <a:xfrm>
              <a:off x="2352" y="4080"/>
              <a:ext cx="384" cy="9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grpSp>
        <p:nvGrpSpPr>
          <p:cNvPr id="134" name="Group 95"/>
          <p:cNvGrpSpPr>
            <a:grpSpLocks/>
          </p:cNvGrpSpPr>
          <p:nvPr/>
        </p:nvGrpSpPr>
        <p:grpSpPr bwMode="auto">
          <a:xfrm rot="-648441">
            <a:off x="862013" y="5167313"/>
            <a:ext cx="1624012" cy="1176337"/>
            <a:chOff x="592" y="2833"/>
            <a:chExt cx="954" cy="741"/>
          </a:xfrm>
        </p:grpSpPr>
        <p:sp>
          <p:nvSpPr>
            <p:cNvPr id="165956" name="AutoShape 96"/>
            <p:cNvSpPr>
              <a:spLocks noChangeArrowheads="1"/>
            </p:cNvSpPr>
            <p:nvPr/>
          </p:nvSpPr>
          <p:spPr bwMode="auto">
            <a:xfrm rot="9511397">
              <a:off x="1169" y="3347"/>
              <a:ext cx="377" cy="110"/>
            </a:xfrm>
            <a:prstGeom prst="rightArrow">
              <a:avLst>
                <a:gd name="adj1" fmla="val 50000"/>
                <a:gd name="adj2" fmla="val 85682"/>
              </a:avLst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5957" name="AutoShape 97"/>
            <p:cNvSpPr>
              <a:spLocks noChangeArrowheads="1"/>
            </p:cNvSpPr>
            <p:nvPr/>
          </p:nvSpPr>
          <p:spPr bwMode="auto">
            <a:xfrm rot="9511397">
              <a:off x="1032" y="2833"/>
              <a:ext cx="376" cy="111"/>
            </a:xfrm>
            <a:prstGeom prst="rightArrow">
              <a:avLst>
                <a:gd name="adj1" fmla="val 50000"/>
                <a:gd name="adj2" fmla="val 84685"/>
              </a:avLst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5958" name="AutoShape 98"/>
            <p:cNvSpPr>
              <a:spLocks noChangeArrowheads="1"/>
            </p:cNvSpPr>
            <p:nvPr/>
          </p:nvSpPr>
          <p:spPr bwMode="auto">
            <a:xfrm rot="-821241">
              <a:off x="732" y="3463"/>
              <a:ext cx="376" cy="111"/>
            </a:xfrm>
            <a:prstGeom prst="rightArrow">
              <a:avLst>
                <a:gd name="adj1" fmla="val 50000"/>
                <a:gd name="adj2" fmla="val 84685"/>
              </a:avLst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5959" name="AutoShape 99"/>
            <p:cNvSpPr>
              <a:spLocks noChangeArrowheads="1"/>
            </p:cNvSpPr>
            <p:nvPr/>
          </p:nvSpPr>
          <p:spPr bwMode="auto">
            <a:xfrm rot="-821241">
              <a:off x="592" y="2973"/>
              <a:ext cx="376" cy="111"/>
            </a:xfrm>
            <a:prstGeom prst="rightArrow">
              <a:avLst>
                <a:gd name="adj1" fmla="val 50000"/>
                <a:gd name="adj2" fmla="val 84685"/>
              </a:avLst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pic>
        <p:nvPicPr>
          <p:cNvPr id="165947" name="Picture 1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91200"/>
            <a:ext cx="4349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WordArt 117"/>
          <p:cNvSpPr>
            <a:spLocks noChangeArrowheads="1" noChangeShapeType="1" noTextEdit="1"/>
          </p:cNvSpPr>
          <p:nvPr/>
        </p:nvSpPr>
        <p:spPr bwMode="auto">
          <a:xfrm rot="-3027854">
            <a:off x="3189288" y="1992312"/>
            <a:ext cx="29718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28575">
                  <a:solidFill>
                    <a:srgbClr val="66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Melillo MOR </a:t>
            </a:r>
          </a:p>
        </p:txBody>
      </p:sp>
      <p:grpSp>
        <p:nvGrpSpPr>
          <p:cNvPr id="143" name="Group 110"/>
          <p:cNvGrpSpPr>
            <a:grpSpLocks/>
          </p:cNvGrpSpPr>
          <p:nvPr/>
        </p:nvGrpSpPr>
        <p:grpSpPr bwMode="auto">
          <a:xfrm>
            <a:off x="3468688" y="4733925"/>
            <a:ext cx="2339975" cy="349250"/>
            <a:chOff x="-200" y="2601"/>
            <a:chExt cx="1678" cy="296"/>
          </a:xfrm>
        </p:grpSpPr>
        <p:sp>
          <p:nvSpPr>
            <p:cNvPr id="165952" name="AutoShape 111"/>
            <p:cNvSpPr>
              <a:spLocks noChangeArrowheads="1"/>
            </p:cNvSpPr>
            <p:nvPr/>
          </p:nvSpPr>
          <p:spPr bwMode="auto">
            <a:xfrm>
              <a:off x="920" y="2633"/>
              <a:ext cx="558" cy="264"/>
            </a:xfrm>
            <a:prstGeom prst="triangle">
              <a:avLst>
                <a:gd name="adj" fmla="val 50000"/>
              </a:avLst>
            </a:prstGeom>
            <a:solidFill>
              <a:srgbClr val="DFA23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5953" name="AutoShape 112"/>
            <p:cNvSpPr>
              <a:spLocks noChangeArrowheads="1"/>
            </p:cNvSpPr>
            <p:nvPr/>
          </p:nvSpPr>
          <p:spPr bwMode="auto">
            <a:xfrm>
              <a:off x="579" y="2603"/>
              <a:ext cx="448" cy="235"/>
            </a:xfrm>
            <a:prstGeom prst="triangle">
              <a:avLst>
                <a:gd name="adj" fmla="val 50000"/>
              </a:avLst>
            </a:prstGeom>
            <a:solidFill>
              <a:srgbClr val="DFA23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5954" name="AutoShape 114"/>
            <p:cNvSpPr>
              <a:spLocks noChangeArrowheads="1"/>
            </p:cNvSpPr>
            <p:nvPr/>
          </p:nvSpPr>
          <p:spPr bwMode="auto">
            <a:xfrm>
              <a:off x="-200" y="2614"/>
              <a:ext cx="545" cy="209"/>
            </a:xfrm>
            <a:prstGeom prst="triangle">
              <a:avLst>
                <a:gd name="adj" fmla="val 50000"/>
              </a:avLst>
            </a:prstGeom>
            <a:solidFill>
              <a:srgbClr val="DFA23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65955" name="AutoShape 115"/>
            <p:cNvSpPr>
              <a:spLocks noChangeArrowheads="1"/>
            </p:cNvSpPr>
            <p:nvPr/>
          </p:nvSpPr>
          <p:spPr bwMode="auto">
            <a:xfrm>
              <a:off x="198" y="2601"/>
              <a:ext cx="451" cy="277"/>
            </a:xfrm>
            <a:prstGeom prst="triangle">
              <a:avLst>
                <a:gd name="adj" fmla="val 50000"/>
              </a:avLst>
            </a:prstGeom>
            <a:solidFill>
              <a:srgbClr val="DFA23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sp>
        <p:nvSpPr>
          <p:cNvPr id="149" name="WordArt 116"/>
          <p:cNvSpPr>
            <a:spLocks noChangeArrowheads="1" noChangeShapeType="1" noTextEdit="1"/>
          </p:cNvSpPr>
          <p:nvPr/>
        </p:nvSpPr>
        <p:spPr bwMode="auto">
          <a:xfrm>
            <a:off x="3625850" y="4364038"/>
            <a:ext cx="3505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Tom’s Trench</a:t>
            </a:r>
          </a:p>
        </p:txBody>
      </p:sp>
      <p:sp>
        <p:nvSpPr>
          <p:cNvPr id="151" name="AutoShape 118"/>
          <p:cNvSpPr>
            <a:spLocks noChangeArrowheads="1"/>
          </p:cNvSpPr>
          <p:nvPr/>
        </p:nvSpPr>
        <p:spPr bwMode="auto">
          <a:xfrm>
            <a:off x="6646863" y="5856288"/>
            <a:ext cx="533400" cy="457200"/>
          </a:xfrm>
          <a:prstGeom prst="irregularSeal1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42" grpId="0" animBg="1"/>
      <p:bldP spid="149" grpId="0" animBg="1"/>
      <p:bldP spid="151" grpId="0" animBg="1"/>
      <p:bldP spid="151" grpId="1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0E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ChangeArrowheads="1"/>
          </p:cNvSpPr>
          <p:nvPr/>
        </p:nvSpPr>
        <p:spPr bwMode="auto">
          <a:xfrm>
            <a:off x="0" y="1905000"/>
            <a:ext cx="9144000" cy="49530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</a:t>
            </a:r>
          </a:p>
        </p:txBody>
      </p:sp>
      <p:sp>
        <p:nvSpPr>
          <p:cNvPr id="166915" name="Rectangle 3"/>
          <p:cNvSpPr>
            <a:spLocks noChangeArrowheads="1"/>
          </p:cNvSpPr>
          <p:nvPr/>
        </p:nvSpPr>
        <p:spPr bwMode="auto">
          <a:xfrm>
            <a:off x="0" y="4267200"/>
            <a:ext cx="9144000" cy="25908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66916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229600" cy="704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</a:rPr>
              <a:t>Mid-Ocean Ridge</a:t>
            </a:r>
          </a:p>
        </p:txBody>
      </p:sp>
      <p:sp>
        <p:nvSpPr>
          <p:cNvPr id="166917" name="Freeform 5"/>
          <p:cNvSpPr>
            <a:spLocks/>
          </p:cNvSpPr>
          <p:nvPr/>
        </p:nvSpPr>
        <p:spPr bwMode="auto">
          <a:xfrm>
            <a:off x="0" y="3657600"/>
            <a:ext cx="4419600" cy="1524000"/>
          </a:xfrm>
          <a:custGeom>
            <a:avLst/>
            <a:gdLst>
              <a:gd name="T0" fmla="*/ 0 w 2688"/>
              <a:gd name="T1" fmla="*/ 2147483647 h 1056"/>
              <a:gd name="T2" fmla="*/ 2147483647 w 2688"/>
              <a:gd name="T3" fmla="*/ 2147483647 h 1056"/>
              <a:gd name="T4" fmla="*/ 2147483647 w 2688"/>
              <a:gd name="T5" fmla="*/ 0 h 1056"/>
              <a:gd name="T6" fmla="*/ 2147483647 w 2688"/>
              <a:gd name="T7" fmla="*/ 2147483647 h 1056"/>
              <a:gd name="T8" fmla="*/ 0 w 2688"/>
              <a:gd name="T9" fmla="*/ 2147483647 h 1056"/>
              <a:gd name="T10" fmla="*/ 0 w 2688"/>
              <a:gd name="T11" fmla="*/ 2147483647 h 10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88"/>
              <a:gd name="T19" fmla="*/ 0 h 1056"/>
              <a:gd name="T20" fmla="*/ 2688 w 2688"/>
              <a:gd name="T21" fmla="*/ 1056 h 10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88" h="1056">
                <a:moveTo>
                  <a:pt x="0" y="432"/>
                </a:moveTo>
                <a:lnTo>
                  <a:pt x="2448" y="192"/>
                </a:lnTo>
                <a:lnTo>
                  <a:pt x="2688" y="0"/>
                </a:lnTo>
                <a:lnTo>
                  <a:pt x="2688" y="768"/>
                </a:lnTo>
                <a:lnTo>
                  <a:pt x="0" y="1056"/>
                </a:lnTo>
                <a:lnTo>
                  <a:pt x="0" y="432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18" name="Freeform 6"/>
          <p:cNvSpPr>
            <a:spLocks/>
          </p:cNvSpPr>
          <p:nvPr/>
        </p:nvSpPr>
        <p:spPr bwMode="auto">
          <a:xfrm flipH="1">
            <a:off x="4724400" y="3657600"/>
            <a:ext cx="4419600" cy="1524000"/>
          </a:xfrm>
          <a:custGeom>
            <a:avLst/>
            <a:gdLst>
              <a:gd name="T0" fmla="*/ 0 w 2688"/>
              <a:gd name="T1" fmla="*/ 2147483647 h 1056"/>
              <a:gd name="T2" fmla="*/ 2147483647 w 2688"/>
              <a:gd name="T3" fmla="*/ 2147483647 h 1056"/>
              <a:gd name="T4" fmla="*/ 2147483647 w 2688"/>
              <a:gd name="T5" fmla="*/ 0 h 1056"/>
              <a:gd name="T6" fmla="*/ 2147483647 w 2688"/>
              <a:gd name="T7" fmla="*/ 2147483647 h 1056"/>
              <a:gd name="T8" fmla="*/ 0 w 2688"/>
              <a:gd name="T9" fmla="*/ 2147483647 h 1056"/>
              <a:gd name="T10" fmla="*/ 0 w 2688"/>
              <a:gd name="T11" fmla="*/ 2147483647 h 10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88"/>
              <a:gd name="T19" fmla="*/ 0 h 1056"/>
              <a:gd name="T20" fmla="*/ 2688 w 2688"/>
              <a:gd name="T21" fmla="*/ 1056 h 10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88" h="1056">
                <a:moveTo>
                  <a:pt x="0" y="432"/>
                </a:moveTo>
                <a:lnTo>
                  <a:pt x="2448" y="192"/>
                </a:lnTo>
                <a:lnTo>
                  <a:pt x="2688" y="0"/>
                </a:lnTo>
                <a:lnTo>
                  <a:pt x="2688" y="768"/>
                </a:lnTo>
                <a:lnTo>
                  <a:pt x="0" y="1056"/>
                </a:lnTo>
                <a:lnTo>
                  <a:pt x="0" y="432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19" name="WordArt 7"/>
          <p:cNvSpPr>
            <a:spLocks noChangeArrowheads="1" noChangeShapeType="1" noTextEdit="1"/>
          </p:cNvSpPr>
          <p:nvPr/>
        </p:nvSpPr>
        <p:spPr bwMode="auto">
          <a:xfrm>
            <a:off x="3581400" y="5943600"/>
            <a:ext cx="20288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mantle</a:t>
            </a:r>
          </a:p>
        </p:txBody>
      </p:sp>
      <p:sp>
        <p:nvSpPr>
          <p:cNvPr id="166920" name="WordArt 8"/>
          <p:cNvSpPr>
            <a:spLocks noChangeArrowheads="1" noChangeShapeType="1" noTextEdit="1"/>
          </p:cNvSpPr>
          <p:nvPr/>
        </p:nvSpPr>
        <p:spPr bwMode="auto">
          <a:xfrm>
            <a:off x="3352800" y="2133600"/>
            <a:ext cx="2590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/>
              </a:rPr>
              <a:t>Melillo MOR</a:t>
            </a:r>
          </a:p>
        </p:txBody>
      </p:sp>
      <p:sp>
        <p:nvSpPr>
          <p:cNvPr id="166921" name="Line 9"/>
          <p:cNvSpPr>
            <a:spLocks noChangeShapeType="1"/>
          </p:cNvSpPr>
          <p:nvPr/>
        </p:nvSpPr>
        <p:spPr bwMode="auto">
          <a:xfrm>
            <a:off x="4572000" y="2971800"/>
            <a:ext cx="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22" name="AutoShape 10"/>
          <p:cNvSpPr>
            <a:spLocks noChangeArrowheads="1"/>
          </p:cNvSpPr>
          <p:nvPr/>
        </p:nvSpPr>
        <p:spPr bwMode="auto">
          <a:xfrm rot="587350">
            <a:off x="4953000" y="4953000"/>
            <a:ext cx="1219200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275 h 21600"/>
              <a:gd name="T14" fmla="*/ 18878 w 21600"/>
              <a:gd name="T15" fmla="*/ 788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4275"/>
                </a:lnTo>
                <a:cubicBezTo>
                  <a:pt x="5564" y="4275"/>
                  <a:pt x="0" y="7804"/>
                  <a:pt x="0" y="12158"/>
                </a:cubicBezTo>
                <a:lnTo>
                  <a:pt x="0" y="21600"/>
                </a:lnTo>
                <a:lnTo>
                  <a:pt x="3688" y="21600"/>
                </a:lnTo>
                <a:lnTo>
                  <a:pt x="3688" y="12158"/>
                </a:lnTo>
                <a:cubicBezTo>
                  <a:pt x="3688" y="9797"/>
                  <a:pt x="7601" y="7883"/>
                  <a:pt x="12427" y="7883"/>
                </a:cubicBezTo>
                <a:lnTo>
                  <a:pt x="12427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6923" name="AutoShape 11"/>
          <p:cNvSpPr>
            <a:spLocks noChangeArrowheads="1"/>
          </p:cNvSpPr>
          <p:nvPr/>
        </p:nvSpPr>
        <p:spPr bwMode="auto">
          <a:xfrm rot="20832902" flipH="1">
            <a:off x="2971800" y="4953000"/>
            <a:ext cx="1143000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275 h 21600"/>
              <a:gd name="T14" fmla="*/ 18878 w 21600"/>
              <a:gd name="T15" fmla="*/ 788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4275"/>
                </a:lnTo>
                <a:cubicBezTo>
                  <a:pt x="5564" y="4275"/>
                  <a:pt x="0" y="7804"/>
                  <a:pt x="0" y="12158"/>
                </a:cubicBezTo>
                <a:lnTo>
                  <a:pt x="0" y="21600"/>
                </a:lnTo>
                <a:lnTo>
                  <a:pt x="3688" y="21600"/>
                </a:lnTo>
                <a:lnTo>
                  <a:pt x="3688" y="12158"/>
                </a:lnTo>
                <a:cubicBezTo>
                  <a:pt x="3688" y="9797"/>
                  <a:pt x="7601" y="7883"/>
                  <a:pt x="12427" y="7883"/>
                </a:cubicBezTo>
                <a:lnTo>
                  <a:pt x="12427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6924" name="AutoShape 12"/>
          <p:cNvSpPr>
            <a:spLocks noChangeArrowheads="1"/>
          </p:cNvSpPr>
          <p:nvPr/>
        </p:nvSpPr>
        <p:spPr bwMode="auto">
          <a:xfrm rot="327559">
            <a:off x="6705600" y="5181600"/>
            <a:ext cx="1600200" cy="4572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66925" name="AutoShape 13"/>
          <p:cNvSpPr>
            <a:spLocks noChangeArrowheads="1"/>
          </p:cNvSpPr>
          <p:nvPr/>
        </p:nvSpPr>
        <p:spPr bwMode="auto">
          <a:xfrm>
            <a:off x="4495800" y="4267200"/>
            <a:ext cx="152400" cy="1524000"/>
          </a:xfrm>
          <a:prstGeom prst="upArrow">
            <a:avLst>
              <a:gd name="adj1" fmla="val 50000"/>
              <a:gd name="adj2" fmla="val 2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66926" name="AutoShape 14"/>
          <p:cNvSpPr>
            <a:spLocks noChangeArrowheads="1"/>
          </p:cNvSpPr>
          <p:nvPr/>
        </p:nvSpPr>
        <p:spPr bwMode="auto">
          <a:xfrm rot="-487806">
            <a:off x="762000" y="5257800"/>
            <a:ext cx="1828800" cy="381000"/>
          </a:xfrm>
          <a:prstGeom prst="leftArrow">
            <a:avLst>
              <a:gd name="adj1" fmla="val 50000"/>
              <a:gd name="adj2" fmla="val 12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66927" name="WordArt 15"/>
          <p:cNvSpPr>
            <a:spLocks noChangeArrowheads="1" noChangeShapeType="1" noTextEdit="1"/>
          </p:cNvSpPr>
          <p:nvPr/>
        </p:nvSpPr>
        <p:spPr bwMode="auto">
          <a:xfrm rot="-339924">
            <a:off x="381000" y="4419600"/>
            <a:ext cx="337185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38100">
                  <a:solidFill>
                    <a:srgbClr val="800000"/>
                  </a:solidFill>
                  <a:round/>
                  <a:headEnd/>
                  <a:tailEnd/>
                </a:ln>
                <a:latin typeface="Arial Narrow"/>
              </a:rPr>
              <a:t>Dangeva</a:t>
            </a:r>
          </a:p>
        </p:txBody>
      </p:sp>
      <p:sp>
        <p:nvSpPr>
          <p:cNvPr id="166928" name="WordArt 16"/>
          <p:cNvSpPr>
            <a:spLocks noChangeArrowheads="1" noChangeShapeType="1" noTextEdit="1"/>
          </p:cNvSpPr>
          <p:nvPr/>
        </p:nvSpPr>
        <p:spPr bwMode="auto">
          <a:xfrm rot="252463">
            <a:off x="5181600" y="4419600"/>
            <a:ext cx="3448050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38100">
                  <a:solidFill>
                    <a:srgbClr val="800000"/>
                  </a:solidFill>
                  <a:round/>
                  <a:headEnd/>
                  <a:tailEnd/>
                </a:ln>
                <a:latin typeface="Arial Narrow"/>
              </a:rPr>
              <a:t>Massaro</a:t>
            </a:r>
          </a:p>
        </p:txBody>
      </p:sp>
      <p:sp>
        <p:nvSpPr>
          <p:cNvPr id="166929" name="Freeform 17"/>
          <p:cNvSpPr>
            <a:spLocks/>
          </p:cNvSpPr>
          <p:nvPr/>
        </p:nvSpPr>
        <p:spPr bwMode="auto">
          <a:xfrm>
            <a:off x="5138738" y="4165600"/>
            <a:ext cx="3395662" cy="330200"/>
          </a:xfrm>
          <a:custGeom>
            <a:avLst/>
            <a:gdLst>
              <a:gd name="T0" fmla="*/ 0 w 2139"/>
              <a:gd name="T1" fmla="*/ 0 h 208"/>
              <a:gd name="T2" fmla="*/ 2147483647 w 2139"/>
              <a:gd name="T3" fmla="*/ 2147483647 h 208"/>
              <a:gd name="T4" fmla="*/ 0 60000 65536"/>
              <a:gd name="T5" fmla="*/ 0 60000 65536"/>
              <a:gd name="T6" fmla="*/ 0 w 2139"/>
              <a:gd name="T7" fmla="*/ 0 h 208"/>
              <a:gd name="T8" fmla="*/ 2139 w 2139"/>
              <a:gd name="T9" fmla="*/ 208 h 20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39" h="208">
                <a:moveTo>
                  <a:pt x="0" y="0"/>
                </a:moveTo>
                <a:lnTo>
                  <a:pt x="2139" y="208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30" name="Freeform 18"/>
          <p:cNvSpPr>
            <a:spLocks/>
          </p:cNvSpPr>
          <p:nvPr/>
        </p:nvSpPr>
        <p:spPr bwMode="auto">
          <a:xfrm>
            <a:off x="942975" y="4122738"/>
            <a:ext cx="3092450" cy="260350"/>
          </a:xfrm>
          <a:custGeom>
            <a:avLst/>
            <a:gdLst>
              <a:gd name="T0" fmla="*/ 2147483647 w 1948"/>
              <a:gd name="T1" fmla="*/ 0 h 164"/>
              <a:gd name="T2" fmla="*/ 0 w 1948"/>
              <a:gd name="T3" fmla="*/ 2147483647 h 164"/>
              <a:gd name="T4" fmla="*/ 0 60000 65536"/>
              <a:gd name="T5" fmla="*/ 0 60000 65536"/>
              <a:gd name="T6" fmla="*/ 0 w 1948"/>
              <a:gd name="T7" fmla="*/ 0 h 164"/>
              <a:gd name="T8" fmla="*/ 1948 w 1948"/>
              <a:gd name="T9" fmla="*/ 164 h 16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48" h="164">
                <a:moveTo>
                  <a:pt x="1948" y="0"/>
                </a:moveTo>
                <a:lnTo>
                  <a:pt x="0" y="164"/>
                </a:ln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31" name="Line 19"/>
          <p:cNvSpPr>
            <a:spLocks noChangeShapeType="1"/>
          </p:cNvSpPr>
          <p:nvPr/>
        </p:nvSpPr>
        <p:spPr bwMode="auto">
          <a:xfrm>
            <a:off x="1649413" y="3544888"/>
            <a:ext cx="0" cy="6286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32" name="WordArt 20"/>
          <p:cNvSpPr>
            <a:spLocks noChangeArrowheads="1" noChangeShapeType="1" noTextEdit="1"/>
          </p:cNvSpPr>
          <p:nvPr/>
        </p:nvSpPr>
        <p:spPr bwMode="auto">
          <a:xfrm>
            <a:off x="609600" y="2057400"/>
            <a:ext cx="19812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oceanic</a:t>
            </a:r>
          </a:p>
          <a:p>
            <a:r>
              <a:rPr lang="en-US" sz="36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crust</a:t>
            </a:r>
          </a:p>
        </p:txBody>
      </p:sp>
      <p:sp>
        <p:nvSpPr>
          <p:cNvPr id="166933" name="Line 21"/>
          <p:cNvSpPr>
            <a:spLocks noChangeShapeType="1"/>
          </p:cNvSpPr>
          <p:nvPr/>
        </p:nvSpPr>
        <p:spPr bwMode="auto">
          <a:xfrm>
            <a:off x="7516813" y="3544888"/>
            <a:ext cx="0" cy="6286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6934" name="WordArt 22"/>
          <p:cNvSpPr>
            <a:spLocks noChangeArrowheads="1" noChangeShapeType="1" noTextEdit="1"/>
          </p:cNvSpPr>
          <p:nvPr/>
        </p:nvSpPr>
        <p:spPr bwMode="auto">
          <a:xfrm>
            <a:off x="6477000" y="2057400"/>
            <a:ext cx="19812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oceanic</a:t>
            </a:r>
          </a:p>
          <a:p>
            <a:r>
              <a:rPr lang="en-US" sz="36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crust</a:t>
            </a:r>
          </a:p>
        </p:txBody>
      </p:sp>
    </p:spTree>
  </p:cSld>
  <p:clrMapOvr>
    <a:masterClrMapping/>
  </p:clrMapOvr>
  <p:transition spd="slow"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B0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ri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23925"/>
            <a:ext cx="670560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AutoShape 15"/>
          <p:cNvSpPr>
            <a:spLocks noChangeArrowheads="1"/>
          </p:cNvSpPr>
          <p:nvPr/>
        </p:nvSpPr>
        <p:spPr bwMode="auto">
          <a:xfrm rot="-5400000">
            <a:off x="3619500" y="4533900"/>
            <a:ext cx="1447800" cy="609600"/>
          </a:xfrm>
          <a:prstGeom prst="rightArrow">
            <a:avLst>
              <a:gd name="adj1" fmla="val 45843"/>
              <a:gd name="adj2" fmla="val 60420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grpSp>
        <p:nvGrpSpPr>
          <p:cNvPr id="167940" name="Group 6"/>
          <p:cNvGrpSpPr>
            <a:grpSpLocks/>
          </p:cNvGrpSpPr>
          <p:nvPr/>
        </p:nvGrpSpPr>
        <p:grpSpPr bwMode="auto">
          <a:xfrm>
            <a:off x="2209800" y="228600"/>
            <a:ext cx="4229100" cy="2438400"/>
            <a:chOff x="1584" y="624"/>
            <a:chExt cx="2664" cy="816"/>
          </a:xfrm>
        </p:grpSpPr>
        <p:sp>
          <p:nvSpPr>
            <p:cNvPr id="167947" name="WordArt 4"/>
            <p:cNvSpPr>
              <a:spLocks noChangeArrowheads="1" noChangeShapeType="1" noTextEdit="1"/>
            </p:cNvSpPr>
            <p:nvPr/>
          </p:nvSpPr>
          <p:spPr bwMode="auto">
            <a:xfrm>
              <a:off x="1584" y="624"/>
              <a:ext cx="266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/>
                </a:rPr>
                <a:t>rift valley</a:t>
              </a:r>
            </a:p>
          </p:txBody>
        </p:sp>
        <p:sp>
          <p:nvSpPr>
            <p:cNvPr id="167948" name="Line 5"/>
            <p:cNvSpPr>
              <a:spLocks noChangeShapeType="1"/>
            </p:cNvSpPr>
            <p:nvPr/>
          </p:nvSpPr>
          <p:spPr bwMode="auto">
            <a:xfrm>
              <a:off x="2928" y="1056"/>
              <a:ext cx="0" cy="38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7941" name="Rectangle 7"/>
          <p:cNvSpPr>
            <a:spLocks noChangeArrowheads="1"/>
          </p:cNvSpPr>
          <p:nvPr/>
        </p:nvSpPr>
        <p:spPr bwMode="auto">
          <a:xfrm>
            <a:off x="0" y="0"/>
            <a:ext cx="14478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200">
                <a:solidFill>
                  <a:srgbClr val="99CCFF"/>
                </a:solidFill>
              </a:rPr>
              <a:t>1</a:t>
            </a:r>
          </a:p>
        </p:txBody>
      </p:sp>
      <p:grpSp>
        <p:nvGrpSpPr>
          <p:cNvPr id="167942" name="Group 10"/>
          <p:cNvGrpSpPr>
            <a:grpSpLocks/>
          </p:cNvGrpSpPr>
          <p:nvPr/>
        </p:nvGrpSpPr>
        <p:grpSpPr bwMode="auto">
          <a:xfrm>
            <a:off x="2590800" y="4800600"/>
            <a:ext cx="3657600" cy="1295400"/>
            <a:chOff x="1776" y="2880"/>
            <a:chExt cx="2304" cy="816"/>
          </a:xfrm>
        </p:grpSpPr>
        <p:sp>
          <p:nvSpPr>
            <p:cNvPr id="167945" name="Rectangle 11"/>
            <p:cNvSpPr>
              <a:spLocks noChangeArrowheads="1"/>
            </p:cNvSpPr>
            <p:nvPr/>
          </p:nvSpPr>
          <p:spPr bwMode="auto">
            <a:xfrm>
              <a:off x="1776" y="2880"/>
              <a:ext cx="2304" cy="816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67946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872" y="2880"/>
              <a:ext cx="2124" cy="81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Arial Black"/>
                </a:rPr>
                <a:t>rising magma</a:t>
              </a:r>
            </a:p>
          </p:txBody>
        </p:sp>
      </p:grpSp>
      <p:sp>
        <p:nvSpPr>
          <p:cNvPr id="167943" name="AutoShape 13"/>
          <p:cNvSpPr>
            <a:spLocks noChangeArrowheads="1"/>
          </p:cNvSpPr>
          <p:nvPr/>
        </p:nvSpPr>
        <p:spPr bwMode="auto">
          <a:xfrm>
            <a:off x="4800600" y="3124200"/>
            <a:ext cx="1600200" cy="6858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67944" name="AutoShape 14"/>
          <p:cNvSpPr>
            <a:spLocks noChangeArrowheads="1"/>
          </p:cNvSpPr>
          <p:nvPr/>
        </p:nvSpPr>
        <p:spPr bwMode="auto">
          <a:xfrm rot="10800000">
            <a:off x="2514600" y="3048000"/>
            <a:ext cx="1447800" cy="6858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>
            <a:off x="0" y="3505200"/>
            <a:ext cx="4724400" cy="2057400"/>
          </a:xfrm>
          <a:prstGeom prst="rect">
            <a:avLst/>
          </a:prstGeom>
          <a:solidFill>
            <a:srgbClr val="0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68963" name="WordArt 3"/>
          <p:cNvSpPr>
            <a:spLocks noChangeArrowheads="1" noChangeShapeType="1" noTextEdit="1"/>
          </p:cNvSpPr>
          <p:nvPr/>
        </p:nvSpPr>
        <p:spPr bwMode="auto">
          <a:xfrm>
            <a:off x="533400" y="381000"/>
            <a:ext cx="8153400" cy="781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/>
              </a:rPr>
              <a:t>Subduction Zone</a:t>
            </a:r>
          </a:p>
        </p:txBody>
      </p:sp>
      <p:sp>
        <p:nvSpPr>
          <p:cNvPr id="168964" name="Freeform 4"/>
          <p:cNvSpPr>
            <a:spLocks/>
          </p:cNvSpPr>
          <p:nvPr/>
        </p:nvSpPr>
        <p:spPr bwMode="auto">
          <a:xfrm flipH="1">
            <a:off x="-381000" y="3716338"/>
            <a:ext cx="6057900" cy="3195637"/>
          </a:xfrm>
          <a:custGeom>
            <a:avLst/>
            <a:gdLst>
              <a:gd name="T0" fmla="*/ 0 w 3598"/>
              <a:gd name="T1" fmla="*/ 2147483647 h 1956"/>
              <a:gd name="T2" fmla="*/ 2147483647 w 3598"/>
              <a:gd name="T3" fmla="*/ 2147483647 h 1956"/>
              <a:gd name="T4" fmla="*/ 2147483647 w 3598"/>
              <a:gd name="T5" fmla="*/ 2147483647 h 1956"/>
              <a:gd name="T6" fmla="*/ 2147483647 w 3598"/>
              <a:gd name="T7" fmla="*/ 2147483647 h 1956"/>
              <a:gd name="T8" fmla="*/ 2147483647 w 3598"/>
              <a:gd name="T9" fmla="*/ 2147483647 h 1956"/>
              <a:gd name="T10" fmla="*/ 2147483647 w 3598"/>
              <a:gd name="T11" fmla="*/ 2147483647 h 1956"/>
              <a:gd name="T12" fmla="*/ 2147483647 w 3598"/>
              <a:gd name="T13" fmla="*/ 2147483647 h 1956"/>
              <a:gd name="T14" fmla="*/ 2147483647 w 3598"/>
              <a:gd name="T15" fmla="*/ 2147483647 h 1956"/>
              <a:gd name="T16" fmla="*/ 2147483647 w 3598"/>
              <a:gd name="T17" fmla="*/ 2147483647 h 1956"/>
              <a:gd name="T18" fmla="*/ 2147483647 w 3598"/>
              <a:gd name="T19" fmla="*/ 2147483647 h 1956"/>
              <a:gd name="T20" fmla="*/ 2147483647 w 3598"/>
              <a:gd name="T21" fmla="*/ 2147483647 h 1956"/>
              <a:gd name="T22" fmla="*/ 2147483647 w 3598"/>
              <a:gd name="T23" fmla="*/ 2147483647 h 1956"/>
              <a:gd name="T24" fmla="*/ 2147483647 w 3598"/>
              <a:gd name="T25" fmla="*/ 2147483647 h 1956"/>
              <a:gd name="T26" fmla="*/ 2147483647 w 3598"/>
              <a:gd name="T27" fmla="*/ 2147483647 h 1956"/>
              <a:gd name="T28" fmla="*/ 2147483647 w 3598"/>
              <a:gd name="T29" fmla="*/ 2147483647 h 1956"/>
              <a:gd name="T30" fmla="*/ 2147483647 w 3598"/>
              <a:gd name="T31" fmla="*/ 2147483647 h 1956"/>
              <a:gd name="T32" fmla="*/ 2147483647 w 3598"/>
              <a:gd name="T33" fmla="*/ 2147483647 h 1956"/>
              <a:gd name="T34" fmla="*/ 2147483647 w 3598"/>
              <a:gd name="T35" fmla="*/ 2147483647 h 1956"/>
              <a:gd name="T36" fmla="*/ 2147483647 w 3598"/>
              <a:gd name="T37" fmla="*/ 2147483647 h 1956"/>
              <a:gd name="T38" fmla="*/ 2147483647 w 3598"/>
              <a:gd name="T39" fmla="*/ 0 h 1956"/>
              <a:gd name="T40" fmla="*/ 2147483647 w 3598"/>
              <a:gd name="T41" fmla="*/ 2147483647 h 1956"/>
              <a:gd name="T42" fmla="*/ 2147483647 w 3598"/>
              <a:gd name="T43" fmla="*/ 2147483647 h 1956"/>
              <a:gd name="T44" fmla="*/ 2147483647 w 3598"/>
              <a:gd name="T45" fmla="*/ 2147483647 h 1956"/>
              <a:gd name="T46" fmla="*/ 2147483647 w 3598"/>
              <a:gd name="T47" fmla="*/ 2147483647 h 1956"/>
              <a:gd name="T48" fmla="*/ 2147483647 w 3598"/>
              <a:gd name="T49" fmla="*/ 2147483647 h 1956"/>
              <a:gd name="T50" fmla="*/ 2147483647 w 3598"/>
              <a:gd name="T51" fmla="*/ 2147483647 h 1956"/>
              <a:gd name="T52" fmla="*/ 2147483647 w 3598"/>
              <a:gd name="T53" fmla="*/ 2147483647 h 1956"/>
              <a:gd name="T54" fmla="*/ 2147483647 w 3598"/>
              <a:gd name="T55" fmla="*/ 2147483647 h 1956"/>
              <a:gd name="T56" fmla="*/ 2147483647 w 3598"/>
              <a:gd name="T57" fmla="*/ 2147483647 h 1956"/>
              <a:gd name="T58" fmla="*/ 2147483647 w 3598"/>
              <a:gd name="T59" fmla="*/ 2147483647 h 1956"/>
              <a:gd name="T60" fmla="*/ 2147483647 w 3598"/>
              <a:gd name="T61" fmla="*/ 2147483647 h 1956"/>
              <a:gd name="T62" fmla="*/ 2147483647 w 3598"/>
              <a:gd name="T63" fmla="*/ 2147483647 h 1956"/>
              <a:gd name="T64" fmla="*/ 2147483647 w 3598"/>
              <a:gd name="T65" fmla="*/ 2147483647 h 1956"/>
              <a:gd name="T66" fmla="*/ 2147483647 w 3598"/>
              <a:gd name="T67" fmla="*/ 2147483647 h 1956"/>
              <a:gd name="T68" fmla="*/ 2147483647 w 3598"/>
              <a:gd name="T69" fmla="*/ 2147483647 h 1956"/>
              <a:gd name="T70" fmla="*/ 2147483647 w 3598"/>
              <a:gd name="T71" fmla="*/ 2147483647 h 1956"/>
              <a:gd name="T72" fmla="*/ 2147483647 w 3598"/>
              <a:gd name="T73" fmla="*/ 2147483647 h 1956"/>
              <a:gd name="T74" fmla="*/ 2147483647 w 3598"/>
              <a:gd name="T75" fmla="*/ 2147483647 h 1956"/>
              <a:gd name="T76" fmla="*/ 2147483647 w 3598"/>
              <a:gd name="T77" fmla="*/ 2147483647 h 1956"/>
              <a:gd name="T78" fmla="*/ 2147483647 w 3598"/>
              <a:gd name="T79" fmla="*/ 2147483647 h 1956"/>
              <a:gd name="T80" fmla="*/ 2147483647 w 3598"/>
              <a:gd name="T81" fmla="*/ 2147483647 h 1956"/>
              <a:gd name="T82" fmla="*/ 2147483647 w 3598"/>
              <a:gd name="T83" fmla="*/ 2147483647 h 1956"/>
              <a:gd name="T84" fmla="*/ 0 w 3598"/>
              <a:gd name="T85" fmla="*/ 2147483647 h 195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598"/>
              <a:gd name="T130" fmla="*/ 0 h 1956"/>
              <a:gd name="T131" fmla="*/ 3598 w 3598"/>
              <a:gd name="T132" fmla="*/ 1956 h 195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598" h="1956">
                <a:moveTo>
                  <a:pt x="0" y="1956"/>
                </a:moveTo>
                <a:cubicBezTo>
                  <a:pt x="24" y="1940"/>
                  <a:pt x="48" y="1924"/>
                  <a:pt x="72" y="1908"/>
                </a:cubicBezTo>
                <a:cubicBezTo>
                  <a:pt x="84" y="1900"/>
                  <a:pt x="108" y="1884"/>
                  <a:pt x="108" y="1884"/>
                </a:cubicBezTo>
                <a:cubicBezTo>
                  <a:pt x="132" y="1848"/>
                  <a:pt x="166" y="1817"/>
                  <a:pt x="180" y="1776"/>
                </a:cubicBezTo>
                <a:cubicBezTo>
                  <a:pt x="188" y="1752"/>
                  <a:pt x="190" y="1725"/>
                  <a:pt x="204" y="1704"/>
                </a:cubicBezTo>
                <a:cubicBezTo>
                  <a:pt x="212" y="1692"/>
                  <a:pt x="222" y="1681"/>
                  <a:pt x="228" y="1668"/>
                </a:cubicBezTo>
                <a:cubicBezTo>
                  <a:pt x="238" y="1645"/>
                  <a:pt x="244" y="1620"/>
                  <a:pt x="252" y="1596"/>
                </a:cubicBezTo>
                <a:cubicBezTo>
                  <a:pt x="273" y="1532"/>
                  <a:pt x="341" y="1465"/>
                  <a:pt x="396" y="1428"/>
                </a:cubicBezTo>
                <a:cubicBezTo>
                  <a:pt x="404" y="1416"/>
                  <a:pt x="409" y="1401"/>
                  <a:pt x="420" y="1392"/>
                </a:cubicBezTo>
                <a:cubicBezTo>
                  <a:pt x="442" y="1373"/>
                  <a:pt x="492" y="1344"/>
                  <a:pt x="492" y="1344"/>
                </a:cubicBezTo>
                <a:cubicBezTo>
                  <a:pt x="536" y="1278"/>
                  <a:pt x="588" y="1226"/>
                  <a:pt x="636" y="1164"/>
                </a:cubicBezTo>
                <a:cubicBezTo>
                  <a:pt x="691" y="1093"/>
                  <a:pt x="728" y="1011"/>
                  <a:pt x="804" y="960"/>
                </a:cubicBezTo>
                <a:cubicBezTo>
                  <a:pt x="845" y="898"/>
                  <a:pt x="904" y="839"/>
                  <a:pt x="960" y="792"/>
                </a:cubicBezTo>
                <a:cubicBezTo>
                  <a:pt x="1016" y="745"/>
                  <a:pt x="1016" y="709"/>
                  <a:pt x="1092" y="684"/>
                </a:cubicBezTo>
                <a:cubicBezTo>
                  <a:pt x="1174" y="602"/>
                  <a:pt x="1136" y="631"/>
                  <a:pt x="1200" y="588"/>
                </a:cubicBezTo>
                <a:cubicBezTo>
                  <a:pt x="1275" y="476"/>
                  <a:pt x="1429" y="396"/>
                  <a:pt x="1548" y="336"/>
                </a:cubicBezTo>
                <a:cubicBezTo>
                  <a:pt x="1615" y="302"/>
                  <a:pt x="1681" y="267"/>
                  <a:pt x="1752" y="240"/>
                </a:cubicBezTo>
                <a:cubicBezTo>
                  <a:pt x="1806" y="220"/>
                  <a:pt x="1869" y="218"/>
                  <a:pt x="1920" y="192"/>
                </a:cubicBezTo>
                <a:cubicBezTo>
                  <a:pt x="2024" y="140"/>
                  <a:pt x="2235" y="72"/>
                  <a:pt x="2352" y="60"/>
                </a:cubicBezTo>
                <a:cubicBezTo>
                  <a:pt x="2600" y="34"/>
                  <a:pt x="2848" y="28"/>
                  <a:pt x="3096" y="0"/>
                </a:cubicBezTo>
                <a:cubicBezTo>
                  <a:pt x="3464" y="13"/>
                  <a:pt x="3320" y="12"/>
                  <a:pt x="3528" y="12"/>
                </a:cubicBezTo>
                <a:cubicBezTo>
                  <a:pt x="3492" y="563"/>
                  <a:pt x="3598" y="417"/>
                  <a:pt x="2964" y="432"/>
                </a:cubicBezTo>
                <a:cubicBezTo>
                  <a:pt x="2797" y="449"/>
                  <a:pt x="2640" y="481"/>
                  <a:pt x="2472" y="492"/>
                </a:cubicBezTo>
                <a:cubicBezTo>
                  <a:pt x="2357" y="508"/>
                  <a:pt x="2266" y="557"/>
                  <a:pt x="2160" y="600"/>
                </a:cubicBezTo>
                <a:cubicBezTo>
                  <a:pt x="2099" y="624"/>
                  <a:pt x="2031" y="639"/>
                  <a:pt x="1968" y="660"/>
                </a:cubicBezTo>
                <a:cubicBezTo>
                  <a:pt x="1911" y="679"/>
                  <a:pt x="1843" y="680"/>
                  <a:pt x="1788" y="708"/>
                </a:cubicBezTo>
                <a:cubicBezTo>
                  <a:pt x="1775" y="714"/>
                  <a:pt x="1765" y="726"/>
                  <a:pt x="1752" y="732"/>
                </a:cubicBezTo>
                <a:cubicBezTo>
                  <a:pt x="1729" y="742"/>
                  <a:pt x="1680" y="756"/>
                  <a:pt x="1680" y="756"/>
                </a:cubicBezTo>
                <a:cubicBezTo>
                  <a:pt x="1662" y="810"/>
                  <a:pt x="1648" y="811"/>
                  <a:pt x="1596" y="828"/>
                </a:cubicBezTo>
                <a:cubicBezTo>
                  <a:pt x="1527" y="931"/>
                  <a:pt x="1619" y="810"/>
                  <a:pt x="1536" y="876"/>
                </a:cubicBezTo>
                <a:cubicBezTo>
                  <a:pt x="1525" y="885"/>
                  <a:pt x="1523" y="903"/>
                  <a:pt x="1512" y="912"/>
                </a:cubicBezTo>
                <a:cubicBezTo>
                  <a:pt x="1490" y="931"/>
                  <a:pt x="1440" y="960"/>
                  <a:pt x="1440" y="960"/>
                </a:cubicBezTo>
                <a:cubicBezTo>
                  <a:pt x="1406" y="1011"/>
                  <a:pt x="1372" y="1059"/>
                  <a:pt x="1332" y="1104"/>
                </a:cubicBezTo>
                <a:cubicBezTo>
                  <a:pt x="1309" y="1129"/>
                  <a:pt x="1279" y="1148"/>
                  <a:pt x="1260" y="1176"/>
                </a:cubicBezTo>
                <a:cubicBezTo>
                  <a:pt x="1228" y="1224"/>
                  <a:pt x="1248" y="1204"/>
                  <a:pt x="1200" y="1236"/>
                </a:cubicBezTo>
                <a:cubicBezTo>
                  <a:pt x="1168" y="1284"/>
                  <a:pt x="1133" y="1339"/>
                  <a:pt x="1092" y="1380"/>
                </a:cubicBezTo>
                <a:cubicBezTo>
                  <a:pt x="1061" y="1411"/>
                  <a:pt x="1018" y="1436"/>
                  <a:pt x="984" y="1464"/>
                </a:cubicBezTo>
                <a:cubicBezTo>
                  <a:pt x="866" y="1562"/>
                  <a:pt x="1018" y="1442"/>
                  <a:pt x="924" y="1536"/>
                </a:cubicBezTo>
                <a:cubicBezTo>
                  <a:pt x="855" y="1605"/>
                  <a:pt x="921" y="1508"/>
                  <a:pt x="852" y="1596"/>
                </a:cubicBezTo>
                <a:cubicBezTo>
                  <a:pt x="798" y="1666"/>
                  <a:pt x="746" y="1751"/>
                  <a:pt x="672" y="1800"/>
                </a:cubicBezTo>
                <a:cubicBezTo>
                  <a:pt x="660" y="1836"/>
                  <a:pt x="662" y="1841"/>
                  <a:pt x="636" y="1872"/>
                </a:cubicBezTo>
                <a:cubicBezTo>
                  <a:pt x="610" y="1904"/>
                  <a:pt x="564" y="1914"/>
                  <a:pt x="564" y="1956"/>
                </a:cubicBezTo>
                <a:lnTo>
                  <a:pt x="0" y="195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965" name="Freeform 5"/>
          <p:cNvSpPr>
            <a:spLocks/>
          </p:cNvSpPr>
          <p:nvPr/>
        </p:nvSpPr>
        <p:spPr bwMode="auto">
          <a:xfrm flipH="1">
            <a:off x="3276600" y="2209800"/>
            <a:ext cx="6057900" cy="4876800"/>
          </a:xfrm>
          <a:custGeom>
            <a:avLst/>
            <a:gdLst>
              <a:gd name="T0" fmla="*/ 2147483647 w 3504"/>
              <a:gd name="T1" fmla="*/ 2147483647 h 2846"/>
              <a:gd name="T2" fmla="*/ 2147483647 w 3504"/>
              <a:gd name="T3" fmla="*/ 2147483647 h 2846"/>
              <a:gd name="T4" fmla="*/ 2147483647 w 3504"/>
              <a:gd name="T5" fmla="*/ 2147483647 h 2846"/>
              <a:gd name="T6" fmla="*/ 2147483647 w 3504"/>
              <a:gd name="T7" fmla="*/ 2147483647 h 2846"/>
              <a:gd name="T8" fmla="*/ 2147483647 w 3504"/>
              <a:gd name="T9" fmla="*/ 2147483647 h 2846"/>
              <a:gd name="T10" fmla="*/ 2147483647 w 3504"/>
              <a:gd name="T11" fmla="*/ 2147483647 h 2846"/>
              <a:gd name="T12" fmla="*/ 2147483647 w 3504"/>
              <a:gd name="T13" fmla="*/ 2147483647 h 2846"/>
              <a:gd name="T14" fmla="*/ 2147483647 w 3504"/>
              <a:gd name="T15" fmla="*/ 2147483647 h 2846"/>
              <a:gd name="T16" fmla="*/ 2147483647 w 3504"/>
              <a:gd name="T17" fmla="*/ 2147483647 h 2846"/>
              <a:gd name="T18" fmla="*/ 2147483647 w 3504"/>
              <a:gd name="T19" fmla="*/ 2147483647 h 2846"/>
              <a:gd name="T20" fmla="*/ 2147483647 w 3504"/>
              <a:gd name="T21" fmla="*/ 2147483647 h 2846"/>
              <a:gd name="T22" fmla="*/ 2147483647 w 3504"/>
              <a:gd name="T23" fmla="*/ 2147483647 h 2846"/>
              <a:gd name="T24" fmla="*/ 2147483647 w 3504"/>
              <a:gd name="T25" fmla="*/ 2147483647 h 2846"/>
              <a:gd name="T26" fmla="*/ 2147483647 w 3504"/>
              <a:gd name="T27" fmla="*/ 2147483647 h 2846"/>
              <a:gd name="T28" fmla="*/ 2147483647 w 3504"/>
              <a:gd name="T29" fmla="*/ 2147483647 h 2846"/>
              <a:gd name="T30" fmla="*/ 2147483647 w 3504"/>
              <a:gd name="T31" fmla="*/ 2147483647 h 2846"/>
              <a:gd name="T32" fmla="*/ 2147483647 w 3504"/>
              <a:gd name="T33" fmla="*/ 2147483647 h 2846"/>
              <a:gd name="T34" fmla="*/ 2147483647 w 3504"/>
              <a:gd name="T35" fmla="*/ 2147483647 h 2846"/>
              <a:gd name="T36" fmla="*/ 2147483647 w 3504"/>
              <a:gd name="T37" fmla="*/ 2147483647 h 2846"/>
              <a:gd name="T38" fmla="*/ 2147483647 w 3504"/>
              <a:gd name="T39" fmla="*/ 2147483647 h 2846"/>
              <a:gd name="T40" fmla="*/ 2147483647 w 3504"/>
              <a:gd name="T41" fmla="*/ 2147483647 h 2846"/>
              <a:gd name="T42" fmla="*/ 2147483647 w 3504"/>
              <a:gd name="T43" fmla="*/ 2147483647 h 2846"/>
              <a:gd name="T44" fmla="*/ 2147483647 w 3504"/>
              <a:gd name="T45" fmla="*/ 2147483647 h 2846"/>
              <a:gd name="T46" fmla="*/ 2147483647 w 3504"/>
              <a:gd name="T47" fmla="*/ 2147483647 h 2846"/>
              <a:gd name="T48" fmla="*/ 2147483647 w 3504"/>
              <a:gd name="T49" fmla="*/ 2147483647 h 2846"/>
              <a:gd name="T50" fmla="*/ 2147483647 w 3504"/>
              <a:gd name="T51" fmla="*/ 2147483647 h 2846"/>
              <a:gd name="T52" fmla="*/ 2147483647 w 3504"/>
              <a:gd name="T53" fmla="*/ 2147483647 h 2846"/>
              <a:gd name="T54" fmla="*/ 2147483647 w 3504"/>
              <a:gd name="T55" fmla="*/ 2147483647 h 2846"/>
              <a:gd name="T56" fmla="*/ 2147483647 w 3504"/>
              <a:gd name="T57" fmla="*/ 2147483647 h 2846"/>
              <a:gd name="T58" fmla="*/ 2147483647 w 3504"/>
              <a:gd name="T59" fmla="*/ 2147483647 h 2846"/>
              <a:gd name="T60" fmla="*/ 2147483647 w 3504"/>
              <a:gd name="T61" fmla="*/ 2147483647 h 2846"/>
              <a:gd name="T62" fmla="*/ 2147483647 w 3504"/>
              <a:gd name="T63" fmla="*/ 2147483647 h 2846"/>
              <a:gd name="T64" fmla="*/ 2147483647 w 3504"/>
              <a:gd name="T65" fmla="*/ 2147483647 h 2846"/>
              <a:gd name="T66" fmla="*/ 2147483647 w 3504"/>
              <a:gd name="T67" fmla="*/ 2147483647 h 2846"/>
              <a:gd name="T68" fmla="*/ 2147483647 w 3504"/>
              <a:gd name="T69" fmla="*/ 2147483647 h 2846"/>
              <a:gd name="T70" fmla="*/ 2147483647 w 3504"/>
              <a:gd name="T71" fmla="*/ 2147483647 h 2846"/>
              <a:gd name="T72" fmla="*/ 2147483647 w 3504"/>
              <a:gd name="T73" fmla="*/ 2147483647 h 2846"/>
              <a:gd name="T74" fmla="*/ 2147483647 w 3504"/>
              <a:gd name="T75" fmla="*/ 2147483647 h 2846"/>
              <a:gd name="T76" fmla="*/ 2147483647 w 3504"/>
              <a:gd name="T77" fmla="*/ 2147483647 h 2846"/>
              <a:gd name="T78" fmla="*/ 2147483647 w 3504"/>
              <a:gd name="T79" fmla="*/ 2147483647 h 2846"/>
              <a:gd name="T80" fmla="*/ 2147483647 w 3504"/>
              <a:gd name="T81" fmla="*/ 2147483647 h 2846"/>
              <a:gd name="T82" fmla="*/ 2147483647 w 3504"/>
              <a:gd name="T83" fmla="*/ 2147483647 h 2846"/>
              <a:gd name="T84" fmla="*/ 2147483647 w 3504"/>
              <a:gd name="T85" fmla="*/ 2147483647 h 2846"/>
              <a:gd name="T86" fmla="*/ 2147483647 w 3504"/>
              <a:gd name="T87" fmla="*/ 2147483647 h 2846"/>
              <a:gd name="T88" fmla="*/ 2147483647 w 3504"/>
              <a:gd name="T89" fmla="*/ 2147483647 h 2846"/>
              <a:gd name="T90" fmla="*/ 2147483647 w 3504"/>
              <a:gd name="T91" fmla="*/ 2147483647 h 2846"/>
              <a:gd name="T92" fmla="*/ 0 w 3504"/>
              <a:gd name="T93" fmla="*/ 2147483647 h 2846"/>
              <a:gd name="T94" fmla="*/ 2147483647 w 3504"/>
              <a:gd name="T95" fmla="*/ 2147483647 h 2846"/>
              <a:gd name="T96" fmla="*/ 2147483647 w 3504"/>
              <a:gd name="T97" fmla="*/ 2147483647 h 2846"/>
              <a:gd name="T98" fmla="*/ 2147483647 w 3504"/>
              <a:gd name="T99" fmla="*/ 2147483647 h 284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504"/>
              <a:gd name="T151" fmla="*/ 0 h 2846"/>
              <a:gd name="T152" fmla="*/ 3504 w 3504"/>
              <a:gd name="T153" fmla="*/ 2846 h 284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504" h="2846">
                <a:moveTo>
                  <a:pt x="3504" y="1190"/>
                </a:moveTo>
                <a:cubicBezTo>
                  <a:pt x="3419" y="1176"/>
                  <a:pt x="3324" y="1166"/>
                  <a:pt x="3252" y="1118"/>
                </a:cubicBezTo>
                <a:cubicBezTo>
                  <a:pt x="3203" y="1045"/>
                  <a:pt x="3130" y="1001"/>
                  <a:pt x="3048" y="974"/>
                </a:cubicBezTo>
                <a:cubicBezTo>
                  <a:pt x="3009" y="961"/>
                  <a:pt x="2979" y="927"/>
                  <a:pt x="2940" y="914"/>
                </a:cubicBezTo>
                <a:cubicBezTo>
                  <a:pt x="2897" y="871"/>
                  <a:pt x="2849" y="857"/>
                  <a:pt x="2796" y="830"/>
                </a:cubicBezTo>
                <a:cubicBezTo>
                  <a:pt x="2783" y="824"/>
                  <a:pt x="2773" y="812"/>
                  <a:pt x="2760" y="806"/>
                </a:cubicBezTo>
                <a:cubicBezTo>
                  <a:pt x="2737" y="796"/>
                  <a:pt x="2709" y="796"/>
                  <a:pt x="2688" y="782"/>
                </a:cubicBezTo>
                <a:cubicBezTo>
                  <a:pt x="2676" y="774"/>
                  <a:pt x="2665" y="764"/>
                  <a:pt x="2652" y="758"/>
                </a:cubicBezTo>
                <a:cubicBezTo>
                  <a:pt x="2629" y="748"/>
                  <a:pt x="2580" y="734"/>
                  <a:pt x="2580" y="734"/>
                </a:cubicBezTo>
                <a:cubicBezTo>
                  <a:pt x="2516" y="777"/>
                  <a:pt x="2554" y="748"/>
                  <a:pt x="2472" y="830"/>
                </a:cubicBezTo>
                <a:cubicBezTo>
                  <a:pt x="2462" y="840"/>
                  <a:pt x="2459" y="857"/>
                  <a:pt x="2448" y="866"/>
                </a:cubicBezTo>
                <a:cubicBezTo>
                  <a:pt x="2438" y="874"/>
                  <a:pt x="2424" y="874"/>
                  <a:pt x="2412" y="878"/>
                </a:cubicBezTo>
                <a:cubicBezTo>
                  <a:pt x="2348" y="974"/>
                  <a:pt x="2432" y="858"/>
                  <a:pt x="2352" y="938"/>
                </a:cubicBezTo>
                <a:cubicBezTo>
                  <a:pt x="2342" y="948"/>
                  <a:pt x="2339" y="965"/>
                  <a:pt x="2328" y="974"/>
                </a:cubicBezTo>
                <a:cubicBezTo>
                  <a:pt x="2277" y="1018"/>
                  <a:pt x="2269" y="1018"/>
                  <a:pt x="2220" y="1034"/>
                </a:cubicBezTo>
                <a:cubicBezTo>
                  <a:pt x="2204" y="1030"/>
                  <a:pt x="2187" y="1029"/>
                  <a:pt x="2172" y="1022"/>
                </a:cubicBezTo>
                <a:cubicBezTo>
                  <a:pt x="2146" y="1009"/>
                  <a:pt x="2100" y="974"/>
                  <a:pt x="2100" y="974"/>
                </a:cubicBezTo>
                <a:cubicBezTo>
                  <a:pt x="2064" y="866"/>
                  <a:pt x="2028" y="758"/>
                  <a:pt x="1992" y="650"/>
                </a:cubicBezTo>
                <a:cubicBezTo>
                  <a:pt x="1992" y="650"/>
                  <a:pt x="1932" y="560"/>
                  <a:pt x="1920" y="542"/>
                </a:cubicBezTo>
                <a:cubicBezTo>
                  <a:pt x="1849" y="436"/>
                  <a:pt x="1937" y="552"/>
                  <a:pt x="1884" y="446"/>
                </a:cubicBezTo>
                <a:cubicBezTo>
                  <a:pt x="1871" y="420"/>
                  <a:pt x="1852" y="398"/>
                  <a:pt x="1836" y="374"/>
                </a:cubicBezTo>
                <a:cubicBezTo>
                  <a:pt x="1809" y="333"/>
                  <a:pt x="1802" y="269"/>
                  <a:pt x="1776" y="230"/>
                </a:cubicBezTo>
                <a:cubicBezTo>
                  <a:pt x="1752" y="194"/>
                  <a:pt x="1718" y="163"/>
                  <a:pt x="1704" y="122"/>
                </a:cubicBezTo>
                <a:cubicBezTo>
                  <a:pt x="1694" y="93"/>
                  <a:pt x="1691" y="73"/>
                  <a:pt x="1668" y="50"/>
                </a:cubicBezTo>
                <a:cubicBezTo>
                  <a:pt x="1658" y="40"/>
                  <a:pt x="1645" y="32"/>
                  <a:pt x="1632" y="26"/>
                </a:cubicBezTo>
                <a:cubicBezTo>
                  <a:pt x="1609" y="16"/>
                  <a:pt x="1560" y="2"/>
                  <a:pt x="1560" y="2"/>
                </a:cubicBezTo>
                <a:cubicBezTo>
                  <a:pt x="1516" y="6"/>
                  <a:pt x="1470" y="0"/>
                  <a:pt x="1428" y="14"/>
                </a:cubicBezTo>
                <a:cubicBezTo>
                  <a:pt x="1416" y="18"/>
                  <a:pt x="1423" y="39"/>
                  <a:pt x="1416" y="50"/>
                </a:cubicBezTo>
                <a:cubicBezTo>
                  <a:pt x="1407" y="64"/>
                  <a:pt x="1391" y="73"/>
                  <a:pt x="1380" y="86"/>
                </a:cubicBezTo>
                <a:cubicBezTo>
                  <a:pt x="1341" y="132"/>
                  <a:pt x="1306" y="179"/>
                  <a:pt x="1272" y="230"/>
                </a:cubicBezTo>
                <a:cubicBezTo>
                  <a:pt x="1251" y="261"/>
                  <a:pt x="1212" y="303"/>
                  <a:pt x="1200" y="338"/>
                </a:cubicBezTo>
                <a:cubicBezTo>
                  <a:pt x="1192" y="362"/>
                  <a:pt x="1190" y="389"/>
                  <a:pt x="1176" y="410"/>
                </a:cubicBezTo>
                <a:cubicBezTo>
                  <a:pt x="1168" y="422"/>
                  <a:pt x="1158" y="433"/>
                  <a:pt x="1152" y="446"/>
                </a:cubicBezTo>
                <a:cubicBezTo>
                  <a:pt x="1135" y="484"/>
                  <a:pt x="1128" y="554"/>
                  <a:pt x="1104" y="590"/>
                </a:cubicBezTo>
                <a:cubicBezTo>
                  <a:pt x="1082" y="623"/>
                  <a:pt x="1060" y="662"/>
                  <a:pt x="1044" y="698"/>
                </a:cubicBezTo>
                <a:cubicBezTo>
                  <a:pt x="1016" y="761"/>
                  <a:pt x="999" y="820"/>
                  <a:pt x="960" y="878"/>
                </a:cubicBezTo>
                <a:lnTo>
                  <a:pt x="900" y="998"/>
                </a:lnTo>
                <a:cubicBezTo>
                  <a:pt x="900" y="998"/>
                  <a:pt x="900" y="998"/>
                  <a:pt x="900" y="998"/>
                </a:cubicBezTo>
                <a:cubicBezTo>
                  <a:pt x="884" y="1046"/>
                  <a:pt x="868" y="1094"/>
                  <a:pt x="852" y="1142"/>
                </a:cubicBezTo>
                <a:cubicBezTo>
                  <a:pt x="848" y="1154"/>
                  <a:pt x="828" y="1150"/>
                  <a:pt x="816" y="1154"/>
                </a:cubicBezTo>
                <a:cubicBezTo>
                  <a:pt x="796" y="1150"/>
                  <a:pt x="774" y="1152"/>
                  <a:pt x="756" y="1142"/>
                </a:cubicBezTo>
                <a:cubicBezTo>
                  <a:pt x="743" y="1135"/>
                  <a:pt x="741" y="1117"/>
                  <a:pt x="732" y="1106"/>
                </a:cubicBezTo>
                <a:cubicBezTo>
                  <a:pt x="702" y="1070"/>
                  <a:pt x="680" y="1037"/>
                  <a:pt x="636" y="1022"/>
                </a:cubicBezTo>
                <a:cubicBezTo>
                  <a:pt x="505" y="1030"/>
                  <a:pt x="446" y="1014"/>
                  <a:pt x="348" y="1070"/>
                </a:cubicBezTo>
                <a:cubicBezTo>
                  <a:pt x="261" y="1120"/>
                  <a:pt x="193" y="1182"/>
                  <a:pt x="96" y="1214"/>
                </a:cubicBezTo>
                <a:cubicBezTo>
                  <a:pt x="63" y="1225"/>
                  <a:pt x="50" y="1250"/>
                  <a:pt x="12" y="1250"/>
                </a:cubicBezTo>
                <a:lnTo>
                  <a:pt x="0" y="2846"/>
                </a:lnTo>
                <a:lnTo>
                  <a:pt x="2064" y="2798"/>
                </a:lnTo>
                <a:lnTo>
                  <a:pt x="2976" y="1694"/>
                </a:lnTo>
                <a:lnTo>
                  <a:pt x="3504" y="1190"/>
                </a:lnTo>
                <a:close/>
              </a:path>
            </a:pathLst>
          </a:cu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966" name="Freeform 6"/>
          <p:cNvSpPr>
            <a:spLocks/>
          </p:cNvSpPr>
          <p:nvPr/>
        </p:nvSpPr>
        <p:spPr bwMode="auto">
          <a:xfrm flipH="1">
            <a:off x="-125413" y="4421188"/>
            <a:ext cx="4857751" cy="2511425"/>
          </a:xfrm>
          <a:custGeom>
            <a:avLst/>
            <a:gdLst>
              <a:gd name="T0" fmla="*/ 0 w 2916"/>
              <a:gd name="T1" fmla="*/ 2147483647 h 1476"/>
              <a:gd name="T2" fmla="*/ 2147483647 w 2916"/>
              <a:gd name="T3" fmla="*/ 2147483647 h 1476"/>
              <a:gd name="T4" fmla="*/ 2147483647 w 2916"/>
              <a:gd name="T5" fmla="*/ 2147483647 h 1476"/>
              <a:gd name="T6" fmla="*/ 2147483647 w 2916"/>
              <a:gd name="T7" fmla="*/ 2147483647 h 1476"/>
              <a:gd name="T8" fmla="*/ 2147483647 w 2916"/>
              <a:gd name="T9" fmla="*/ 2147483647 h 1476"/>
              <a:gd name="T10" fmla="*/ 2147483647 w 2916"/>
              <a:gd name="T11" fmla="*/ 2147483647 h 1476"/>
              <a:gd name="T12" fmla="*/ 2147483647 w 2916"/>
              <a:gd name="T13" fmla="*/ 2147483647 h 1476"/>
              <a:gd name="T14" fmla="*/ 2147483647 w 2916"/>
              <a:gd name="T15" fmla="*/ 2147483647 h 1476"/>
              <a:gd name="T16" fmla="*/ 2147483647 w 2916"/>
              <a:gd name="T17" fmla="*/ 2147483647 h 1476"/>
              <a:gd name="T18" fmla="*/ 2147483647 w 2916"/>
              <a:gd name="T19" fmla="*/ 2147483647 h 1476"/>
              <a:gd name="T20" fmla="*/ 2147483647 w 2916"/>
              <a:gd name="T21" fmla="*/ 2147483647 h 1476"/>
              <a:gd name="T22" fmla="*/ 2147483647 w 2916"/>
              <a:gd name="T23" fmla="*/ 2147483647 h 1476"/>
              <a:gd name="T24" fmla="*/ 2147483647 w 2916"/>
              <a:gd name="T25" fmla="*/ 2147483647 h 1476"/>
              <a:gd name="T26" fmla="*/ 2147483647 w 2916"/>
              <a:gd name="T27" fmla="*/ 2147483647 h 1476"/>
              <a:gd name="T28" fmla="*/ 2147483647 w 2916"/>
              <a:gd name="T29" fmla="*/ 2147483647 h 1476"/>
              <a:gd name="T30" fmla="*/ 2147483647 w 2916"/>
              <a:gd name="T31" fmla="*/ 2147483647 h 1476"/>
              <a:gd name="T32" fmla="*/ 2147483647 w 2916"/>
              <a:gd name="T33" fmla="*/ 2147483647 h 1476"/>
              <a:gd name="T34" fmla="*/ 2147483647 w 2916"/>
              <a:gd name="T35" fmla="*/ 2147483647 h 1476"/>
              <a:gd name="T36" fmla="*/ 2147483647 w 2916"/>
              <a:gd name="T37" fmla="*/ 2147483647 h 1476"/>
              <a:gd name="T38" fmla="*/ 2147483647 w 2916"/>
              <a:gd name="T39" fmla="*/ 2147483647 h 1476"/>
              <a:gd name="T40" fmla="*/ 2147483647 w 2916"/>
              <a:gd name="T41" fmla="*/ 0 h 1476"/>
              <a:gd name="T42" fmla="*/ 2147483647 w 2916"/>
              <a:gd name="T43" fmla="*/ 2147483647 h 1476"/>
              <a:gd name="T44" fmla="*/ 0 w 2916"/>
              <a:gd name="T45" fmla="*/ 2147483647 h 147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916"/>
              <a:gd name="T70" fmla="*/ 0 h 1476"/>
              <a:gd name="T71" fmla="*/ 2916 w 2916"/>
              <a:gd name="T72" fmla="*/ 1476 h 147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916" h="1476">
                <a:moveTo>
                  <a:pt x="0" y="1476"/>
                </a:moveTo>
                <a:cubicBezTo>
                  <a:pt x="16" y="1452"/>
                  <a:pt x="32" y="1428"/>
                  <a:pt x="48" y="1404"/>
                </a:cubicBezTo>
                <a:cubicBezTo>
                  <a:pt x="56" y="1392"/>
                  <a:pt x="60" y="1376"/>
                  <a:pt x="72" y="1368"/>
                </a:cubicBezTo>
                <a:cubicBezTo>
                  <a:pt x="126" y="1332"/>
                  <a:pt x="171" y="1305"/>
                  <a:pt x="216" y="1260"/>
                </a:cubicBezTo>
                <a:cubicBezTo>
                  <a:pt x="245" y="1174"/>
                  <a:pt x="204" y="1278"/>
                  <a:pt x="264" y="1188"/>
                </a:cubicBezTo>
                <a:cubicBezTo>
                  <a:pt x="271" y="1177"/>
                  <a:pt x="270" y="1163"/>
                  <a:pt x="276" y="1152"/>
                </a:cubicBezTo>
                <a:cubicBezTo>
                  <a:pt x="307" y="1096"/>
                  <a:pt x="333" y="1054"/>
                  <a:pt x="384" y="1020"/>
                </a:cubicBezTo>
                <a:cubicBezTo>
                  <a:pt x="409" y="983"/>
                  <a:pt x="444" y="952"/>
                  <a:pt x="480" y="924"/>
                </a:cubicBezTo>
                <a:cubicBezTo>
                  <a:pt x="503" y="906"/>
                  <a:pt x="528" y="892"/>
                  <a:pt x="552" y="876"/>
                </a:cubicBezTo>
                <a:cubicBezTo>
                  <a:pt x="564" y="868"/>
                  <a:pt x="588" y="852"/>
                  <a:pt x="588" y="852"/>
                </a:cubicBezTo>
                <a:cubicBezTo>
                  <a:pt x="620" y="804"/>
                  <a:pt x="671" y="764"/>
                  <a:pt x="720" y="732"/>
                </a:cubicBezTo>
                <a:cubicBezTo>
                  <a:pt x="765" y="665"/>
                  <a:pt x="808" y="609"/>
                  <a:pt x="876" y="564"/>
                </a:cubicBezTo>
                <a:cubicBezTo>
                  <a:pt x="944" y="462"/>
                  <a:pt x="832" y="620"/>
                  <a:pt x="972" y="480"/>
                </a:cubicBezTo>
                <a:cubicBezTo>
                  <a:pt x="1064" y="388"/>
                  <a:pt x="1016" y="427"/>
                  <a:pt x="1116" y="360"/>
                </a:cubicBezTo>
                <a:cubicBezTo>
                  <a:pt x="1130" y="351"/>
                  <a:pt x="1139" y="334"/>
                  <a:pt x="1152" y="324"/>
                </a:cubicBezTo>
                <a:cubicBezTo>
                  <a:pt x="1175" y="306"/>
                  <a:pt x="1200" y="292"/>
                  <a:pt x="1224" y="276"/>
                </a:cubicBezTo>
                <a:cubicBezTo>
                  <a:pt x="1255" y="256"/>
                  <a:pt x="1299" y="245"/>
                  <a:pt x="1332" y="228"/>
                </a:cubicBezTo>
                <a:cubicBezTo>
                  <a:pt x="1403" y="192"/>
                  <a:pt x="1476" y="156"/>
                  <a:pt x="1548" y="120"/>
                </a:cubicBezTo>
                <a:cubicBezTo>
                  <a:pt x="1625" y="81"/>
                  <a:pt x="1761" y="71"/>
                  <a:pt x="1848" y="60"/>
                </a:cubicBezTo>
                <a:cubicBezTo>
                  <a:pt x="1914" y="38"/>
                  <a:pt x="1971" y="24"/>
                  <a:pt x="2040" y="12"/>
                </a:cubicBezTo>
                <a:cubicBezTo>
                  <a:pt x="2333" y="36"/>
                  <a:pt x="2624" y="0"/>
                  <a:pt x="2916" y="0"/>
                </a:cubicBezTo>
                <a:lnTo>
                  <a:pt x="2916" y="1464"/>
                </a:lnTo>
                <a:lnTo>
                  <a:pt x="0" y="1476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967" name="Freeform 7"/>
          <p:cNvSpPr>
            <a:spLocks/>
          </p:cNvSpPr>
          <p:nvPr/>
        </p:nvSpPr>
        <p:spPr bwMode="auto">
          <a:xfrm rot="148641" flipH="1">
            <a:off x="-144463" y="4419600"/>
            <a:ext cx="4954588" cy="2432050"/>
          </a:xfrm>
          <a:custGeom>
            <a:avLst/>
            <a:gdLst>
              <a:gd name="T0" fmla="*/ 2147483647 w 2880"/>
              <a:gd name="T1" fmla="*/ 2147483647 h 1200"/>
              <a:gd name="T2" fmla="*/ 2147483647 w 2880"/>
              <a:gd name="T3" fmla="*/ 2147483647 h 1200"/>
              <a:gd name="T4" fmla="*/ 0 w 2880"/>
              <a:gd name="T5" fmla="*/ 2147483647 h 1200"/>
              <a:gd name="T6" fmla="*/ 0 60000 65536"/>
              <a:gd name="T7" fmla="*/ 0 60000 65536"/>
              <a:gd name="T8" fmla="*/ 0 60000 65536"/>
              <a:gd name="T9" fmla="*/ 0 w 2880"/>
              <a:gd name="T10" fmla="*/ 0 h 1200"/>
              <a:gd name="T11" fmla="*/ 2880 w 2880"/>
              <a:gd name="T12" fmla="*/ 1200 h 1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0" h="1200">
                <a:moveTo>
                  <a:pt x="2880" y="48"/>
                </a:moveTo>
                <a:cubicBezTo>
                  <a:pt x="2352" y="24"/>
                  <a:pt x="1824" y="0"/>
                  <a:pt x="1344" y="192"/>
                </a:cubicBezTo>
                <a:cubicBezTo>
                  <a:pt x="864" y="384"/>
                  <a:pt x="432" y="792"/>
                  <a:pt x="0" y="120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68" name="Freeform 8"/>
          <p:cNvSpPr>
            <a:spLocks/>
          </p:cNvSpPr>
          <p:nvPr/>
        </p:nvSpPr>
        <p:spPr bwMode="auto">
          <a:xfrm flipH="1">
            <a:off x="3238500" y="2146300"/>
            <a:ext cx="6057900" cy="2289175"/>
          </a:xfrm>
          <a:custGeom>
            <a:avLst/>
            <a:gdLst>
              <a:gd name="T0" fmla="*/ 2147483647 w 3456"/>
              <a:gd name="T1" fmla="*/ 2147483647 h 1352"/>
              <a:gd name="T2" fmla="*/ 2147483647 w 3456"/>
              <a:gd name="T3" fmla="*/ 2147483647 h 1352"/>
              <a:gd name="T4" fmla="*/ 2147483647 w 3456"/>
              <a:gd name="T5" fmla="*/ 2147483647 h 1352"/>
              <a:gd name="T6" fmla="*/ 2147483647 w 3456"/>
              <a:gd name="T7" fmla="*/ 2147483647 h 1352"/>
              <a:gd name="T8" fmla="*/ 2147483647 w 3456"/>
              <a:gd name="T9" fmla="*/ 2147483647 h 1352"/>
              <a:gd name="T10" fmla="*/ 2147483647 w 3456"/>
              <a:gd name="T11" fmla="*/ 2147483647 h 1352"/>
              <a:gd name="T12" fmla="*/ 0 w 3456"/>
              <a:gd name="T13" fmla="*/ 2147483647 h 13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56"/>
              <a:gd name="T22" fmla="*/ 0 h 1352"/>
              <a:gd name="T23" fmla="*/ 3456 w 3456"/>
              <a:gd name="T24" fmla="*/ 1352 h 13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56" h="1352">
                <a:moveTo>
                  <a:pt x="3456" y="1304"/>
                </a:moveTo>
                <a:cubicBezTo>
                  <a:pt x="3108" y="1080"/>
                  <a:pt x="2760" y="856"/>
                  <a:pt x="2544" y="824"/>
                </a:cubicBezTo>
                <a:cubicBezTo>
                  <a:pt x="2328" y="792"/>
                  <a:pt x="2328" y="1248"/>
                  <a:pt x="2160" y="1112"/>
                </a:cubicBezTo>
                <a:cubicBezTo>
                  <a:pt x="1992" y="976"/>
                  <a:pt x="1752" y="0"/>
                  <a:pt x="1536" y="8"/>
                </a:cubicBezTo>
                <a:cubicBezTo>
                  <a:pt x="1320" y="16"/>
                  <a:pt x="1024" y="984"/>
                  <a:pt x="864" y="1160"/>
                </a:cubicBezTo>
                <a:cubicBezTo>
                  <a:pt x="704" y="1336"/>
                  <a:pt x="720" y="1032"/>
                  <a:pt x="576" y="1064"/>
                </a:cubicBezTo>
                <a:cubicBezTo>
                  <a:pt x="432" y="1096"/>
                  <a:pt x="216" y="1224"/>
                  <a:pt x="0" y="1352"/>
                </a:cubicBezTo>
              </a:path>
            </a:pathLst>
          </a:custGeom>
          <a:noFill/>
          <a:ln w="254000" cmpd="sng">
            <a:solidFill>
              <a:srgbClr val="66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69" name="Freeform 9"/>
          <p:cNvSpPr>
            <a:spLocks/>
          </p:cNvSpPr>
          <p:nvPr/>
        </p:nvSpPr>
        <p:spPr bwMode="auto">
          <a:xfrm rot="148641" flipH="1">
            <a:off x="-144463" y="3716338"/>
            <a:ext cx="5899151" cy="3138487"/>
          </a:xfrm>
          <a:custGeom>
            <a:avLst/>
            <a:gdLst>
              <a:gd name="T0" fmla="*/ 2147483647 w 2880"/>
              <a:gd name="T1" fmla="*/ 2147483647 h 1200"/>
              <a:gd name="T2" fmla="*/ 2147483647 w 2880"/>
              <a:gd name="T3" fmla="*/ 2147483647 h 1200"/>
              <a:gd name="T4" fmla="*/ 0 w 2880"/>
              <a:gd name="T5" fmla="*/ 2147483647 h 1200"/>
              <a:gd name="T6" fmla="*/ 0 60000 65536"/>
              <a:gd name="T7" fmla="*/ 0 60000 65536"/>
              <a:gd name="T8" fmla="*/ 0 60000 65536"/>
              <a:gd name="T9" fmla="*/ 0 w 2880"/>
              <a:gd name="T10" fmla="*/ 0 h 1200"/>
              <a:gd name="T11" fmla="*/ 2880 w 2880"/>
              <a:gd name="T12" fmla="*/ 1200 h 1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0" h="1200">
                <a:moveTo>
                  <a:pt x="2880" y="48"/>
                </a:moveTo>
                <a:cubicBezTo>
                  <a:pt x="2352" y="24"/>
                  <a:pt x="1824" y="0"/>
                  <a:pt x="1344" y="192"/>
                </a:cubicBezTo>
                <a:cubicBezTo>
                  <a:pt x="864" y="384"/>
                  <a:pt x="432" y="792"/>
                  <a:pt x="0" y="120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0" name="AutoShape 10"/>
          <p:cNvSpPr>
            <a:spLocks noChangeArrowheads="1"/>
          </p:cNvSpPr>
          <p:nvPr/>
        </p:nvSpPr>
        <p:spPr bwMode="auto">
          <a:xfrm rot="2892021" flipH="1">
            <a:off x="3612357" y="5812631"/>
            <a:ext cx="1689100" cy="550863"/>
          </a:xfrm>
          <a:prstGeom prst="leftArrow">
            <a:avLst>
              <a:gd name="adj1" fmla="val 50000"/>
              <a:gd name="adj2" fmla="val 76657"/>
            </a:avLst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68971" name="AutoShape 11"/>
          <p:cNvSpPr>
            <a:spLocks noChangeArrowheads="1"/>
          </p:cNvSpPr>
          <p:nvPr/>
        </p:nvSpPr>
        <p:spPr bwMode="auto">
          <a:xfrm rot="324308" flipH="1">
            <a:off x="128588" y="3794125"/>
            <a:ext cx="1693862" cy="550863"/>
          </a:xfrm>
          <a:prstGeom prst="leftArrow">
            <a:avLst>
              <a:gd name="adj1" fmla="val 50000"/>
              <a:gd name="adj2" fmla="val 76873"/>
            </a:avLst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68972" name="Line 12"/>
          <p:cNvSpPr>
            <a:spLocks noChangeShapeType="1"/>
          </p:cNvSpPr>
          <p:nvPr/>
        </p:nvSpPr>
        <p:spPr bwMode="auto">
          <a:xfrm>
            <a:off x="1192213" y="3087688"/>
            <a:ext cx="0" cy="6286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3" name="Line 13"/>
          <p:cNvSpPr>
            <a:spLocks noChangeShapeType="1"/>
          </p:cNvSpPr>
          <p:nvPr/>
        </p:nvSpPr>
        <p:spPr bwMode="auto">
          <a:xfrm flipH="1">
            <a:off x="3238500" y="2617788"/>
            <a:ext cx="471488" cy="14906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74" name="WordArt 14"/>
          <p:cNvSpPr>
            <a:spLocks noChangeArrowheads="1" noChangeShapeType="1" noTextEdit="1"/>
          </p:cNvSpPr>
          <p:nvPr/>
        </p:nvSpPr>
        <p:spPr bwMode="auto">
          <a:xfrm>
            <a:off x="381000" y="5791200"/>
            <a:ext cx="20288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mantle</a:t>
            </a:r>
          </a:p>
        </p:txBody>
      </p:sp>
      <p:sp>
        <p:nvSpPr>
          <p:cNvPr id="168975" name="WordArt 15"/>
          <p:cNvSpPr>
            <a:spLocks noChangeArrowheads="1" noChangeShapeType="1" noTextEdit="1"/>
          </p:cNvSpPr>
          <p:nvPr/>
        </p:nvSpPr>
        <p:spPr bwMode="auto">
          <a:xfrm rot="1236043">
            <a:off x="3124200" y="1905000"/>
            <a:ext cx="16192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0066"/>
                </a:solidFill>
                <a:latin typeface="Arial Black"/>
              </a:rPr>
              <a:t>Tom’s Trench</a:t>
            </a:r>
          </a:p>
        </p:txBody>
      </p:sp>
      <p:sp>
        <p:nvSpPr>
          <p:cNvPr id="168976" name="WordArt 16"/>
          <p:cNvSpPr>
            <a:spLocks noChangeArrowheads="1" noChangeShapeType="1" noTextEdit="1"/>
          </p:cNvSpPr>
          <p:nvPr/>
        </p:nvSpPr>
        <p:spPr bwMode="auto">
          <a:xfrm>
            <a:off x="152400" y="1600200"/>
            <a:ext cx="19812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oceanic</a:t>
            </a:r>
          </a:p>
          <a:p>
            <a:r>
              <a:rPr lang="en-US" sz="36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 Black"/>
              </a:rPr>
              <a:t>crust</a:t>
            </a:r>
          </a:p>
        </p:txBody>
      </p:sp>
      <p:sp>
        <p:nvSpPr>
          <p:cNvPr id="168977" name="WordArt 17"/>
          <p:cNvSpPr>
            <a:spLocks noChangeArrowheads="1" noChangeShapeType="1" noTextEdit="1"/>
          </p:cNvSpPr>
          <p:nvPr/>
        </p:nvSpPr>
        <p:spPr bwMode="auto">
          <a:xfrm rot="1690773">
            <a:off x="2057400" y="4343400"/>
            <a:ext cx="1762125" cy="568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Massaro</a:t>
            </a:r>
          </a:p>
        </p:txBody>
      </p:sp>
      <p:sp>
        <p:nvSpPr>
          <p:cNvPr id="168978" name="Rectangle 18"/>
          <p:cNvSpPr>
            <a:spLocks noChangeArrowheads="1"/>
          </p:cNvSpPr>
          <p:nvPr/>
        </p:nvSpPr>
        <p:spPr bwMode="auto">
          <a:xfrm>
            <a:off x="6400800" y="2133600"/>
            <a:ext cx="381000" cy="4876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68979" name="WordArt 19"/>
          <p:cNvSpPr>
            <a:spLocks noChangeArrowheads="1" noChangeShapeType="1" noTextEdit="1"/>
          </p:cNvSpPr>
          <p:nvPr/>
        </p:nvSpPr>
        <p:spPr bwMode="auto">
          <a:xfrm>
            <a:off x="5181600" y="2133600"/>
            <a:ext cx="33528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Magloire Mtns</a:t>
            </a:r>
          </a:p>
        </p:txBody>
      </p:sp>
      <p:sp>
        <p:nvSpPr>
          <p:cNvPr id="168980" name="WordArt 20"/>
          <p:cNvSpPr>
            <a:spLocks noChangeArrowheads="1" noChangeShapeType="1" noTextEdit="1"/>
          </p:cNvSpPr>
          <p:nvPr/>
        </p:nvSpPr>
        <p:spPr bwMode="auto">
          <a:xfrm>
            <a:off x="6019800" y="4267200"/>
            <a:ext cx="2590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Naughton</a:t>
            </a:r>
          </a:p>
        </p:txBody>
      </p:sp>
      <p:sp>
        <p:nvSpPr>
          <p:cNvPr id="168981" name="AutoShape 21"/>
          <p:cNvSpPr>
            <a:spLocks noChangeArrowheads="1"/>
          </p:cNvSpPr>
          <p:nvPr/>
        </p:nvSpPr>
        <p:spPr bwMode="auto">
          <a:xfrm flipH="1">
            <a:off x="4724400" y="4800600"/>
            <a:ext cx="4170363" cy="784225"/>
          </a:xfrm>
          <a:prstGeom prst="rightArrow">
            <a:avLst>
              <a:gd name="adj1" fmla="val 50000"/>
              <a:gd name="adj2" fmla="val 132945"/>
            </a:avLst>
          </a:prstGeom>
          <a:solidFill>
            <a:srgbClr val="F2D9AC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68982" name="WordArt 22"/>
          <p:cNvSpPr>
            <a:spLocks noChangeArrowheads="1" noChangeShapeType="1" noTextEdit="1"/>
          </p:cNvSpPr>
          <p:nvPr/>
        </p:nvSpPr>
        <p:spPr bwMode="auto">
          <a:xfrm>
            <a:off x="5638800" y="5562600"/>
            <a:ext cx="3505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continental </a:t>
            </a:r>
          </a:p>
          <a:p>
            <a:r>
              <a:rPr lang="en-US" sz="36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crust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B0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3"/>
          <p:cNvSpPr>
            <a:spLocks noChangeArrowheads="1"/>
          </p:cNvSpPr>
          <p:nvPr/>
        </p:nvSpPr>
        <p:spPr bwMode="auto">
          <a:xfrm>
            <a:off x="0" y="0"/>
            <a:ext cx="14478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200">
                <a:solidFill>
                  <a:srgbClr val="99CCFF"/>
                </a:solidFill>
              </a:rPr>
              <a:t>4</a:t>
            </a:r>
          </a:p>
        </p:txBody>
      </p:sp>
      <p:pic>
        <p:nvPicPr>
          <p:cNvPr id="169987" name="Picture 5" descr="subduction z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81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9988" name="Group 11"/>
          <p:cNvGrpSpPr>
            <a:grpSpLocks/>
          </p:cNvGrpSpPr>
          <p:nvPr/>
        </p:nvGrpSpPr>
        <p:grpSpPr bwMode="auto">
          <a:xfrm>
            <a:off x="2514600" y="914400"/>
            <a:ext cx="1619250" cy="1524000"/>
            <a:chOff x="1584" y="576"/>
            <a:chExt cx="1020" cy="960"/>
          </a:xfrm>
        </p:grpSpPr>
        <p:sp>
          <p:nvSpPr>
            <p:cNvPr id="169989" name="WordArt 9"/>
            <p:cNvSpPr>
              <a:spLocks noChangeArrowheads="1" noChangeShapeType="1" noTextEdit="1"/>
            </p:cNvSpPr>
            <p:nvPr/>
          </p:nvSpPr>
          <p:spPr bwMode="auto">
            <a:xfrm>
              <a:off x="1584" y="576"/>
              <a:ext cx="1020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CC00"/>
                  </a:solidFill>
                  <a:latin typeface="Arial Black"/>
                </a:rPr>
                <a:t>trench</a:t>
              </a:r>
            </a:p>
          </p:txBody>
        </p:sp>
        <p:sp>
          <p:nvSpPr>
            <p:cNvPr id="169990" name="Line 10"/>
            <p:cNvSpPr>
              <a:spLocks noChangeShapeType="1"/>
            </p:cNvSpPr>
            <p:nvPr/>
          </p:nvSpPr>
          <p:spPr bwMode="auto">
            <a:xfrm>
              <a:off x="2112" y="1008"/>
              <a:ext cx="96" cy="52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034" name="Group 112"/>
          <p:cNvGrpSpPr>
            <a:grpSpLocks/>
          </p:cNvGrpSpPr>
          <p:nvPr/>
        </p:nvGrpSpPr>
        <p:grpSpPr bwMode="auto">
          <a:xfrm>
            <a:off x="2244725" y="1635125"/>
            <a:ext cx="4200525" cy="2136775"/>
            <a:chOff x="3960" y="6084"/>
            <a:chExt cx="5040" cy="2521"/>
          </a:xfrm>
        </p:grpSpPr>
        <p:sp>
          <p:nvSpPr>
            <p:cNvPr id="172155" name="Text Box 113"/>
            <p:cNvSpPr txBox="1">
              <a:spLocks noChangeArrowheads="1"/>
            </p:cNvSpPr>
            <p:nvPr/>
          </p:nvSpPr>
          <p:spPr bwMode="auto">
            <a:xfrm>
              <a:off x="8100" y="6264"/>
              <a:ext cx="9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600">
                  <a:latin typeface="Arial Narrow" pitchFamily="34" charset="0"/>
                  <a:ea typeface="SimSun" pitchFamily="2" charset="-122"/>
                </a:rPr>
                <a:t> </a:t>
              </a: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56" name="Text Box 114"/>
            <p:cNvSpPr txBox="1">
              <a:spLocks noChangeArrowheads="1"/>
            </p:cNvSpPr>
            <p:nvPr/>
          </p:nvSpPr>
          <p:spPr bwMode="auto">
            <a:xfrm>
              <a:off x="5796" y="7885"/>
              <a:ext cx="9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57" name="Text Box 115"/>
            <p:cNvSpPr txBox="1">
              <a:spLocks noChangeArrowheads="1"/>
            </p:cNvSpPr>
            <p:nvPr/>
          </p:nvSpPr>
          <p:spPr bwMode="auto">
            <a:xfrm>
              <a:off x="3960" y="6084"/>
              <a:ext cx="9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pic>
        <p:nvPicPr>
          <p:cNvPr id="172035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899150"/>
            <a:ext cx="412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6" name="Line 117"/>
          <p:cNvSpPr>
            <a:spLocks noChangeShapeType="1"/>
          </p:cNvSpPr>
          <p:nvPr/>
        </p:nvSpPr>
        <p:spPr bwMode="auto">
          <a:xfrm flipV="1">
            <a:off x="7848600" y="5372100"/>
            <a:ext cx="0" cy="914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2037" name="Picture 1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216525"/>
            <a:ext cx="200025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8" name="Picture 1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556250"/>
            <a:ext cx="2619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9" name="Picture 120" descr="split bra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76200"/>
            <a:ext cx="605155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40" name="Line 121"/>
          <p:cNvSpPr>
            <a:spLocks noChangeShapeType="1"/>
          </p:cNvSpPr>
          <p:nvPr/>
        </p:nvSpPr>
        <p:spPr bwMode="auto">
          <a:xfrm flipH="1">
            <a:off x="4819650" y="1143000"/>
            <a:ext cx="750888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1" name="Line 122"/>
          <p:cNvSpPr>
            <a:spLocks noChangeShapeType="1"/>
          </p:cNvSpPr>
          <p:nvPr/>
        </p:nvSpPr>
        <p:spPr bwMode="auto">
          <a:xfrm flipH="1">
            <a:off x="4519613" y="1905000"/>
            <a:ext cx="300037" cy="9159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2" name="Rectangle 123"/>
          <p:cNvSpPr>
            <a:spLocks noChangeArrowheads="1"/>
          </p:cNvSpPr>
          <p:nvPr/>
        </p:nvSpPr>
        <p:spPr bwMode="auto">
          <a:xfrm>
            <a:off x="1219200" y="228600"/>
            <a:ext cx="6450013" cy="6251575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72043" name="Line 124"/>
          <p:cNvSpPr>
            <a:spLocks noChangeShapeType="1"/>
          </p:cNvSpPr>
          <p:nvPr/>
        </p:nvSpPr>
        <p:spPr bwMode="auto">
          <a:xfrm flipV="1">
            <a:off x="5570538" y="228600"/>
            <a:ext cx="0" cy="914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4" name="Freeform 125"/>
          <p:cNvSpPr>
            <a:spLocks/>
          </p:cNvSpPr>
          <p:nvPr/>
        </p:nvSpPr>
        <p:spPr bwMode="auto">
          <a:xfrm>
            <a:off x="5570538" y="1143000"/>
            <a:ext cx="1316037" cy="22225"/>
          </a:xfrm>
          <a:custGeom>
            <a:avLst/>
            <a:gdLst>
              <a:gd name="T0" fmla="*/ 0 w 2073"/>
              <a:gd name="T1" fmla="*/ 0 h 34"/>
              <a:gd name="T2" fmla="*/ 2147483647 w 2073"/>
              <a:gd name="T3" fmla="*/ 2147483647 h 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73" h="34">
                <a:moveTo>
                  <a:pt x="0" y="0"/>
                </a:moveTo>
                <a:lnTo>
                  <a:pt x="2073" y="3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5" name="Freeform 126"/>
          <p:cNvSpPr>
            <a:spLocks/>
          </p:cNvSpPr>
          <p:nvPr/>
        </p:nvSpPr>
        <p:spPr bwMode="auto">
          <a:xfrm>
            <a:off x="6886575" y="1165225"/>
            <a:ext cx="742950" cy="3409950"/>
          </a:xfrm>
          <a:custGeom>
            <a:avLst/>
            <a:gdLst>
              <a:gd name="T0" fmla="*/ 0 w 1170"/>
              <a:gd name="T1" fmla="*/ 0 h 5371"/>
              <a:gd name="T2" fmla="*/ 2147483647 w 1170"/>
              <a:gd name="T3" fmla="*/ 2147483647 h 5371"/>
              <a:gd name="T4" fmla="*/ 2147483647 w 1170"/>
              <a:gd name="T5" fmla="*/ 2147483647 h 5371"/>
              <a:gd name="T6" fmla="*/ 2147483647 w 1170"/>
              <a:gd name="T7" fmla="*/ 2147483647 h 5371"/>
              <a:gd name="T8" fmla="*/ 2147483647 w 1170"/>
              <a:gd name="T9" fmla="*/ 2147483647 h 5371"/>
              <a:gd name="T10" fmla="*/ 2147483647 w 1170"/>
              <a:gd name="T11" fmla="*/ 2147483647 h 537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70" h="5371">
                <a:moveTo>
                  <a:pt x="0" y="0"/>
                </a:moveTo>
                <a:lnTo>
                  <a:pt x="150" y="1050"/>
                </a:lnTo>
                <a:lnTo>
                  <a:pt x="510" y="2430"/>
                </a:lnTo>
                <a:lnTo>
                  <a:pt x="570" y="3510"/>
                </a:lnTo>
                <a:lnTo>
                  <a:pt x="960" y="4996"/>
                </a:lnTo>
                <a:lnTo>
                  <a:pt x="1170" y="5371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6" name="Freeform 127"/>
          <p:cNvSpPr>
            <a:spLocks/>
          </p:cNvSpPr>
          <p:nvPr/>
        </p:nvSpPr>
        <p:spPr bwMode="auto">
          <a:xfrm>
            <a:off x="3276600" y="4572000"/>
            <a:ext cx="4322763" cy="177800"/>
          </a:xfrm>
          <a:custGeom>
            <a:avLst/>
            <a:gdLst>
              <a:gd name="T0" fmla="*/ 0 w 6808"/>
              <a:gd name="T1" fmla="*/ 0 h 281"/>
              <a:gd name="T2" fmla="*/ 2147483647 w 6808"/>
              <a:gd name="T3" fmla="*/ 2147483647 h 281"/>
              <a:gd name="T4" fmla="*/ 2147483647 w 6808"/>
              <a:gd name="T5" fmla="*/ 2147483647 h 281"/>
              <a:gd name="T6" fmla="*/ 2147483647 w 6808"/>
              <a:gd name="T7" fmla="*/ 2147483647 h 2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808" h="281">
                <a:moveTo>
                  <a:pt x="0" y="0"/>
                </a:moveTo>
                <a:lnTo>
                  <a:pt x="1358" y="281"/>
                </a:lnTo>
                <a:lnTo>
                  <a:pt x="3741" y="281"/>
                </a:lnTo>
                <a:lnTo>
                  <a:pt x="6808" y="36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2047" name="Picture 1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1338"/>
            <a:ext cx="200025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8" name="Picture 1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9682">
            <a:off x="1836738" y="765175"/>
            <a:ext cx="3556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9" name="Picture 1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50875"/>
            <a:ext cx="200025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50" name="Freeform 136"/>
          <p:cNvSpPr>
            <a:spLocks/>
          </p:cNvSpPr>
          <p:nvPr/>
        </p:nvSpPr>
        <p:spPr bwMode="auto">
          <a:xfrm>
            <a:off x="2809875" y="2820988"/>
            <a:ext cx="1709738" cy="3602037"/>
          </a:xfrm>
          <a:custGeom>
            <a:avLst/>
            <a:gdLst>
              <a:gd name="T0" fmla="*/ 2147483647 w 2693"/>
              <a:gd name="T1" fmla="*/ 0 h 5674"/>
              <a:gd name="T2" fmla="*/ 2147483647 w 2693"/>
              <a:gd name="T3" fmla="*/ 2147483647 h 5674"/>
              <a:gd name="T4" fmla="*/ 2147483647 w 2693"/>
              <a:gd name="T5" fmla="*/ 2147483647 h 5674"/>
              <a:gd name="T6" fmla="*/ 2147483647 w 2693"/>
              <a:gd name="T7" fmla="*/ 2147483647 h 5674"/>
              <a:gd name="T8" fmla="*/ 0 w 2693"/>
              <a:gd name="T9" fmla="*/ 2147483647 h 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93" h="5674">
                <a:moveTo>
                  <a:pt x="2693" y="0"/>
                </a:moveTo>
                <a:lnTo>
                  <a:pt x="1275" y="960"/>
                </a:lnTo>
                <a:lnTo>
                  <a:pt x="803" y="2640"/>
                </a:lnTo>
                <a:lnTo>
                  <a:pt x="270" y="4474"/>
                </a:lnTo>
                <a:lnTo>
                  <a:pt x="0" y="567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1" name="Freeform 137"/>
          <p:cNvSpPr>
            <a:spLocks/>
          </p:cNvSpPr>
          <p:nvPr/>
        </p:nvSpPr>
        <p:spPr bwMode="auto">
          <a:xfrm>
            <a:off x="2581275" y="2317750"/>
            <a:ext cx="1038225" cy="1112838"/>
          </a:xfrm>
          <a:custGeom>
            <a:avLst/>
            <a:gdLst>
              <a:gd name="T0" fmla="*/ 0 w 1245"/>
              <a:gd name="T1" fmla="*/ 0 h 1314"/>
              <a:gd name="T2" fmla="*/ 2147483647 w 1245"/>
              <a:gd name="T3" fmla="*/ 2147483647 h 1314"/>
              <a:gd name="T4" fmla="*/ 2147483647 w 1245"/>
              <a:gd name="T5" fmla="*/ 2147483647 h 1314"/>
              <a:gd name="T6" fmla="*/ 2147483647 w 1245"/>
              <a:gd name="T7" fmla="*/ 2147483647 h 1314"/>
              <a:gd name="T8" fmla="*/ 2147483647 w 1245"/>
              <a:gd name="T9" fmla="*/ 2147483647 h 1314"/>
              <a:gd name="T10" fmla="*/ 2147483647 w 1245"/>
              <a:gd name="T11" fmla="*/ 2147483647 h 13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45" h="1314">
                <a:moveTo>
                  <a:pt x="0" y="0"/>
                </a:moveTo>
                <a:lnTo>
                  <a:pt x="300" y="300"/>
                </a:lnTo>
                <a:lnTo>
                  <a:pt x="705" y="414"/>
                </a:lnTo>
                <a:lnTo>
                  <a:pt x="885" y="774"/>
                </a:lnTo>
                <a:lnTo>
                  <a:pt x="1065" y="1134"/>
                </a:lnTo>
                <a:lnTo>
                  <a:pt x="1245" y="131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2" name="Freeform 138"/>
          <p:cNvSpPr>
            <a:spLocks/>
          </p:cNvSpPr>
          <p:nvPr/>
        </p:nvSpPr>
        <p:spPr bwMode="auto">
          <a:xfrm>
            <a:off x="1219200" y="1600200"/>
            <a:ext cx="1387475" cy="768350"/>
          </a:xfrm>
          <a:custGeom>
            <a:avLst/>
            <a:gdLst>
              <a:gd name="T0" fmla="*/ 2147483647 w 1665"/>
              <a:gd name="T1" fmla="*/ 2147483647 h 906"/>
              <a:gd name="T2" fmla="*/ 2147483647 w 1665"/>
              <a:gd name="T3" fmla="*/ 2147483647 h 906"/>
              <a:gd name="T4" fmla="*/ 2147483647 w 1665"/>
              <a:gd name="T5" fmla="*/ 0 h 906"/>
              <a:gd name="T6" fmla="*/ 0 w 1665"/>
              <a:gd name="T7" fmla="*/ 2147483647 h 90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65" h="906">
                <a:moveTo>
                  <a:pt x="1665" y="906"/>
                </a:moveTo>
                <a:lnTo>
                  <a:pt x="1620" y="360"/>
                </a:lnTo>
                <a:lnTo>
                  <a:pt x="1440" y="0"/>
                </a:lnTo>
                <a:lnTo>
                  <a:pt x="0" y="18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3" name="Text Box 139"/>
          <p:cNvSpPr txBox="1">
            <a:spLocks noChangeArrowheads="1"/>
          </p:cNvSpPr>
          <p:nvPr/>
        </p:nvSpPr>
        <p:spPr bwMode="auto">
          <a:xfrm>
            <a:off x="4191000" y="3810000"/>
            <a:ext cx="676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>
                <a:latin typeface="Serpentine" pitchFamily="2" charset="0"/>
                <a:ea typeface="SimSun" pitchFamily="2" charset="-122"/>
              </a:rPr>
              <a:t>  </a:t>
            </a:r>
            <a:br>
              <a:rPr lang="en-US" altLang="zh-CN" sz="400">
                <a:latin typeface="Serpentine" pitchFamily="2" charset="0"/>
                <a:ea typeface="SimSun" pitchFamily="2" charset="-122"/>
              </a:rPr>
            </a:br>
            <a:r>
              <a:rPr lang="en-US" altLang="zh-CN" sz="1200">
                <a:latin typeface="Serpentine" pitchFamily="2" charset="0"/>
                <a:ea typeface="SimSun" pitchFamily="2" charset="-122"/>
              </a:rPr>
              <a:t>   </a:t>
            </a:r>
            <a:endParaRPr lang="en-US" altLang="zh-CN" sz="900">
              <a:latin typeface="Serpentine" pitchFamily="2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latin typeface="Serpentine" pitchFamily="2" charset="0"/>
                <a:ea typeface="SimSun" pitchFamily="2" charset="-122"/>
              </a:rPr>
              <a:t> </a:t>
            </a:r>
            <a:r>
              <a:rPr lang="en-US" altLang="zh-CN" sz="1800">
                <a:latin typeface="Arial Black" pitchFamily="34" charset="0"/>
                <a:ea typeface="SimSun" pitchFamily="2" charset="-122"/>
              </a:rPr>
              <a:t>J</a:t>
            </a:r>
            <a:endParaRPr lang="en-US" altLang="en-US">
              <a:latin typeface="Arial Black" pitchFamily="34" charset="0"/>
            </a:endParaRPr>
          </a:p>
        </p:txBody>
      </p:sp>
      <p:sp>
        <p:nvSpPr>
          <p:cNvPr id="172054" name="Freeform 140"/>
          <p:cNvSpPr>
            <a:spLocks/>
          </p:cNvSpPr>
          <p:nvPr/>
        </p:nvSpPr>
        <p:spPr bwMode="auto">
          <a:xfrm>
            <a:off x="4440238" y="4487863"/>
            <a:ext cx="3175" cy="396875"/>
          </a:xfrm>
          <a:custGeom>
            <a:avLst/>
            <a:gdLst>
              <a:gd name="T0" fmla="*/ 0 w 7"/>
              <a:gd name="T1" fmla="*/ 0 h 624"/>
              <a:gd name="T2" fmla="*/ 2147483647 w 7"/>
              <a:gd name="T3" fmla="*/ 2147483647 h 62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" h="624">
                <a:moveTo>
                  <a:pt x="0" y="0"/>
                </a:moveTo>
                <a:lnTo>
                  <a:pt x="7" y="62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5" name="Text Box 141"/>
          <p:cNvSpPr txBox="1">
            <a:spLocks noChangeArrowheads="1"/>
          </p:cNvSpPr>
          <p:nvPr/>
        </p:nvSpPr>
        <p:spPr bwMode="auto">
          <a:xfrm>
            <a:off x="4267200" y="4392613"/>
            <a:ext cx="6000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en-US" altLang="zh-CN" sz="1100">
                <a:latin typeface="Serpentine" pitchFamily="2" charset="0"/>
                <a:ea typeface="SimSun" pitchFamily="2" charset="-122"/>
              </a:rPr>
            </a:br>
            <a:r>
              <a:rPr lang="en-US" altLang="zh-CN" sz="2000">
                <a:latin typeface="Arial Black" pitchFamily="34" charset="0"/>
                <a:ea typeface="SimSun" pitchFamily="2" charset="-122"/>
              </a:rPr>
              <a:t>    </a:t>
            </a:r>
            <a:r>
              <a:rPr lang="en-US" altLang="zh-CN" sz="1600">
                <a:latin typeface="Arial Black" pitchFamily="34" charset="0"/>
                <a:ea typeface="SimSun" pitchFamily="2" charset="-122"/>
              </a:rPr>
              <a:t>K</a:t>
            </a:r>
            <a:endParaRPr lang="en-US" altLang="en-US" sz="2800">
              <a:latin typeface="Arial Black" pitchFamily="34" charset="0"/>
            </a:endParaRPr>
          </a:p>
        </p:txBody>
      </p:sp>
      <p:sp>
        <p:nvSpPr>
          <p:cNvPr id="172056" name="Line 142"/>
          <p:cNvSpPr>
            <a:spLocks noChangeShapeType="1"/>
          </p:cNvSpPr>
          <p:nvPr/>
        </p:nvSpPr>
        <p:spPr bwMode="auto">
          <a:xfrm>
            <a:off x="4670425" y="1905000"/>
            <a:ext cx="300038" cy="1873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7" name="Freeform 145"/>
          <p:cNvSpPr>
            <a:spLocks/>
          </p:cNvSpPr>
          <p:nvPr/>
        </p:nvSpPr>
        <p:spPr bwMode="auto">
          <a:xfrm>
            <a:off x="1219200" y="5372100"/>
            <a:ext cx="795338" cy="1089025"/>
          </a:xfrm>
          <a:custGeom>
            <a:avLst/>
            <a:gdLst>
              <a:gd name="T0" fmla="*/ 0 w 10000"/>
              <a:gd name="T1" fmla="*/ 0 h 12687"/>
              <a:gd name="T2" fmla="*/ 2147483647 w 10000"/>
              <a:gd name="T3" fmla="*/ 2147483647 h 12687"/>
              <a:gd name="T4" fmla="*/ 2147483647 w 10000"/>
              <a:gd name="T5" fmla="*/ 2147483647 h 12687"/>
              <a:gd name="T6" fmla="*/ 2147483647 w 10000"/>
              <a:gd name="T7" fmla="*/ 2147483647 h 126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000" h="12687">
                <a:moveTo>
                  <a:pt x="0" y="0"/>
                </a:moveTo>
                <a:cubicBezTo>
                  <a:pt x="1251" y="-7"/>
                  <a:pt x="3620" y="2592"/>
                  <a:pt x="4941" y="3839"/>
                </a:cubicBezTo>
                <a:cubicBezTo>
                  <a:pt x="6262" y="5086"/>
                  <a:pt x="7518" y="5817"/>
                  <a:pt x="7929" y="7485"/>
                </a:cubicBezTo>
                <a:cubicBezTo>
                  <a:pt x="8340" y="9155"/>
                  <a:pt x="9799" y="11113"/>
                  <a:pt x="10000" y="12687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58" name="Freeform 147"/>
          <p:cNvSpPr>
            <a:spLocks/>
          </p:cNvSpPr>
          <p:nvPr/>
        </p:nvSpPr>
        <p:spPr bwMode="auto">
          <a:xfrm>
            <a:off x="2409825" y="228600"/>
            <a:ext cx="171450" cy="1374775"/>
          </a:xfrm>
          <a:custGeom>
            <a:avLst/>
            <a:gdLst>
              <a:gd name="T0" fmla="*/ 0 w 360"/>
              <a:gd name="T1" fmla="*/ 2147483647 h 1905"/>
              <a:gd name="T2" fmla="*/ 2147483647 w 360"/>
              <a:gd name="T3" fmla="*/ 0 h 190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0" h="1905">
                <a:moveTo>
                  <a:pt x="0" y="1905"/>
                </a:moveTo>
                <a:lnTo>
                  <a:pt x="36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2059" name="Picture 1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91200"/>
            <a:ext cx="4349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60" name="Picture 1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105400"/>
            <a:ext cx="20161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61" name="Text Box 139"/>
          <p:cNvSpPr txBox="1">
            <a:spLocks noChangeArrowheads="1"/>
          </p:cNvSpPr>
          <p:nvPr/>
        </p:nvSpPr>
        <p:spPr bwMode="auto">
          <a:xfrm>
            <a:off x="4294188" y="1330325"/>
            <a:ext cx="676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>
                <a:latin typeface="Serpentine" pitchFamily="2" charset="0"/>
                <a:ea typeface="SimSun" pitchFamily="2" charset="-122"/>
              </a:rPr>
              <a:t>  </a:t>
            </a:r>
            <a:br>
              <a:rPr lang="en-US" altLang="zh-CN" sz="400">
                <a:latin typeface="Serpentine" pitchFamily="2" charset="0"/>
                <a:ea typeface="SimSun" pitchFamily="2" charset="-122"/>
              </a:rPr>
            </a:br>
            <a:r>
              <a:rPr lang="en-US" altLang="zh-CN" sz="1200">
                <a:latin typeface="Serpentine" pitchFamily="2" charset="0"/>
                <a:ea typeface="SimSun" pitchFamily="2" charset="-122"/>
              </a:rPr>
              <a:t>   </a:t>
            </a:r>
            <a:endParaRPr lang="en-US" altLang="zh-CN" sz="900">
              <a:latin typeface="Serpentine" pitchFamily="2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latin typeface="Serpentine" pitchFamily="2" charset="0"/>
                <a:ea typeface="SimSun" pitchFamily="2" charset="-122"/>
              </a:rPr>
              <a:t> </a:t>
            </a:r>
            <a:r>
              <a:rPr lang="en-US" altLang="zh-CN" sz="1800">
                <a:latin typeface="Arial Black" pitchFamily="34" charset="0"/>
                <a:ea typeface="SimSun" pitchFamily="2" charset="-122"/>
              </a:rPr>
              <a:t>R</a:t>
            </a:r>
            <a:endParaRPr lang="en-US" altLang="en-US">
              <a:latin typeface="Arial Black" pitchFamily="34" charset="0"/>
            </a:endParaRPr>
          </a:p>
        </p:txBody>
      </p:sp>
      <p:sp>
        <p:nvSpPr>
          <p:cNvPr id="172062" name="Text Box 139"/>
          <p:cNvSpPr txBox="1">
            <a:spLocks noChangeArrowheads="1"/>
          </p:cNvSpPr>
          <p:nvPr/>
        </p:nvSpPr>
        <p:spPr bwMode="auto">
          <a:xfrm>
            <a:off x="4856163" y="1711325"/>
            <a:ext cx="676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>
                <a:latin typeface="Serpentine" pitchFamily="2" charset="0"/>
                <a:ea typeface="SimSun" pitchFamily="2" charset="-122"/>
              </a:rPr>
              <a:t>  </a:t>
            </a:r>
            <a:br>
              <a:rPr lang="en-US" altLang="zh-CN" sz="400">
                <a:latin typeface="Serpentine" pitchFamily="2" charset="0"/>
                <a:ea typeface="SimSun" pitchFamily="2" charset="-122"/>
              </a:rPr>
            </a:br>
            <a:r>
              <a:rPr lang="en-US" altLang="zh-CN" sz="1200">
                <a:latin typeface="Serpentine" pitchFamily="2" charset="0"/>
                <a:ea typeface="SimSun" pitchFamily="2" charset="-122"/>
              </a:rPr>
              <a:t>   </a:t>
            </a:r>
            <a:endParaRPr lang="en-US" altLang="zh-CN" sz="900">
              <a:latin typeface="Serpentine" pitchFamily="2" charset="0"/>
              <a:ea typeface="SimSun" pitchFamily="2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latin typeface="Serpentine" pitchFamily="2" charset="0"/>
                <a:ea typeface="SimSun" pitchFamily="2" charset="-122"/>
              </a:rPr>
              <a:t> </a:t>
            </a:r>
            <a:r>
              <a:rPr lang="en-US" altLang="zh-CN" sz="1800">
                <a:latin typeface="Arial Black" pitchFamily="34" charset="0"/>
                <a:ea typeface="SimSun" pitchFamily="2" charset="-122"/>
              </a:rPr>
              <a:t>S</a:t>
            </a:r>
            <a:endParaRPr lang="en-US" altLang="en-US">
              <a:latin typeface="Arial Black" pitchFamily="34" charset="0"/>
            </a:endParaRPr>
          </a:p>
        </p:txBody>
      </p:sp>
      <p:grpSp>
        <p:nvGrpSpPr>
          <p:cNvPr id="172063" name="Group 2"/>
          <p:cNvGrpSpPr>
            <a:grpSpLocks/>
          </p:cNvGrpSpPr>
          <p:nvPr/>
        </p:nvGrpSpPr>
        <p:grpSpPr bwMode="auto">
          <a:xfrm>
            <a:off x="2244725" y="1635125"/>
            <a:ext cx="4200525" cy="2136775"/>
            <a:chOff x="3960" y="6084"/>
            <a:chExt cx="5040" cy="2521"/>
          </a:xfrm>
        </p:grpSpPr>
        <p:sp>
          <p:nvSpPr>
            <p:cNvPr id="172152" name="Text Box 3"/>
            <p:cNvSpPr txBox="1">
              <a:spLocks noChangeArrowheads="1"/>
            </p:cNvSpPr>
            <p:nvPr/>
          </p:nvSpPr>
          <p:spPr bwMode="auto">
            <a:xfrm>
              <a:off x="8100" y="6264"/>
              <a:ext cx="9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600">
                  <a:latin typeface="Arial Narrow" pitchFamily="34" charset="0"/>
                  <a:ea typeface="SimSun" pitchFamily="2" charset="-122"/>
                </a:rPr>
                <a:t> </a:t>
              </a: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53" name="Text Box 4"/>
            <p:cNvSpPr txBox="1">
              <a:spLocks noChangeArrowheads="1"/>
            </p:cNvSpPr>
            <p:nvPr/>
          </p:nvSpPr>
          <p:spPr bwMode="auto">
            <a:xfrm>
              <a:off x="5796" y="7885"/>
              <a:ext cx="9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54" name="Text Box 5"/>
            <p:cNvSpPr txBox="1">
              <a:spLocks noChangeArrowheads="1"/>
            </p:cNvSpPr>
            <p:nvPr/>
          </p:nvSpPr>
          <p:spPr bwMode="auto">
            <a:xfrm>
              <a:off x="3960" y="6084"/>
              <a:ext cx="9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pic>
        <p:nvPicPr>
          <p:cNvPr id="17206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899150"/>
            <a:ext cx="412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6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438775"/>
            <a:ext cx="2619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66" name="Line 11"/>
          <p:cNvSpPr>
            <a:spLocks noChangeShapeType="1"/>
          </p:cNvSpPr>
          <p:nvPr/>
        </p:nvSpPr>
        <p:spPr bwMode="auto">
          <a:xfrm flipH="1">
            <a:off x="4819650" y="1143000"/>
            <a:ext cx="750888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67" name="Line 12"/>
          <p:cNvSpPr>
            <a:spLocks noChangeShapeType="1"/>
          </p:cNvSpPr>
          <p:nvPr/>
        </p:nvSpPr>
        <p:spPr bwMode="auto">
          <a:xfrm flipH="1">
            <a:off x="4519613" y="1905000"/>
            <a:ext cx="300037" cy="9159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68" name="Line 14"/>
          <p:cNvSpPr>
            <a:spLocks noChangeShapeType="1"/>
          </p:cNvSpPr>
          <p:nvPr/>
        </p:nvSpPr>
        <p:spPr bwMode="auto">
          <a:xfrm flipV="1">
            <a:off x="5570538" y="381000"/>
            <a:ext cx="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69" name="Freeform 15"/>
          <p:cNvSpPr>
            <a:spLocks/>
          </p:cNvSpPr>
          <p:nvPr/>
        </p:nvSpPr>
        <p:spPr bwMode="auto">
          <a:xfrm>
            <a:off x="5570538" y="1143000"/>
            <a:ext cx="1316037" cy="22225"/>
          </a:xfrm>
          <a:custGeom>
            <a:avLst/>
            <a:gdLst>
              <a:gd name="T0" fmla="*/ 0 w 2073"/>
              <a:gd name="T1" fmla="*/ 0 h 34"/>
              <a:gd name="T2" fmla="*/ 2147483647 w 2073"/>
              <a:gd name="T3" fmla="*/ 2147483647 h 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73" h="34">
                <a:moveTo>
                  <a:pt x="0" y="0"/>
                </a:moveTo>
                <a:lnTo>
                  <a:pt x="2073" y="3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70" name="Freeform 16"/>
          <p:cNvSpPr>
            <a:spLocks/>
          </p:cNvSpPr>
          <p:nvPr/>
        </p:nvSpPr>
        <p:spPr bwMode="auto">
          <a:xfrm>
            <a:off x="6886575" y="1165225"/>
            <a:ext cx="742950" cy="3409950"/>
          </a:xfrm>
          <a:custGeom>
            <a:avLst/>
            <a:gdLst>
              <a:gd name="T0" fmla="*/ 0 w 1170"/>
              <a:gd name="T1" fmla="*/ 0 h 5371"/>
              <a:gd name="T2" fmla="*/ 2147483647 w 1170"/>
              <a:gd name="T3" fmla="*/ 2147483647 h 5371"/>
              <a:gd name="T4" fmla="*/ 2147483647 w 1170"/>
              <a:gd name="T5" fmla="*/ 2147483647 h 5371"/>
              <a:gd name="T6" fmla="*/ 2147483647 w 1170"/>
              <a:gd name="T7" fmla="*/ 2147483647 h 5371"/>
              <a:gd name="T8" fmla="*/ 2147483647 w 1170"/>
              <a:gd name="T9" fmla="*/ 2147483647 h 5371"/>
              <a:gd name="T10" fmla="*/ 2147483647 w 1170"/>
              <a:gd name="T11" fmla="*/ 2147483647 h 537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70" h="5371">
                <a:moveTo>
                  <a:pt x="0" y="0"/>
                </a:moveTo>
                <a:lnTo>
                  <a:pt x="150" y="1050"/>
                </a:lnTo>
                <a:lnTo>
                  <a:pt x="510" y="2430"/>
                </a:lnTo>
                <a:lnTo>
                  <a:pt x="570" y="3510"/>
                </a:lnTo>
                <a:lnTo>
                  <a:pt x="960" y="4996"/>
                </a:lnTo>
                <a:lnTo>
                  <a:pt x="1170" y="5371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71" name="Freeform 26"/>
          <p:cNvSpPr>
            <a:spLocks/>
          </p:cNvSpPr>
          <p:nvPr/>
        </p:nvSpPr>
        <p:spPr bwMode="auto">
          <a:xfrm>
            <a:off x="2809875" y="2820988"/>
            <a:ext cx="1709738" cy="3602037"/>
          </a:xfrm>
          <a:custGeom>
            <a:avLst/>
            <a:gdLst>
              <a:gd name="T0" fmla="*/ 2147483647 w 2693"/>
              <a:gd name="T1" fmla="*/ 0 h 5674"/>
              <a:gd name="T2" fmla="*/ 2147483647 w 2693"/>
              <a:gd name="T3" fmla="*/ 2147483647 h 5674"/>
              <a:gd name="T4" fmla="*/ 2147483647 w 2693"/>
              <a:gd name="T5" fmla="*/ 2147483647 h 5674"/>
              <a:gd name="T6" fmla="*/ 2147483647 w 2693"/>
              <a:gd name="T7" fmla="*/ 2147483647 h 5674"/>
              <a:gd name="T8" fmla="*/ 0 w 2693"/>
              <a:gd name="T9" fmla="*/ 2147483647 h 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93" h="5674">
                <a:moveTo>
                  <a:pt x="2693" y="0"/>
                </a:moveTo>
                <a:lnTo>
                  <a:pt x="1275" y="960"/>
                </a:lnTo>
                <a:lnTo>
                  <a:pt x="803" y="2640"/>
                </a:lnTo>
                <a:lnTo>
                  <a:pt x="270" y="4474"/>
                </a:lnTo>
                <a:lnTo>
                  <a:pt x="0" y="567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72" name="Freeform 27"/>
          <p:cNvSpPr>
            <a:spLocks/>
          </p:cNvSpPr>
          <p:nvPr/>
        </p:nvSpPr>
        <p:spPr bwMode="auto">
          <a:xfrm>
            <a:off x="2581275" y="2317750"/>
            <a:ext cx="1038225" cy="1112838"/>
          </a:xfrm>
          <a:custGeom>
            <a:avLst/>
            <a:gdLst>
              <a:gd name="T0" fmla="*/ 0 w 1245"/>
              <a:gd name="T1" fmla="*/ 0 h 1314"/>
              <a:gd name="T2" fmla="*/ 2147483647 w 1245"/>
              <a:gd name="T3" fmla="*/ 2147483647 h 1314"/>
              <a:gd name="T4" fmla="*/ 2147483647 w 1245"/>
              <a:gd name="T5" fmla="*/ 2147483647 h 1314"/>
              <a:gd name="T6" fmla="*/ 2147483647 w 1245"/>
              <a:gd name="T7" fmla="*/ 2147483647 h 1314"/>
              <a:gd name="T8" fmla="*/ 2147483647 w 1245"/>
              <a:gd name="T9" fmla="*/ 2147483647 h 1314"/>
              <a:gd name="T10" fmla="*/ 2147483647 w 1245"/>
              <a:gd name="T11" fmla="*/ 2147483647 h 13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45" h="1314">
                <a:moveTo>
                  <a:pt x="0" y="0"/>
                </a:moveTo>
                <a:lnTo>
                  <a:pt x="300" y="300"/>
                </a:lnTo>
                <a:lnTo>
                  <a:pt x="705" y="414"/>
                </a:lnTo>
                <a:lnTo>
                  <a:pt x="885" y="774"/>
                </a:lnTo>
                <a:lnTo>
                  <a:pt x="1065" y="1134"/>
                </a:lnTo>
                <a:lnTo>
                  <a:pt x="1245" y="131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73" name="Freeform 28"/>
          <p:cNvSpPr>
            <a:spLocks/>
          </p:cNvSpPr>
          <p:nvPr/>
        </p:nvSpPr>
        <p:spPr bwMode="auto">
          <a:xfrm>
            <a:off x="1219200" y="1600200"/>
            <a:ext cx="1387475" cy="768350"/>
          </a:xfrm>
          <a:custGeom>
            <a:avLst/>
            <a:gdLst>
              <a:gd name="T0" fmla="*/ 2147483647 w 1665"/>
              <a:gd name="T1" fmla="*/ 2147483647 h 906"/>
              <a:gd name="T2" fmla="*/ 2147483647 w 1665"/>
              <a:gd name="T3" fmla="*/ 2147483647 h 906"/>
              <a:gd name="T4" fmla="*/ 2147483647 w 1665"/>
              <a:gd name="T5" fmla="*/ 0 h 906"/>
              <a:gd name="T6" fmla="*/ 0 w 1665"/>
              <a:gd name="T7" fmla="*/ 2147483647 h 90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65" h="906">
                <a:moveTo>
                  <a:pt x="1665" y="906"/>
                </a:moveTo>
                <a:lnTo>
                  <a:pt x="1620" y="360"/>
                </a:lnTo>
                <a:lnTo>
                  <a:pt x="1440" y="0"/>
                </a:lnTo>
                <a:lnTo>
                  <a:pt x="0" y="18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74" name="Text Box 29"/>
          <p:cNvSpPr txBox="1">
            <a:spLocks noChangeArrowheads="1"/>
          </p:cNvSpPr>
          <p:nvPr/>
        </p:nvSpPr>
        <p:spPr bwMode="auto">
          <a:xfrm>
            <a:off x="4191000" y="4179888"/>
            <a:ext cx="600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200">
                <a:latin typeface="Serpentine" pitchFamily="2" charset="0"/>
                <a:ea typeface="SimSun" pitchFamily="2" charset="-122"/>
              </a:rPr>
              <a:t>  </a:t>
            </a:r>
            <a:br>
              <a:rPr lang="en-US" altLang="zh-CN" sz="400">
                <a:latin typeface="Serpentine" pitchFamily="2" charset="0"/>
                <a:ea typeface="SimSun" pitchFamily="2" charset="-122"/>
              </a:rPr>
            </a:br>
            <a:r>
              <a:rPr lang="en-US" altLang="zh-CN" sz="1200">
                <a:latin typeface="Serpentine" pitchFamily="2" charset="0"/>
                <a:ea typeface="SimSun" pitchFamily="2" charset="-122"/>
              </a:rPr>
              <a:t>   </a:t>
            </a:r>
            <a:br>
              <a:rPr lang="en-US" altLang="zh-CN" sz="900">
                <a:latin typeface="Serpentine" pitchFamily="2" charset="0"/>
                <a:ea typeface="SimSun" pitchFamily="2" charset="-122"/>
              </a:rPr>
            </a:br>
            <a:r>
              <a:rPr lang="en-US" altLang="zh-CN" sz="1200">
                <a:latin typeface="Serpentine" pitchFamily="2" charset="0"/>
                <a:ea typeface="SimSun" pitchFamily="2" charset="-122"/>
              </a:rPr>
              <a:t>    J</a:t>
            </a: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72075" name="Text Box 31"/>
          <p:cNvSpPr txBox="1">
            <a:spLocks noChangeArrowheads="1"/>
          </p:cNvSpPr>
          <p:nvPr/>
        </p:nvSpPr>
        <p:spPr bwMode="auto">
          <a:xfrm>
            <a:off x="4191000" y="4686300"/>
            <a:ext cx="90488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en-US" altLang="zh-CN" sz="1100">
                <a:latin typeface="Serpentine" pitchFamily="2" charset="0"/>
                <a:ea typeface="SimSun" pitchFamily="2" charset="-122"/>
              </a:rPr>
            </a:br>
            <a:r>
              <a:rPr lang="en-US" altLang="zh-CN" sz="1200">
                <a:latin typeface="Serpentine" pitchFamily="2" charset="0"/>
                <a:ea typeface="SimSun" pitchFamily="2" charset="-122"/>
              </a:rPr>
              <a:t>    K</a:t>
            </a:r>
            <a:endParaRPr lang="en-US" altLang="en-US" sz="2000">
              <a:latin typeface="Times New Roman" pitchFamily="18" charset="0"/>
            </a:endParaRPr>
          </a:p>
        </p:txBody>
      </p:sp>
      <p:grpSp>
        <p:nvGrpSpPr>
          <p:cNvPr id="69" name="Group 54"/>
          <p:cNvGrpSpPr>
            <a:grpSpLocks/>
          </p:cNvGrpSpPr>
          <p:nvPr/>
        </p:nvGrpSpPr>
        <p:grpSpPr bwMode="auto">
          <a:xfrm rot="6203476">
            <a:off x="2533650" y="5162550"/>
            <a:ext cx="1028700" cy="762000"/>
            <a:chOff x="480" y="2304"/>
            <a:chExt cx="648" cy="408"/>
          </a:xfrm>
        </p:grpSpPr>
        <p:sp>
          <p:nvSpPr>
            <p:cNvPr id="172150" name="AutoShape 55"/>
            <p:cNvSpPr>
              <a:spLocks noChangeArrowheads="1"/>
            </p:cNvSpPr>
            <p:nvPr/>
          </p:nvSpPr>
          <p:spPr bwMode="auto">
            <a:xfrm rot="-187780">
              <a:off x="528" y="2544"/>
              <a:ext cx="600" cy="168"/>
            </a:xfrm>
            <a:prstGeom prst="rightArrow">
              <a:avLst>
                <a:gd name="adj1" fmla="val 50000"/>
                <a:gd name="adj2" fmla="val 89286"/>
              </a:avLst>
            </a:prstGeom>
            <a:solidFill>
              <a:srgbClr val="00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51" name="AutoShape 56"/>
            <p:cNvSpPr>
              <a:spLocks noChangeArrowheads="1"/>
            </p:cNvSpPr>
            <p:nvPr/>
          </p:nvSpPr>
          <p:spPr bwMode="auto">
            <a:xfrm rot="10800000">
              <a:off x="480" y="2304"/>
              <a:ext cx="600" cy="168"/>
            </a:xfrm>
            <a:prstGeom prst="rightArrow">
              <a:avLst>
                <a:gd name="adj1" fmla="val 50000"/>
                <a:gd name="adj2" fmla="val 89286"/>
              </a:avLst>
            </a:prstGeom>
            <a:solidFill>
              <a:srgbClr val="00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grpSp>
        <p:nvGrpSpPr>
          <p:cNvPr id="75" name="Group 44"/>
          <p:cNvGrpSpPr>
            <a:grpSpLocks/>
          </p:cNvGrpSpPr>
          <p:nvPr/>
        </p:nvGrpSpPr>
        <p:grpSpPr bwMode="auto">
          <a:xfrm>
            <a:off x="4557713" y="3800475"/>
            <a:ext cx="1935162" cy="1981200"/>
            <a:chOff x="2496" y="2387"/>
            <a:chExt cx="1219" cy="988"/>
          </a:xfrm>
        </p:grpSpPr>
        <p:sp>
          <p:nvSpPr>
            <p:cNvPr id="172144" name="AutoShape 45"/>
            <p:cNvSpPr>
              <a:spLocks noChangeArrowheads="1"/>
            </p:cNvSpPr>
            <p:nvPr/>
          </p:nvSpPr>
          <p:spPr bwMode="auto">
            <a:xfrm rot="5169791">
              <a:off x="3439" y="2543"/>
              <a:ext cx="431" cy="120"/>
            </a:xfrm>
            <a:prstGeom prst="rightArrow">
              <a:avLst>
                <a:gd name="adj1" fmla="val 50000"/>
                <a:gd name="adj2" fmla="val 89792"/>
              </a:avLst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45" name="AutoShape 46"/>
            <p:cNvSpPr>
              <a:spLocks noChangeArrowheads="1"/>
            </p:cNvSpPr>
            <p:nvPr/>
          </p:nvSpPr>
          <p:spPr bwMode="auto">
            <a:xfrm rot="5169791">
              <a:off x="2917" y="2582"/>
              <a:ext cx="431" cy="120"/>
            </a:xfrm>
            <a:prstGeom prst="rightArrow">
              <a:avLst>
                <a:gd name="adj1" fmla="val 50000"/>
                <a:gd name="adj2" fmla="val 89792"/>
              </a:avLst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46" name="AutoShape 47"/>
            <p:cNvSpPr>
              <a:spLocks noChangeArrowheads="1"/>
            </p:cNvSpPr>
            <p:nvPr/>
          </p:nvSpPr>
          <p:spPr bwMode="auto">
            <a:xfrm rot="5169791">
              <a:off x="2341" y="2555"/>
              <a:ext cx="430" cy="120"/>
            </a:xfrm>
            <a:prstGeom prst="rightArrow">
              <a:avLst>
                <a:gd name="adj1" fmla="val 50000"/>
                <a:gd name="adj2" fmla="val 89583"/>
              </a:avLst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47" name="AutoShape 48"/>
            <p:cNvSpPr>
              <a:spLocks noChangeArrowheads="1"/>
            </p:cNvSpPr>
            <p:nvPr/>
          </p:nvSpPr>
          <p:spPr bwMode="auto">
            <a:xfrm rot="-5162847">
              <a:off x="3419" y="3019"/>
              <a:ext cx="430" cy="120"/>
            </a:xfrm>
            <a:prstGeom prst="rightArrow">
              <a:avLst>
                <a:gd name="adj1" fmla="val 50000"/>
                <a:gd name="adj2" fmla="val 89583"/>
              </a:avLst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48" name="AutoShape 49"/>
            <p:cNvSpPr>
              <a:spLocks noChangeArrowheads="1"/>
            </p:cNvSpPr>
            <p:nvPr/>
          </p:nvSpPr>
          <p:spPr bwMode="auto">
            <a:xfrm rot="-5162847">
              <a:off x="2895" y="3100"/>
              <a:ext cx="430" cy="120"/>
            </a:xfrm>
            <a:prstGeom prst="rightArrow">
              <a:avLst>
                <a:gd name="adj1" fmla="val 50000"/>
                <a:gd name="adj2" fmla="val 89583"/>
              </a:avLst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49" name="AutoShape 50"/>
            <p:cNvSpPr>
              <a:spLocks noChangeArrowheads="1"/>
            </p:cNvSpPr>
            <p:nvPr/>
          </p:nvSpPr>
          <p:spPr bwMode="auto">
            <a:xfrm rot="-5162847">
              <a:off x="2341" y="3083"/>
              <a:ext cx="430" cy="120"/>
            </a:xfrm>
            <a:prstGeom prst="rightArrow">
              <a:avLst>
                <a:gd name="adj1" fmla="val 50000"/>
                <a:gd name="adj2" fmla="val 89583"/>
              </a:avLst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grpSp>
        <p:nvGrpSpPr>
          <p:cNvPr id="82" name="Group 71"/>
          <p:cNvGrpSpPr>
            <a:grpSpLocks/>
          </p:cNvGrpSpPr>
          <p:nvPr/>
        </p:nvGrpSpPr>
        <p:grpSpPr bwMode="auto">
          <a:xfrm>
            <a:off x="3200400" y="4648200"/>
            <a:ext cx="4343400" cy="152400"/>
            <a:chOff x="1920" y="2832"/>
            <a:chExt cx="2544" cy="96"/>
          </a:xfrm>
        </p:grpSpPr>
        <p:grpSp>
          <p:nvGrpSpPr>
            <p:cNvPr id="172134" name="Group 72"/>
            <p:cNvGrpSpPr>
              <a:grpSpLocks/>
            </p:cNvGrpSpPr>
            <p:nvPr/>
          </p:nvGrpSpPr>
          <p:grpSpPr bwMode="auto">
            <a:xfrm rot="-10291731">
              <a:off x="1920" y="2832"/>
              <a:ext cx="1392" cy="96"/>
              <a:chOff x="1008" y="4080"/>
              <a:chExt cx="1872" cy="96"/>
            </a:xfrm>
          </p:grpSpPr>
          <p:sp>
            <p:nvSpPr>
              <p:cNvPr id="172140" name="Line 73"/>
              <p:cNvSpPr>
                <a:spLocks noChangeShapeType="1"/>
              </p:cNvSpPr>
              <p:nvPr/>
            </p:nvSpPr>
            <p:spPr bwMode="auto">
              <a:xfrm>
                <a:off x="1008" y="4176"/>
                <a:ext cx="1872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41" name="Rectangle 74"/>
              <p:cNvSpPr>
                <a:spLocks noChangeArrowheads="1"/>
              </p:cNvSpPr>
              <p:nvPr/>
            </p:nvSpPr>
            <p:spPr bwMode="auto">
              <a:xfrm>
                <a:off x="1104" y="4080"/>
                <a:ext cx="384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>
                  <a:latin typeface="Times New Roman" pitchFamily="18" charset="0"/>
                </a:endParaRPr>
              </a:p>
            </p:txBody>
          </p:sp>
          <p:sp>
            <p:nvSpPr>
              <p:cNvPr id="172142" name="Rectangle 75"/>
              <p:cNvSpPr>
                <a:spLocks noChangeArrowheads="1"/>
              </p:cNvSpPr>
              <p:nvPr/>
            </p:nvSpPr>
            <p:spPr bwMode="auto">
              <a:xfrm>
                <a:off x="1728" y="4080"/>
                <a:ext cx="384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>
                  <a:latin typeface="Times New Roman" pitchFamily="18" charset="0"/>
                </a:endParaRPr>
              </a:p>
            </p:txBody>
          </p:sp>
          <p:sp>
            <p:nvSpPr>
              <p:cNvPr id="172143" name="Rectangle 76"/>
              <p:cNvSpPr>
                <a:spLocks noChangeArrowheads="1"/>
              </p:cNvSpPr>
              <p:nvPr/>
            </p:nvSpPr>
            <p:spPr bwMode="auto">
              <a:xfrm>
                <a:off x="2352" y="4080"/>
                <a:ext cx="384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>
                  <a:latin typeface="Times New Roman" pitchFamily="18" charset="0"/>
                </a:endParaRPr>
              </a:p>
            </p:txBody>
          </p:sp>
        </p:grpSp>
        <p:grpSp>
          <p:nvGrpSpPr>
            <p:cNvPr id="172135" name="Group 77"/>
            <p:cNvGrpSpPr>
              <a:grpSpLocks/>
            </p:cNvGrpSpPr>
            <p:nvPr/>
          </p:nvGrpSpPr>
          <p:grpSpPr bwMode="auto">
            <a:xfrm rot="10291731">
              <a:off x="3264" y="2832"/>
              <a:ext cx="1200" cy="96"/>
              <a:chOff x="1008" y="4080"/>
              <a:chExt cx="1872" cy="96"/>
            </a:xfrm>
          </p:grpSpPr>
          <p:sp>
            <p:nvSpPr>
              <p:cNvPr id="172136" name="Line 78"/>
              <p:cNvSpPr>
                <a:spLocks noChangeShapeType="1"/>
              </p:cNvSpPr>
              <p:nvPr/>
            </p:nvSpPr>
            <p:spPr bwMode="auto">
              <a:xfrm>
                <a:off x="1008" y="4176"/>
                <a:ext cx="1872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37" name="Rectangle 79"/>
              <p:cNvSpPr>
                <a:spLocks noChangeArrowheads="1"/>
              </p:cNvSpPr>
              <p:nvPr/>
            </p:nvSpPr>
            <p:spPr bwMode="auto">
              <a:xfrm>
                <a:off x="1104" y="4080"/>
                <a:ext cx="384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>
                  <a:latin typeface="Times New Roman" pitchFamily="18" charset="0"/>
                </a:endParaRPr>
              </a:p>
            </p:txBody>
          </p:sp>
          <p:sp>
            <p:nvSpPr>
              <p:cNvPr id="172138" name="Rectangle 80"/>
              <p:cNvSpPr>
                <a:spLocks noChangeArrowheads="1"/>
              </p:cNvSpPr>
              <p:nvPr/>
            </p:nvSpPr>
            <p:spPr bwMode="auto">
              <a:xfrm>
                <a:off x="1728" y="4080"/>
                <a:ext cx="384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>
                  <a:latin typeface="Times New Roman" pitchFamily="18" charset="0"/>
                </a:endParaRPr>
              </a:p>
            </p:txBody>
          </p:sp>
          <p:sp>
            <p:nvSpPr>
              <p:cNvPr id="172139" name="Rectangle 81"/>
              <p:cNvSpPr>
                <a:spLocks noChangeArrowheads="1"/>
              </p:cNvSpPr>
              <p:nvPr/>
            </p:nvSpPr>
            <p:spPr bwMode="auto">
              <a:xfrm>
                <a:off x="2352" y="4080"/>
                <a:ext cx="384" cy="96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>
                  <a:latin typeface="Times New Roman" pitchFamily="18" charset="0"/>
                </a:endParaRPr>
              </a:p>
            </p:txBody>
          </p:sp>
        </p:grpSp>
      </p:grpSp>
      <p:grpSp>
        <p:nvGrpSpPr>
          <p:cNvPr id="93" name="Group 37"/>
          <p:cNvGrpSpPr>
            <a:grpSpLocks/>
          </p:cNvGrpSpPr>
          <p:nvPr/>
        </p:nvGrpSpPr>
        <p:grpSpPr bwMode="auto">
          <a:xfrm rot="2002143">
            <a:off x="3657600" y="1295400"/>
            <a:ext cx="2190750" cy="1981200"/>
            <a:chOff x="240" y="1344"/>
            <a:chExt cx="912" cy="912"/>
          </a:xfrm>
        </p:grpSpPr>
        <p:sp>
          <p:nvSpPr>
            <p:cNvPr id="172128" name="AutoShape 38"/>
            <p:cNvSpPr>
              <a:spLocks noChangeArrowheads="1"/>
            </p:cNvSpPr>
            <p:nvPr/>
          </p:nvSpPr>
          <p:spPr bwMode="auto">
            <a:xfrm>
              <a:off x="720" y="1680"/>
              <a:ext cx="432" cy="144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29" name="AutoShape 39"/>
            <p:cNvSpPr>
              <a:spLocks noChangeArrowheads="1"/>
            </p:cNvSpPr>
            <p:nvPr/>
          </p:nvSpPr>
          <p:spPr bwMode="auto">
            <a:xfrm>
              <a:off x="768" y="2112"/>
              <a:ext cx="384" cy="144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30" name="AutoShape 40"/>
            <p:cNvSpPr>
              <a:spLocks noChangeArrowheads="1"/>
            </p:cNvSpPr>
            <p:nvPr/>
          </p:nvSpPr>
          <p:spPr bwMode="auto">
            <a:xfrm flipH="1">
              <a:off x="240" y="1680"/>
              <a:ext cx="384" cy="144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31" name="AutoShape 41"/>
            <p:cNvSpPr>
              <a:spLocks noChangeArrowheads="1"/>
            </p:cNvSpPr>
            <p:nvPr/>
          </p:nvSpPr>
          <p:spPr bwMode="auto">
            <a:xfrm flipH="1">
              <a:off x="240" y="2112"/>
              <a:ext cx="384" cy="144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32" name="AutoShape 42"/>
            <p:cNvSpPr>
              <a:spLocks noChangeArrowheads="1"/>
            </p:cNvSpPr>
            <p:nvPr/>
          </p:nvSpPr>
          <p:spPr bwMode="auto">
            <a:xfrm flipH="1">
              <a:off x="240" y="1344"/>
              <a:ext cx="384" cy="144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33" name="AutoShape 43"/>
            <p:cNvSpPr>
              <a:spLocks noChangeArrowheads="1"/>
            </p:cNvSpPr>
            <p:nvPr/>
          </p:nvSpPr>
          <p:spPr bwMode="auto">
            <a:xfrm>
              <a:off x="720" y="1392"/>
              <a:ext cx="432" cy="144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sp>
        <p:nvSpPr>
          <p:cNvPr id="100" name="Line 67"/>
          <p:cNvSpPr>
            <a:spLocks noChangeShapeType="1"/>
          </p:cNvSpPr>
          <p:nvPr/>
        </p:nvSpPr>
        <p:spPr bwMode="auto">
          <a:xfrm flipH="1">
            <a:off x="3330575" y="3455988"/>
            <a:ext cx="304800" cy="1066800"/>
          </a:xfrm>
          <a:prstGeom prst="line">
            <a:avLst/>
          </a:prstGeom>
          <a:noFill/>
          <a:ln w="76200">
            <a:solidFill>
              <a:srgbClr val="99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" name="Line 107"/>
          <p:cNvSpPr>
            <a:spLocks noChangeShapeType="1"/>
          </p:cNvSpPr>
          <p:nvPr/>
        </p:nvSpPr>
        <p:spPr bwMode="auto">
          <a:xfrm>
            <a:off x="5556250" y="457200"/>
            <a:ext cx="6350" cy="668338"/>
          </a:xfrm>
          <a:custGeom>
            <a:avLst/>
            <a:gdLst>
              <a:gd name="T0" fmla="*/ 2147483647 w 4"/>
              <a:gd name="T1" fmla="*/ 0 h 421"/>
              <a:gd name="T2" fmla="*/ 0 w 4"/>
              <a:gd name="T3" fmla="*/ 2147483647 h 42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" h="421">
                <a:moveTo>
                  <a:pt x="4" y="0"/>
                </a:moveTo>
                <a:lnTo>
                  <a:pt x="0" y="421"/>
                </a:lnTo>
              </a:path>
            </a:pathLst>
          </a:custGeom>
          <a:noFill/>
          <a:ln w="76200">
            <a:solidFill>
              <a:srgbClr val="99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2" name="Group 57"/>
          <p:cNvGrpSpPr>
            <a:grpSpLocks/>
          </p:cNvGrpSpPr>
          <p:nvPr/>
        </p:nvGrpSpPr>
        <p:grpSpPr bwMode="auto">
          <a:xfrm rot="565141">
            <a:off x="5867400" y="381000"/>
            <a:ext cx="850900" cy="1447800"/>
            <a:chOff x="3600" y="384"/>
            <a:chExt cx="536" cy="864"/>
          </a:xfrm>
        </p:grpSpPr>
        <p:sp>
          <p:nvSpPr>
            <p:cNvPr id="172124" name="AutoShape 58"/>
            <p:cNvSpPr>
              <a:spLocks noChangeArrowheads="1"/>
            </p:cNvSpPr>
            <p:nvPr/>
          </p:nvSpPr>
          <p:spPr bwMode="auto">
            <a:xfrm rot="-6399595">
              <a:off x="3840" y="576"/>
              <a:ext cx="336" cy="144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25" name="AutoShape 59"/>
            <p:cNvSpPr>
              <a:spLocks noChangeArrowheads="1"/>
            </p:cNvSpPr>
            <p:nvPr/>
          </p:nvSpPr>
          <p:spPr bwMode="auto">
            <a:xfrm rot="-6184217">
              <a:off x="3480" y="504"/>
              <a:ext cx="384" cy="144"/>
            </a:xfrm>
            <a:prstGeom prst="rightArrow">
              <a:avLst>
                <a:gd name="adj1" fmla="val 50000"/>
                <a:gd name="adj2" fmla="val 66667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26" name="AutoShape 60"/>
            <p:cNvSpPr>
              <a:spLocks noChangeArrowheads="1"/>
            </p:cNvSpPr>
            <p:nvPr/>
          </p:nvSpPr>
          <p:spPr bwMode="auto">
            <a:xfrm rot="4840499">
              <a:off x="3916" y="1028"/>
              <a:ext cx="288" cy="152"/>
            </a:xfrm>
            <a:prstGeom prst="rightArrow">
              <a:avLst>
                <a:gd name="adj1" fmla="val 50000"/>
                <a:gd name="adj2" fmla="val 47368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27" name="AutoShape 61"/>
            <p:cNvSpPr>
              <a:spLocks noChangeArrowheads="1"/>
            </p:cNvSpPr>
            <p:nvPr/>
          </p:nvSpPr>
          <p:spPr bwMode="auto">
            <a:xfrm rot="4696080">
              <a:off x="3628" y="980"/>
              <a:ext cx="288" cy="152"/>
            </a:xfrm>
            <a:prstGeom prst="rightArrow">
              <a:avLst>
                <a:gd name="adj1" fmla="val 50000"/>
                <a:gd name="adj2" fmla="val 47368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grpSp>
        <p:nvGrpSpPr>
          <p:cNvPr id="107" name="Group 92"/>
          <p:cNvGrpSpPr>
            <a:grpSpLocks/>
          </p:cNvGrpSpPr>
          <p:nvPr/>
        </p:nvGrpSpPr>
        <p:grpSpPr bwMode="auto">
          <a:xfrm rot="-1117043">
            <a:off x="5624513" y="1012825"/>
            <a:ext cx="1371600" cy="304800"/>
            <a:chOff x="3450" y="744"/>
            <a:chExt cx="945" cy="258"/>
          </a:xfrm>
        </p:grpSpPr>
        <p:sp>
          <p:nvSpPr>
            <p:cNvPr id="172122" name="Line 93"/>
            <p:cNvSpPr>
              <a:spLocks noChangeShapeType="1"/>
            </p:cNvSpPr>
            <p:nvPr/>
          </p:nvSpPr>
          <p:spPr bwMode="auto">
            <a:xfrm rot="1542598" flipV="1">
              <a:off x="3450" y="744"/>
              <a:ext cx="945" cy="129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123" name="Line 94"/>
            <p:cNvSpPr>
              <a:spLocks noChangeShapeType="1"/>
            </p:cNvSpPr>
            <p:nvPr/>
          </p:nvSpPr>
          <p:spPr bwMode="auto">
            <a:xfrm rot="1542598" flipV="1">
              <a:off x="3525" y="882"/>
              <a:ext cx="816" cy="12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0" name="Group 82"/>
          <p:cNvGrpSpPr>
            <a:grpSpLocks/>
          </p:cNvGrpSpPr>
          <p:nvPr/>
        </p:nvGrpSpPr>
        <p:grpSpPr bwMode="auto">
          <a:xfrm>
            <a:off x="3543300" y="1106488"/>
            <a:ext cx="2133600" cy="2362200"/>
            <a:chOff x="2208" y="720"/>
            <a:chExt cx="1344" cy="1440"/>
          </a:xfrm>
        </p:grpSpPr>
        <p:sp>
          <p:nvSpPr>
            <p:cNvPr id="172116" name="Line 83"/>
            <p:cNvSpPr>
              <a:spLocks noChangeShapeType="1"/>
            </p:cNvSpPr>
            <p:nvPr/>
          </p:nvSpPr>
          <p:spPr bwMode="auto">
            <a:xfrm flipH="1">
              <a:off x="2976" y="720"/>
              <a:ext cx="480" cy="48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117" name="Line 84"/>
            <p:cNvSpPr>
              <a:spLocks noChangeShapeType="1"/>
            </p:cNvSpPr>
            <p:nvPr/>
          </p:nvSpPr>
          <p:spPr bwMode="auto">
            <a:xfrm flipH="1">
              <a:off x="3072" y="816"/>
              <a:ext cx="480" cy="48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118" name="Line 85"/>
            <p:cNvSpPr>
              <a:spLocks noChangeShapeType="1"/>
            </p:cNvSpPr>
            <p:nvPr/>
          </p:nvSpPr>
          <p:spPr bwMode="auto">
            <a:xfrm flipH="1">
              <a:off x="2784" y="1200"/>
              <a:ext cx="192" cy="52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119" name="Line 86"/>
            <p:cNvSpPr>
              <a:spLocks noChangeShapeType="1"/>
            </p:cNvSpPr>
            <p:nvPr/>
          </p:nvSpPr>
          <p:spPr bwMode="auto">
            <a:xfrm flipH="1">
              <a:off x="2880" y="1296"/>
              <a:ext cx="192" cy="52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120" name="Line 87"/>
            <p:cNvSpPr>
              <a:spLocks noChangeShapeType="1"/>
            </p:cNvSpPr>
            <p:nvPr/>
          </p:nvSpPr>
          <p:spPr bwMode="auto">
            <a:xfrm flipH="1">
              <a:off x="2304" y="1824"/>
              <a:ext cx="576" cy="3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121" name="Line 88"/>
            <p:cNvSpPr>
              <a:spLocks noChangeShapeType="1"/>
            </p:cNvSpPr>
            <p:nvPr/>
          </p:nvSpPr>
          <p:spPr bwMode="auto">
            <a:xfrm flipH="1">
              <a:off x="2208" y="1728"/>
              <a:ext cx="576" cy="3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7" name="Group 51"/>
          <p:cNvGrpSpPr>
            <a:grpSpLocks/>
          </p:cNvGrpSpPr>
          <p:nvPr/>
        </p:nvGrpSpPr>
        <p:grpSpPr bwMode="auto">
          <a:xfrm rot="2859034">
            <a:off x="2266950" y="2000250"/>
            <a:ext cx="1028700" cy="838200"/>
            <a:chOff x="480" y="2304"/>
            <a:chExt cx="648" cy="408"/>
          </a:xfrm>
        </p:grpSpPr>
        <p:sp>
          <p:nvSpPr>
            <p:cNvPr id="172114" name="AutoShape 52"/>
            <p:cNvSpPr>
              <a:spLocks noChangeArrowheads="1"/>
            </p:cNvSpPr>
            <p:nvPr/>
          </p:nvSpPr>
          <p:spPr bwMode="auto">
            <a:xfrm rot="-187780">
              <a:off x="528" y="2544"/>
              <a:ext cx="600" cy="168"/>
            </a:xfrm>
            <a:prstGeom prst="rightArrow">
              <a:avLst>
                <a:gd name="adj1" fmla="val 50000"/>
                <a:gd name="adj2" fmla="val 89286"/>
              </a:avLst>
            </a:prstGeom>
            <a:solidFill>
              <a:srgbClr val="00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15" name="AutoShape 53"/>
            <p:cNvSpPr>
              <a:spLocks noChangeArrowheads="1"/>
            </p:cNvSpPr>
            <p:nvPr/>
          </p:nvSpPr>
          <p:spPr bwMode="auto">
            <a:xfrm rot="10800000">
              <a:off x="480" y="2304"/>
              <a:ext cx="600" cy="168"/>
            </a:xfrm>
            <a:prstGeom prst="rightArrow">
              <a:avLst>
                <a:gd name="adj1" fmla="val 50000"/>
                <a:gd name="adj2" fmla="val 89286"/>
              </a:avLst>
            </a:prstGeom>
            <a:solidFill>
              <a:srgbClr val="00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grpSp>
        <p:nvGrpSpPr>
          <p:cNvPr id="120" name="Group 68"/>
          <p:cNvGrpSpPr>
            <a:grpSpLocks/>
          </p:cNvGrpSpPr>
          <p:nvPr/>
        </p:nvGrpSpPr>
        <p:grpSpPr bwMode="auto">
          <a:xfrm rot="5241889">
            <a:off x="6648450" y="2114550"/>
            <a:ext cx="1028700" cy="762000"/>
            <a:chOff x="480" y="2304"/>
            <a:chExt cx="648" cy="408"/>
          </a:xfrm>
        </p:grpSpPr>
        <p:sp>
          <p:nvSpPr>
            <p:cNvPr id="172112" name="AutoShape 69"/>
            <p:cNvSpPr>
              <a:spLocks noChangeArrowheads="1"/>
            </p:cNvSpPr>
            <p:nvPr/>
          </p:nvSpPr>
          <p:spPr bwMode="auto">
            <a:xfrm rot="-187780">
              <a:off x="528" y="2544"/>
              <a:ext cx="600" cy="168"/>
            </a:xfrm>
            <a:prstGeom prst="rightArrow">
              <a:avLst>
                <a:gd name="adj1" fmla="val 50000"/>
                <a:gd name="adj2" fmla="val 89286"/>
              </a:avLst>
            </a:prstGeom>
            <a:solidFill>
              <a:srgbClr val="00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13" name="AutoShape 70"/>
            <p:cNvSpPr>
              <a:spLocks noChangeArrowheads="1"/>
            </p:cNvSpPr>
            <p:nvPr/>
          </p:nvSpPr>
          <p:spPr bwMode="auto">
            <a:xfrm rot="10800000">
              <a:off x="480" y="2304"/>
              <a:ext cx="600" cy="168"/>
            </a:xfrm>
            <a:prstGeom prst="rightArrow">
              <a:avLst>
                <a:gd name="adj1" fmla="val 50000"/>
                <a:gd name="adj2" fmla="val 89286"/>
              </a:avLst>
            </a:prstGeom>
            <a:solidFill>
              <a:srgbClr val="00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grpSp>
        <p:nvGrpSpPr>
          <p:cNvPr id="123" name="Group 51"/>
          <p:cNvGrpSpPr>
            <a:grpSpLocks/>
          </p:cNvGrpSpPr>
          <p:nvPr/>
        </p:nvGrpSpPr>
        <p:grpSpPr bwMode="auto">
          <a:xfrm rot="-253770">
            <a:off x="1371600" y="1295400"/>
            <a:ext cx="838200" cy="838200"/>
            <a:chOff x="480" y="2304"/>
            <a:chExt cx="648" cy="408"/>
          </a:xfrm>
        </p:grpSpPr>
        <p:sp>
          <p:nvSpPr>
            <p:cNvPr id="172110" name="AutoShape 52"/>
            <p:cNvSpPr>
              <a:spLocks noChangeArrowheads="1"/>
            </p:cNvSpPr>
            <p:nvPr/>
          </p:nvSpPr>
          <p:spPr bwMode="auto">
            <a:xfrm rot="-187780">
              <a:off x="528" y="2544"/>
              <a:ext cx="600" cy="168"/>
            </a:xfrm>
            <a:prstGeom prst="rightArrow">
              <a:avLst>
                <a:gd name="adj1" fmla="val 50000"/>
                <a:gd name="adj2" fmla="val 89286"/>
              </a:avLst>
            </a:prstGeom>
            <a:solidFill>
              <a:srgbClr val="00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11" name="AutoShape 53"/>
            <p:cNvSpPr>
              <a:spLocks noChangeArrowheads="1"/>
            </p:cNvSpPr>
            <p:nvPr/>
          </p:nvSpPr>
          <p:spPr bwMode="auto">
            <a:xfrm rot="10800000">
              <a:off x="480" y="2304"/>
              <a:ext cx="600" cy="168"/>
            </a:xfrm>
            <a:prstGeom prst="rightArrow">
              <a:avLst>
                <a:gd name="adj1" fmla="val 50000"/>
                <a:gd name="adj2" fmla="val 89286"/>
              </a:avLst>
            </a:prstGeom>
            <a:solidFill>
              <a:srgbClr val="00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grpSp>
        <p:nvGrpSpPr>
          <p:cNvPr id="126" name="Group 51"/>
          <p:cNvGrpSpPr>
            <a:grpSpLocks/>
          </p:cNvGrpSpPr>
          <p:nvPr/>
        </p:nvGrpSpPr>
        <p:grpSpPr bwMode="auto">
          <a:xfrm rot="6448256">
            <a:off x="2133600" y="457200"/>
            <a:ext cx="838200" cy="838200"/>
            <a:chOff x="480" y="2304"/>
            <a:chExt cx="648" cy="408"/>
          </a:xfrm>
        </p:grpSpPr>
        <p:sp>
          <p:nvSpPr>
            <p:cNvPr id="172108" name="AutoShape 52"/>
            <p:cNvSpPr>
              <a:spLocks noChangeArrowheads="1"/>
            </p:cNvSpPr>
            <p:nvPr/>
          </p:nvSpPr>
          <p:spPr bwMode="auto">
            <a:xfrm rot="-187780">
              <a:off x="528" y="2544"/>
              <a:ext cx="600" cy="168"/>
            </a:xfrm>
            <a:prstGeom prst="rightArrow">
              <a:avLst>
                <a:gd name="adj1" fmla="val 50000"/>
                <a:gd name="adj2" fmla="val 89286"/>
              </a:avLst>
            </a:prstGeom>
            <a:solidFill>
              <a:srgbClr val="00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09" name="AutoShape 53"/>
            <p:cNvSpPr>
              <a:spLocks noChangeArrowheads="1"/>
            </p:cNvSpPr>
            <p:nvPr/>
          </p:nvSpPr>
          <p:spPr bwMode="auto">
            <a:xfrm rot="10800000">
              <a:off x="480" y="2304"/>
              <a:ext cx="600" cy="168"/>
            </a:xfrm>
            <a:prstGeom prst="rightArrow">
              <a:avLst>
                <a:gd name="adj1" fmla="val 50000"/>
                <a:gd name="adj2" fmla="val 89286"/>
              </a:avLst>
            </a:prstGeom>
            <a:solidFill>
              <a:srgbClr val="00CC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grpSp>
        <p:nvGrpSpPr>
          <p:cNvPr id="129" name="Group 100"/>
          <p:cNvGrpSpPr>
            <a:grpSpLocks/>
          </p:cNvGrpSpPr>
          <p:nvPr/>
        </p:nvGrpSpPr>
        <p:grpSpPr bwMode="auto">
          <a:xfrm rot="3625055">
            <a:off x="1048544" y="5766594"/>
            <a:ext cx="1427163" cy="187325"/>
            <a:chOff x="1008" y="4080"/>
            <a:chExt cx="1872" cy="96"/>
          </a:xfrm>
        </p:grpSpPr>
        <p:sp>
          <p:nvSpPr>
            <p:cNvPr id="172104" name="Line 101"/>
            <p:cNvSpPr>
              <a:spLocks noChangeShapeType="1"/>
            </p:cNvSpPr>
            <p:nvPr/>
          </p:nvSpPr>
          <p:spPr bwMode="auto">
            <a:xfrm>
              <a:off x="1008" y="4176"/>
              <a:ext cx="1872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105" name="Rectangle 102"/>
            <p:cNvSpPr>
              <a:spLocks noChangeArrowheads="1"/>
            </p:cNvSpPr>
            <p:nvPr/>
          </p:nvSpPr>
          <p:spPr bwMode="auto">
            <a:xfrm>
              <a:off x="1104" y="4080"/>
              <a:ext cx="384" cy="9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06" name="Rectangle 103"/>
            <p:cNvSpPr>
              <a:spLocks noChangeArrowheads="1"/>
            </p:cNvSpPr>
            <p:nvPr/>
          </p:nvSpPr>
          <p:spPr bwMode="auto">
            <a:xfrm>
              <a:off x="1728" y="4080"/>
              <a:ext cx="384" cy="9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07" name="Rectangle 104"/>
            <p:cNvSpPr>
              <a:spLocks noChangeArrowheads="1"/>
            </p:cNvSpPr>
            <p:nvPr/>
          </p:nvSpPr>
          <p:spPr bwMode="auto">
            <a:xfrm>
              <a:off x="2352" y="4080"/>
              <a:ext cx="384" cy="96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grpSp>
        <p:nvGrpSpPr>
          <p:cNvPr id="134" name="Group 95"/>
          <p:cNvGrpSpPr>
            <a:grpSpLocks/>
          </p:cNvGrpSpPr>
          <p:nvPr/>
        </p:nvGrpSpPr>
        <p:grpSpPr bwMode="auto">
          <a:xfrm rot="-648441">
            <a:off x="862013" y="5167313"/>
            <a:ext cx="1624012" cy="1176337"/>
            <a:chOff x="592" y="2833"/>
            <a:chExt cx="954" cy="741"/>
          </a:xfrm>
        </p:grpSpPr>
        <p:sp>
          <p:nvSpPr>
            <p:cNvPr id="172100" name="AutoShape 96"/>
            <p:cNvSpPr>
              <a:spLocks noChangeArrowheads="1"/>
            </p:cNvSpPr>
            <p:nvPr/>
          </p:nvSpPr>
          <p:spPr bwMode="auto">
            <a:xfrm rot="9511397">
              <a:off x="1169" y="3347"/>
              <a:ext cx="377" cy="110"/>
            </a:xfrm>
            <a:prstGeom prst="rightArrow">
              <a:avLst>
                <a:gd name="adj1" fmla="val 50000"/>
                <a:gd name="adj2" fmla="val 85682"/>
              </a:avLst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01" name="AutoShape 97"/>
            <p:cNvSpPr>
              <a:spLocks noChangeArrowheads="1"/>
            </p:cNvSpPr>
            <p:nvPr/>
          </p:nvSpPr>
          <p:spPr bwMode="auto">
            <a:xfrm rot="9511397">
              <a:off x="1032" y="2833"/>
              <a:ext cx="376" cy="111"/>
            </a:xfrm>
            <a:prstGeom prst="rightArrow">
              <a:avLst>
                <a:gd name="adj1" fmla="val 50000"/>
                <a:gd name="adj2" fmla="val 84685"/>
              </a:avLst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02" name="AutoShape 98"/>
            <p:cNvSpPr>
              <a:spLocks noChangeArrowheads="1"/>
            </p:cNvSpPr>
            <p:nvPr/>
          </p:nvSpPr>
          <p:spPr bwMode="auto">
            <a:xfrm rot="-821241">
              <a:off x="732" y="3463"/>
              <a:ext cx="376" cy="111"/>
            </a:xfrm>
            <a:prstGeom prst="rightArrow">
              <a:avLst>
                <a:gd name="adj1" fmla="val 50000"/>
                <a:gd name="adj2" fmla="val 84685"/>
              </a:avLst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103" name="AutoShape 99"/>
            <p:cNvSpPr>
              <a:spLocks noChangeArrowheads="1"/>
            </p:cNvSpPr>
            <p:nvPr/>
          </p:nvSpPr>
          <p:spPr bwMode="auto">
            <a:xfrm rot="-821241">
              <a:off x="592" y="2973"/>
              <a:ext cx="376" cy="111"/>
            </a:xfrm>
            <a:prstGeom prst="rightArrow">
              <a:avLst>
                <a:gd name="adj1" fmla="val 50000"/>
                <a:gd name="adj2" fmla="val 84685"/>
              </a:avLst>
            </a:prstGeom>
            <a:solidFill>
              <a:srgbClr val="0000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pic>
        <p:nvPicPr>
          <p:cNvPr id="172091" name="Picture 1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91200"/>
            <a:ext cx="4349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WordArt 117"/>
          <p:cNvSpPr>
            <a:spLocks noChangeArrowheads="1" noChangeShapeType="1" noTextEdit="1"/>
          </p:cNvSpPr>
          <p:nvPr/>
        </p:nvSpPr>
        <p:spPr bwMode="auto">
          <a:xfrm rot="-3027854">
            <a:off x="3189288" y="1992312"/>
            <a:ext cx="297180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28575">
                  <a:solidFill>
                    <a:srgbClr val="66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/>
              </a:rPr>
              <a:t>Rizzo Ridge</a:t>
            </a:r>
          </a:p>
        </p:txBody>
      </p:sp>
      <p:grpSp>
        <p:nvGrpSpPr>
          <p:cNvPr id="143" name="Group 110"/>
          <p:cNvGrpSpPr>
            <a:grpSpLocks/>
          </p:cNvGrpSpPr>
          <p:nvPr/>
        </p:nvGrpSpPr>
        <p:grpSpPr bwMode="auto">
          <a:xfrm>
            <a:off x="3468688" y="4733925"/>
            <a:ext cx="2339975" cy="349250"/>
            <a:chOff x="-200" y="2601"/>
            <a:chExt cx="1678" cy="296"/>
          </a:xfrm>
        </p:grpSpPr>
        <p:sp>
          <p:nvSpPr>
            <p:cNvPr id="172096" name="AutoShape 111"/>
            <p:cNvSpPr>
              <a:spLocks noChangeArrowheads="1"/>
            </p:cNvSpPr>
            <p:nvPr/>
          </p:nvSpPr>
          <p:spPr bwMode="auto">
            <a:xfrm>
              <a:off x="920" y="2633"/>
              <a:ext cx="558" cy="264"/>
            </a:xfrm>
            <a:prstGeom prst="triangle">
              <a:avLst>
                <a:gd name="adj" fmla="val 50000"/>
              </a:avLst>
            </a:prstGeom>
            <a:solidFill>
              <a:srgbClr val="DFA23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097" name="AutoShape 112"/>
            <p:cNvSpPr>
              <a:spLocks noChangeArrowheads="1"/>
            </p:cNvSpPr>
            <p:nvPr/>
          </p:nvSpPr>
          <p:spPr bwMode="auto">
            <a:xfrm>
              <a:off x="579" y="2603"/>
              <a:ext cx="448" cy="235"/>
            </a:xfrm>
            <a:prstGeom prst="triangle">
              <a:avLst>
                <a:gd name="adj" fmla="val 50000"/>
              </a:avLst>
            </a:prstGeom>
            <a:solidFill>
              <a:srgbClr val="DFA23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098" name="AutoShape 114"/>
            <p:cNvSpPr>
              <a:spLocks noChangeArrowheads="1"/>
            </p:cNvSpPr>
            <p:nvPr/>
          </p:nvSpPr>
          <p:spPr bwMode="auto">
            <a:xfrm>
              <a:off x="-200" y="2614"/>
              <a:ext cx="545" cy="209"/>
            </a:xfrm>
            <a:prstGeom prst="triangle">
              <a:avLst>
                <a:gd name="adj" fmla="val 50000"/>
              </a:avLst>
            </a:prstGeom>
            <a:solidFill>
              <a:srgbClr val="DFA23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2099" name="AutoShape 115"/>
            <p:cNvSpPr>
              <a:spLocks noChangeArrowheads="1"/>
            </p:cNvSpPr>
            <p:nvPr/>
          </p:nvSpPr>
          <p:spPr bwMode="auto">
            <a:xfrm>
              <a:off x="198" y="2601"/>
              <a:ext cx="451" cy="277"/>
            </a:xfrm>
            <a:prstGeom prst="triangle">
              <a:avLst>
                <a:gd name="adj" fmla="val 50000"/>
              </a:avLst>
            </a:prstGeom>
            <a:solidFill>
              <a:srgbClr val="DFA23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</p:grpSp>
      <p:sp>
        <p:nvSpPr>
          <p:cNvPr id="149" name="WordArt 116"/>
          <p:cNvSpPr>
            <a:spLocks noChangeArrowheads="1" noChangeShapeType="1" noTextEdit="1"/>
          </p:cNvSpPr>
          <p:nvPr/>
        </p:nvSpPr>
        <p:spPr bwMode="auto">
          <a:xfrm>
            <a:off x="3625850" y="4364038"/>
            <a:ext cx="3505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Tumminello Trench</a:t>
            </a:r>
          </a:p>
        </p:txBody>
      </p:sp>
      <p:sp>
        <p:nvSpPr>
          <p:cNvPr id="151" name="AutoShape 118"/>
          <p:cNvSpPr>
            <a:spLocks noChangeArrowheads="1"/>
          </p:cNvSpPr>
          <p:nvPr/>
        </p:nvSpPr>
        <p:spPr bwMode="auto">
          <a:xfrm>
            <a:off x="6646863" y="5856288"/>
            <a:ext cx="533400" cy="457200"/>
          </a:xfrm>
          <a:prstGeom prst="irregularSeal1">
            <a:avLst/>
          </a:prstGeom>
          <a:solidFill>
            <a:srgbClr val="FF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1000" fill="hold"/>
                                        <p:tgtEl>
                                          <p:spTgt spid="15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42" grpId="0" animBg="1"/>
      <p:bldP spid="149" grpId="0" animBg="1"/>
      <p:bldP spid="151" grpId="0" animBg="1"/>
      <p:bldP spid="151" grpId="1" animBg="1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ri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23925"/>
            <a:ext cx="670560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AutoShape 15"/>
          <p:cNvSpPr>
            <a:spLocks noChangeArrowheads="1"/>
          </p:cNvSpPr>
          <p:nvPr/>
        </p:nvSpPr>
        <p:spPr bwMode="auto">
          <a:xfrm rot="-5400000">
            <a:off x="3619500" y="4533900"/>
            <a:ext cx="1447800" cy="609600"/>
          </a:xfrm>
          <a:prstGeom prst="rightArrow">
            <a:avLst>
              <a:gd name="adj1" fmla="val 45843"/>
              <a:gd name="adj2" fmla="val 60420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</p:txBody>
      </p:sp>
      <p:grpSp>
        <p:nvGrpSpPr>
          <p:cNvPr id="173060" name="Group 6"/>
          <p:cNvGrpSpPr>
            <a:grpSpLocks/>
          </p:cNvGrpSpPr>
          <p:nvPr/>
        </p:nvGrpSpPr>
        <p:grpSpPr bwMode="auto">
          <a:xfrm>
            <a:off x="2209800" y="228600"/>
            <a:ext cx="4229100" cy="2438400"/>
            <a:chOff x="1584" y="624"/>
            <a:chExt cx="2664" cy="816"/>
          </a:xfrm>
        </p:grpSpPr>
        <p:sp>
          <p:nvSpPr>
            <p:cNvPr id="173067" name="WordArt 4"/>
            <p:cNvSpPr>
              <a:spLocks noChangeArrowheads="1" noChangeShapeType="1" noTextEdit="1"/>
            </p:cNvSpPr>
            <p:nvPr/>
          </p:nvSpPr>
          <p:spPr bwMode="auto">
            <a:xfrm>
              <a:off x="1584" y="624"/>
              <a:ext cx="266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/>
                </a:rPr>
                <a:t>rift valley</a:t>
              </a:r>
            </a:p>
          </p:txBody>
        </p:sp>
        <p:sp>
          <p:nvSpPr>
            <p:cNvPr id="173068" name="Line 5"/>
            <p:cNvSpPr>
              <a:spLocks noChangeShapeType="1"/>
            </p:cNvSpPr>
            <p:nvPr/>
          </p:nvSpPr>
          <p:spPr bwMode="auto">
            <a:xfrm>
              <a:off x="2928" y="1056"/>
              <a:ext cx="0" cy="38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3061" name="Rectangle 7"/>
          <p:cNvSpPr>
            <a:spLocks noChangeArrowheads="1"/>
          </p:cNvSpPr>
          <p:nvPr/>
        </p:nvSpPr>
        <p:spPr bwMode="auto">
          <a:xfrm>
            <a:off x="0" y="0"/>
            <a:ext cx="14478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200">
                <a:solidFill>
                  <a:srgbClr val="99CCFF"/>
                </a:solidFill>
                <a:latin typeface="Times New Roman" pitchFamily="18" charset="0"/>
              </a:rPr>
              <a:t>1</a:t>
            </a:r>
          </a:p>
        </p:txBody>
      </p:sp>
      <p:grpSp>
        <p:nvGrpSpPr>
          <p:cNvPr id="173062" name="Group 10"/>
          <p:cNvGrpSpPr>
            <a:grpSpLocks/>
          </p:cNvGrpSpPr>
          <p:nvPr/>
        </p:nvGrpSpPr>
        <p:grpSpPr bwMode="auto">
          <a:xfrm>
            <a:off x="2590800" y="4800600"/>
            <a:ext cx="3657600" cy="1295400"/>
            <a:chOff x="1776" y="2880"/>
            <a:chExt cx="2304" cy="816"/>
          </a:xfrm>
        </p:grpSpPr>
        <p:sp>
          <p:nvSpPr>
            <p:cNvPr id="173065" name="Rectangle 11"/>
            <p:cNvSpPr>
              <a:spLocks noChangeArrowheads="1"/>
            </p:cNvSpPr>
            <p:nvPr/>
          </p:nvSpPr>
          <p:spPr bwMode="auto">
            <a:xfrm>
              <a:off x="1776" y="2880"/>
              <a:ext cx="2304" cy="816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Times New Roman" pitchFamily="18" charset="0"/>
              </a:endParaRPr>
            </a:p>
          </p:txBody>
        </p:sp>
        <p:sp>
          <p:nvSpPr>
            <p:cNvPr id="173066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872" y="2880"/>
              <a:ext cx="2124" cy="81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Arial Black"/>
                </a:rPr>
                <a:t>rising magma</a:t>
              </a:r>
            </a:p>
          </p:txBody>
        </p:sp>
      </p:grpSp>
      <p:sp>
        <p:nvSpPr>
          <p:cNvPr id="173063" name="AutoShape 13"/>
          <p:cNvSpPr>
            <a:spLocks noChangeArrowheads="1"/>
          </p:cNvSpPr>
          <p:nvPr/>
        </p:nvSpPr>
        <p:spPr bwMode="auto">
          <a:xfrm>
            <a:off x="4800600" y="3124200"/>
            <a:ext cx="1600200" cy="6858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73064" name="AutoShape 14"/>
          <p:cNvSpPr>
            <a:spLocks noChangeArrowheads="1"/>
          </p:cNvSpPr>
          <p:nvPr/>
        </p:nvSpPr>
        <p:spPr bwMode="auto">
          <a:xfrm rot="10800000">
            <a:off x="2514600" y="3048000"/>
            <a:ext cx="1447800" cy="6858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7391400" y="0"/>
            <a:ext cx="1752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6000" dirty="0">
                <a:solidFill>
                  <a:srgbClr val="FFFFFF"/>
                </a:solidFill>
              </a:rPr>
              <a:t>5/4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6350" y="1371600"/>
            <a:ext cx="9137651" cy="30469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rgbClr val="875B0D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4800" dirty="0">
                <a:solidFill>
                  <a:srgbClr val="FFFFFF"/>
                </a:solidFill>
                <a:latin typeface="Arial Narrow" pitchFamily="34" charset="0"/>
              </a:rPr>
              <a:t>Open to ESRT page 5 </a:t>
            </a:r>
            <a:br>
              <a:rPr lang="en-US" altLang="en-US" sz="4800" dirty="0">
                <a:solidFill>
                  <a:srgbClr val="FFFFFF"/>
                </a:solidFill>
                <a:latin typeface="Arial Narrow" pitchFamily="34" charset="0"/>
              </a:rPr>
            </a:br>
            <a:r>
              <a:rPr lang="en-US" altLang="en-US" sz="4800" dirty="0">
                <a:solidFill>
                  <a:srgbClr val="FFFFFF"/>
                </a:solidFill>
                <a:latin typeface="Arial Narrow" pitchFamily="34" charset="0"/>
              </a:rPr>
              <a:t>We are going to color!</a:t>
            </a:r>
            <a:br>
              <a:rPr lang="en-US" altLang="en-US" sz="4800" dirty="0">
                <a:solidFill>
                  <a:srgbClr val="FFFFFF"/>
                </a:solidFill>
                <a:latin typeface="Arial Narrow" pitchFamily="34" charset="0"/>
              </a:rPr>
            </a:br>
            <a:r>
              <a:rPr lang="en-US" altLang="en-US" sz="4800" dirty="0">
                <a:solidFill>
                  <a:srgbClr val="FF0000"/>
                </a:solidFill>
                <a:latin typeface="Arial Narrow" pitchFamily="34" charset="0"/>
              </a:rPr>
              <a:t>red</a:t>
            </a:r>
            <a:r>
              <a:rPr lang="en-US" altLang="en-US" sz="4800" dirty="0">
                <a:solidFill>
                  <a:srgbClr val="FFFFFF"/>
                </a:solidFill>
                <a:latin typeface="Arial Narrow" pitchFamily="34" charset="0"/>
              </a:rPr>
              <a:t>, </a:t>
            </a:r>
            <a:r>
              <a:rPr lang="en-US" altLang="en-US" sz="4800" dirty="0">
                <a:solidFill>
                  <a:schemeClr val="accent2"/>
                </a:solidFill>
                <a:latin typeface="Arial Narrow" pitchFamily="34" charset="0"/>
              </a:rPr>
              <a:t>blue</a:t>
            </a:r>
            <a:r>
              <a:rPr lang="en-US" altLang="en-US" sz="4800" dirty="0">
                <a:solidFill>
                  <a:srgbClr val="FFFFFF"/>
                </a:solidFill>
                <a:latin typeface="Arial Narrow" pitchFamily="34" charset="0"/>
              </a:rPr>
              <a:t>, </a:t>
            </a:r>
            <a:r>
              <a:rPr lang="en-US" altLang="en-US" sz="4800" dirty="0">
                <a:solidFill>
                  <a:srgbClr val="00CC00"/>
                </a:solidFill>
                <a:latin typeface="Arial Narrow" pitchFamily="34" charset="0"/>
              </a:rPr>
              <a:t>green</a:t>
            </a:r>
            <a:r>
              <a:rPr lang="en-US" altLang="en-US" sz="4800" dirty="0">
                <a:solidFill>
                  <a:srgbClr val="FFFFFF"/>
                </a:solidFill>
                <a:latin typeface="Arial Narrow" pitchFamily="34" charset="0"/>
              </a:rPr>
              <a:t>, and </a:t>
            </a:r>
            <a:r>
              <a:rPr lang="en-US" altLang="en-US" sz="4800" dirty="0">
                <a:solidFill>
                  <a:srgbClr val="FFC000"/>
                </a:solidFill>
                <a:latin typeface="Arial Narrow" pitchFamily="34" charset="0"/>
              </a:rPr>
              <a:t>orange</a:t>
            </a:r>
            <a:br>
              <a:rPr lang="en-US" altLang="en-US" sz="4800" dirty="0">
                <a:solidFill>
                  <a:srgbClr val="FFC000"/>
                </a:solidFill>
                <a:latin typeface="Arial Narrow" pitchFamily="34" charset="0"/>
              </a:rPr>
            </a:b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</a:rPr>
              <a:t>(to be continued …)</a:t>
            </a: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6350" y="39688"/>
            <a:ext cx="75374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Arial Narrow" pitchFamily="34" charset="0"/>
              </a:rPr>
              <a:t>To round out the period:   </a:t>
            </a:r>
            <a:endParaRPr lang="en-US" altLang="en-US" sz="4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A5AFF7B4-3F87-41B1-90FD-4294F3648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" y="4791458"/>
            <a:ext cx="9137651" cy="156966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rgbClr val="875B0D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4800" dirty="0">
                <a:solidFill>
                  <a:srgbClr val="FFFFFF"/>
                </a:solidFill>
                <a:latin typeface="Arial Narrow" pitchFamily="34" charset="0"/>
              </a:rPr>
              <a:t>Do questions on pages 253-254</a:t>
            </a:r>
            <a:br>
              <a:rPr lang="en-US" altLang="en-US" sz="4800" dirty="0">
                <a:solidFill>
                  <a:srgbClr val="FFFFFF"/>
                </a:solidFill>
                <a:latin typeface="Arial Narrow" pitchFamily="34" charset="0"/>
              </a:rPr>
            </a:br>
            <a:r>
              <a:rPr lang="en-US" altLang="en-US" sz="4800" dirty="0">
                <a:solidFill>
                  <a:srgbClr val="FFFFFF"/>
                </a:solidFill>
                <a:latin typeface="Arial Narrow" pitchFamily="34" charset="0"/>
              </a:rPr>
              <a:t>Complete for HW</a:t>
            </a:r>
          </a:p>
        </p:txBody>
      </p:sp>
    </p:spTree>
    <p:extLst>
      <p:ext uri="{BB962C8B-B14F-4D97-AF65-F5344CB8AC3E}">
        <p14:creationId xmlns:p14="http://schemas.microsoft.com/office/powerpoint/2010/main" val="3923565183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3"/>
          <p:cNvSpPr>
            <a:spLocks noChangeArrowheads="1"/>
          </p:cNvSpPr>
          <p:nvPr/>
        </p:nvSpPr>
        <p:spPr bwMode="auto">
          <a:xfrm>
            <a:off x="0" y="0"/>
            <a:ext cx="14478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200">
                <a:solidFill>
                  <a:srgbClr val="99CCFF"/>
                </a:solidFill>
                <a:latin typeface="Times New Roman" pitchFamily="18" charset="0"/>
              </a:rPr>
              <a:t>4</a:t>
            </a:r>
          </a:p>
        </p:txBody>
      </p:sp>
      <p:pic>
        <p:nvPicPr>
          <p:cNvPr id="174083" name="Picture 5" descr="subduction z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81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084" name="Group 11"/>
          <p:cNvGrpSpPr>
            <a:grpSpLocks/>
          </p:cNvGrpSpPr>
          <p:nvPr/>
        </p:nvGrpSpPr>
        <p:grpSpPr bwMode="auto">
          <a:xfrm>
            <a:off x="2514600" y="914400"/>
            <a:ext cx="1619250" cy="1524000"/>
            <a:chOff x="1584" y="576"/>
            <a:chExt cx="1020" cy="960"/>
          </a:xfrm>
        </p:grpSpPr>
        <p:sp>
          <p:nvSpPr>
            <p:cNvPr id="174085" name="WordArt 9"/>
            <p:cNvSpPr>
              <a:spLocks noChangeArrowheads="1" noChangeShapeType="1" noTextEdit="1"/>
            </p:cNvSpPr>
            <p:nvPr/>
          </p:nvSpPr>
          <p:spPr bwMode="auto">
            <a:xfrm>
              <a:off x="1584" y="576"/>
              <a:ext cx="1020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CC00"/>
                  </a:solidFill>
                  <a:latin typeface="Arial Black"/>
                </a:rPr>
                <a:t>trench</a:t>
              </a:r>
            </a:p>
          </p:txBody>
        </p:sp>
        <p:sp>
          <p:nvSpPr>
            <p:cNvPr id="174086" name="Line 10"/>
            <p:cNvSpPr>
              <a:spLocks noChangeShapeType="1"/>
            </p:cNvSpPr>
            <p:nvPr/>
          </p:nvSpPr>
          <p:spPr bwMode="auto">
            <a:xfrm>
              <a:off x="2112" y="1008"/>
              <a:ext cx="96" cy="52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73125"/>
            <a:ext cx="7162800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99CCFF"/>
                </a:solidFill>
                <a:latin typeface="Arial Rounded MT Bold" pitchFamily="34" charset="0"/>
              </a:rPr>
              <a:t>ESRT page 5</a:t>
            </a: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>
            <a:off x="2667000" y="5791200"/>
            <a:ext cx="381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7" name="Line 5"/>
          <p:cNvSpPr>
            <a:spLocks noChangeShapeType="1"/>
          </p:cNvSpPr>
          <p:nvPr/>
        </p:nvSpPr>
        <p:spPr bwMode="auto">
          <a:xfrm>
            <a:off x="2667000" y="5943600"/>
            <a:ext cx="381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8" name="Line 6"/>
          <p:cNvSpPr>
            <a:spLocks noChangeShapeType="1"/>
          </p:cNvSpPr>
          <p:nvPr/>
        </p:nvSpPr>
        <p:spPr bwMode="auto">
          <a:xfrm flipV="1">
            <a:off x="3962400" y="5715000"/>
            <a:ext cx="228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9" name="Freeform 7"/>
          <p:cNvSpPr>
            <a:spLocks/>
          </p:cNvSpPr>
          <p:nvPr/>
        </p:nvSpPr>
        <p:spPr bwMode="auto">
          <a:xfrm>
            <a:off x="4530725" y="5715000"/>
            <a:ext cx="193675" cy="184150"/>
          </a:xfrm>
          <a:custGeom>
            <a:avLst/>
            <a:gdLst>
              <a:gd name="T0" fmla="*/ 0 w 122"/>
              <a:gd name="T1" fmla="*/ 2147483647 h 116"/>
              <a:gd name="T2" fmla="*/ 2147483647 w 122"/>
              <a:gd name="T3" fmla="*/ 0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2" h="116">
                <a:moveTo>
                  <a:pt x="0" y="116"/>
                </a:moveTo>
                <a:lnTo>
                  <a:pt x="122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0" name="Freeform 8"/>
          <p:cNvSpPr>
            <a:spLocks/>
          </p:cNvSpPr>
          <p:nvPr/>
        </p:nvSpPr>
        <p:spPr bwMode="auto">
          <a:xfrm>
            <a:off x="4292600" y="5959475"/>
            <a:ext cx="177800" cy="184150"/>
          </a:xfrm>
          <a:custGeom>
            <a:avLst/>
            <a:gdLst>
              <a:gd name="T0" fmla="*/ 2147483647 w 112"/>
              <a:gd name="T1" fmla="*/ 0 h 116"/>
              <a:gd name="T2" fmla="*/ 0 w 112"/>
              <a:gd name="T3" fmla="*/ 2147483647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2" h="116">
                <a:moveTo>
                  <a:pt x="112" y="0"/>
                </a:moveTo>
                <a:lnTo>
                  <a:pt x="0" y="116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 flipH="1">
            <a:off x="3733800" y="5943600"/>
            <a:ext cx="152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2" name="Freeform 10"/>
          <p:cNvSpPr>
            <a:spLocks/>
          </p:cNvSpPr>
          <p:nvPr/>
        </p:nvSpPr>
        <p:spPr bwMode="auto">
          <a:xfrm>
            <a:off x="5308600" y="5689600"/>
            <a:ext cx="104775" cy="184150"/>
          </a:xfrm>
          <a:custGeom>
            <a:avLst/>
            <a:gdLst>
              <a:gd name="T0" fmla="*/ 0 w 66"/>
              <a:gd name="T1" fmla="*/ 2147483647 h 116"/>
              <a:gd name="T2" fmla="*/ 2147483647 w 66"/>
              <a:gd name="T3" fmla="*/ 0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6" h="116">
                <a:moveTo>
                  <a:pt x="0" y="116"/>
                </a:moveTo>
                <a:lnTo>
                  <a:pt x="66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3" name="Freeform 11"/>
          <p:cNvSpPr>
            <a:spLocks/>
          </p:cNvSpPr>
          <p:nvPr/>
        </p:nvSpPr>
        <p:spPr bwMode="auto">
          <a:xfrm>
            <a:off x="5867400" y="5734050"/>
            <a:ext cx="95250" cy="209550"/>
          </a:xfrm>
          <a:custGeom>
            <a:avLst/>
            <a:gdLst>
              <a:gd name="T0" fmla="*/ 0 w 60"/>
              <a:gd name="T1" fmla="*/ 2147483647 h 132"/>
              <a:gd name="T2" fmla="*/ 2147483647 w 60"/>
              <a:gd name="T3" fmla="*/ 0 h 1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0" h="132">
                <a:moveTo>
                  <a:pt x="0" y="132"/>
                </a:moveTo>
                <a:lnTo>
                  <a:pt x="60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4" name="Freeform 12"/>
          <p:cNvSpPr>
            <a:spLocks/>
          </p:cNvSpPr>
          <p:nvPr/>
        </p:nvSpPr>
        <p:spPr bwMode="auto">
          <a:xfrm>
            <a:off x="5797550" y="6003925"/>
            <a:ext cx="69850" cy="174625"/>
          </a:xfrm>
          <a:custGeom>
            <a:avLst/>
            <a:gdLst>
              <a:gd name="T0" fmla="*/ 2147483647 w 44"/>
              <a:gd name="T1" fmla="*/ 0 h 110"/>
              <a:gd name="T2" fmla="*/ 0 w 44"/>
              <a:gd name="T3" fmla="*/ 2147483647 h 11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4" h="110">
                <a:moveTo>
                  <a:pt x="44" y="0"/>
                </a:moveTo>
                <a:lnTo>
                  <a:pt x="0" y="11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5" name="Freeform 13"/>
          <p:cNvSpPr>
            <a:spLocks/>
          </p:cNvSpPr>
          <p:nvPr/>
        </p:nvSpPr>
        <p:spPr bwMode="auto">
          <a:xfrm>
            <a:off x="5162550" y="5940425"/>
            <a:ext cx="114300" cy="212725"/>
          </a:xfrm>
          <a:custGeom>
            <a:avLst/>
            <a:gdLst>
              <a:gd name="T0" fmla="*/ 2147483647 w 72"/>
              <a:gd name="T1" fmla="*/ 0 h 134"/>
              <a:gd name="T2" fmla="*/ 0 w 72"/>
              <a:gd name="T3" fmla="*/ 2147483647 h 1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2" h="134">
                <a:moveTo>
                  <a:pt x="72" y="0"/>
                </a:moveTo>
                <a:lnTo>
                  <a:pt x="0" y="134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6" name="Line 9"/>
          <p:cNvSpPr>
            <a:spLocks noChangeShapeType="1"/>
          </p:cNvSpPr>
          <p:nvPr/>
        </p:nvSpPr>
        <p:spPr bwMode="auto">
          <a:xfrm flipH="1" flipV="1">
            <a:off x="5200650" y="3657600"/>
            <a:ext cx="1524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7" name="Line 9"/>
          <p:cNvSpPr>
            <a:spLocks noChangeShapeType="1"/>
          </p:cNvSpPr>
          <p:nvPr/>
        </p:nvSpPr>
        <p:spPr bwMode="auto">
          <a:xfrm>
            <a:off x="5413375" y="3743325"/>
            <a:ext cx="20955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8" name="Line 9"/>
          <p:cNvSpPr>
            <a:spLocks noChangeShapeType="1"/>
          </p:cNvSpPr>
          <p:nvPr/>
        </p:nvSpPr>
        <p:spPr bwMode="auto">
          <a:xfrm flipH="1" flipV="1">
            <a:off x="3592513" y="2628900"/>
            <a:ext cx="217487" cy="1143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9" name="Line 9"/>
          <p:cNvSpPr>
            <a:spLocks noChangeShapeType="1"/>
          </p:cNvSpPr>
          <p:nvPr/>
        </p:nvSpPr>
        <p:spPr bwMode="auto">
          <a:xfrm>
            <a:off x="3265488" y="2476500"/>
            <a:ext cx="239712" cy="952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0" name="Line 9"/>
          <p:cNvSpPr>
            <a:spLocks noChangeShapeType="1"/>
          </p:cNvSpPr>
          <p:nvPr/>
        </p:nvSpPr>
        <p:spPr bwMode="auto">
          <a:xfrm>
            <a:off x="4191000" y="1981200"/>
            <a:ext cx="46038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1" name="Line 9"/>
          <p:cNvSpPr>
            <a:spLocks noChangeShapeType="1"/>
          </p:cNvSpPr>
          <p:nvPr/>
        </p:nvSpPr>
        <p:spPr bwMode="auto">
          <a:xfrm flipH="1" flipV="1">
            <a:off x="4292600" y="2419350"/>
            <a:ext cx="80963" cy="266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2" name="Line 9"/>
          <p:cNvSpPr>
            <a:spLocks noChangeShapeType="1"/>
          </p:cNvSpPr>
          <p:nvPr/>
        </p:nvSpPr>
        <p:spPr bwMode="auto">
          <a:xfrm flipH="1">
            <a:off x="3810000" y="3352800"/>
            <a:ext cx="152400" cy="2095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3" name="Line 9"/>
          <p:cNvSpPr>
            <a:spLocks noChangeShapeType="1"/>
          </p:cNvSpPr>
          <p:nvPr/>
        </p:nvSpPr>
        <p:spPr bwMode="auto">
          <a:xfrm flipV="1">
            <a:off x="3657600" y="3648075"/>
            <a:ext cx="152400" cy="1714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4" name="Line 9"/>
          <p:cNvSpPr>
            <a:spLocks noChangeShapeType="1"/>
          </p:cNvSpPr>
          <p:nvPr/>
        </p:nvSpPr>
        <p:spPr bwMode="auto">
          <a:xfrm flipV="1">
            <a:off x="5705475" y="3200400"/>
            <a:ext cx="152400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5" name="Line 9"/>
          <p:cNvSpPr>
            <a:spLocks noChangeShapeType="1"/>
          </p:cNvSpPr>
          <p:nvPr/>
        </p:nvSpPr>
        <p:spPr bwMode="auto">
          <a:xfrm flipV="1">
            <a:off x="5867400" y="3814763"/>
            <a:ext cx="200025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6" name="Line 9"/>
          <p:cNvSpPr>
            <a:spLocks noChangeShapeType="1"/>
          </p:cNvSpPr>
          <p:nvPr/>
        </p:nvSpPr>
        <p:spPr bwMode="auto">
          <a:xfrm flipH="1">
            <a:off x="6153150" y="3700463"/>
            <a:ext cx="247650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7" name="Line 9"/>
          <p:cNvSpPr>
            <a:spLocks noChangeShapeType="1"/>
          </p:cNvSpPr>
          <p:nvPr/>
        </p:nvSpPr>
        <p:spPr bwMode="auto">
          <a:xfrm flipH="1" flipV="1">
            <a:off x="4572000" y="4572000"/>
            <a:ext cx="152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8" name="Line 9"/>
          <p:cNvSpPr>
            <a:spLocks noChangeShapeType="1"/>
          </p:cNvSpPr>
          <p:nvPr/>
        </p:nvSpPr>
        <p:spPr bwMode="auto">
          <a:xfrm>
            <a:off x="4876800" y="4800600"/>
            <a:ext cx="152400" cy="128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9" name="Line 9"/>
          <p:cNvSpPr>
            <a:spLocks noChangeShapeType="1"/>
          </p:cNvSpPr>
          <p:nvPr/>
        </p:nvSpPr>
        <p:spPr bwMode="auto">
          <a:xfrm>
            <a:off x="6524625" y="4953000"/>
            <a:ext cx="2286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40" name="Line 9"/>
          <p:cNvSpPr>
            <a:spLocks noChangeShapeType="1"/>
          </p:cNvSpPr>
          <p:nvPr/>
        </p:nvSpPr>
        <p:spPr bwMode="auto">
          <a:xfrm flipH="1">
            <a:off x="6515100" y="4824413"/>
            <a:ext cx="1905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41" name="Line 9"/>
          <p:cNvSpPr>
            <a:spLocks noChangeShapeType="1"/>
          </p:cNvSpPr>
          <p:nvPr/>
        </p:nvSpPr>
        <p:spPr bwMode="auto">
          <a:xfrm flipH="1">
            <a:off x="6515100" y="4572000"/>
            <a:ext cx="2667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42" name="Line 9"/>
          <p:cNvSpPr>
            <a:spLocks noChangeShapeType="1"/>
          </p:cNvSpPr>
          <p:nvPr/>
        </p:nvSpPr>
        <p:spPr bwMode="auto">
          <a:xfrm>
            <a:off x="6553200" y="4648200"/>
            <a:ext cx="228600" cy="762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43" name="Line 9"/>
          <p:cNvSpPr>
            <a:spLocks noChangeShapeType="1"/>
          </p:cNvSpPr>
          <p:nvPr/>
        </p:nvSpPr>
        <p:spPr bwMode="auto">
          <a:xfrm flipH="1" flipV="1">
            <a:off x="6276975" y="4724400"/>
            <a:ext cx="161925" cy="10001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44" name="Line 9"/>
          <p:cNvSpPr>
            <a:spLocks noChangeShapeType="1"/>
          </p:cNvSpPr>
          <p:nvPr/>
        </p:nvSpPr>
        <p:spPr bwMode="auto">
          <a:xfrm>
            <a:off x="6219825" y="4800600"/>
            <a:ext cx="138113" cy="128588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45" name="Line 9"/>
          <p:cNvSpPr>
            <a:spLocks noChangeShapeType="1"/>
          </p:cNvSpPr>
          <p:nvPr/>
        </p:nvSpPr>
        <p:spPr bwMode="auto">
          <a:xfrm flipV="1">
            <a:off x="7315200" y="3457575"/>
            <a:ext cx="209550" cy="19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46" name="Line 9"/>
          <p:cNvSpPr>
            <a:spLocks noChangeShapeType="1"/>
          </p:cNvSpPr>
          <p:nvPr/>
        </p:nvSpPr>
        <p:spPr bwMode="auto">
          <a:xfrm flipH="1">
            <a:off x="6934200" y="3505200"/>
            <a:ext cx="228600" cy="57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47" name="Line 9"/>
          <p:cNvSpPr>
            <a:spLocks noChangeShapeType="1"/>
          </p:cNvSpPr>
          <p:nvPr/>
        </p:nvSpPr>
        <p:spPr bwMode="auto">
          <a:xfrm>
            <a:off x="6934200" y="2152650"/>
            <a:ext cx="228600" cy="57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48" name="Line 9"/>
          <p:cNvSpPr>
            <a:spLocks noChangeShapeType="1"/>
          </p:cNvSpPr>
          <p:nvPr/>
        </p:nvSpPr>
        <p:spPr bwMode="auto">
          <a:xfrm flipH="1" flipV="1">
            <a:off x="6610350" y="2047875"/>
            <a:ext cx="228600" cy="95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49" name="Line 9"/>
          <p:cNvSpPr>
            <a:spLocks noChangeShapeType="1"/>
          </p:cNvSpPr>
          <p:nvPr/>
        </p:nvSpPr>
        <p:spPr bwMode="auto">
          <a:xfrm flipH="1">
            <a:off x="3962400" y="4314825"/>
            <a:ext cx="190500" cy="128588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50" name="Line 9"/>
          <p:cNvSpPr>
            <a:spLocks noChangeShapeType="1"/>
          </p:cNvSpPr>
          <p:nvPr/>
        </p:nvSpPr>
        <p:spPr bwMode="auto">
          <a:xfrm flipV="1">
            <a:off x="3886200" y="4249738"/>
            <a:ext cx="166688" cy="128587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51" name="Line 9"/>
          <p:cNvSpPr>
            <a:spLocks noChangeShapeType="1"/>
          </p:cNvSpPr>
          <p:nvPr/>
        </p:nvSpPr>
        <p:spPr bwMode="auto">
          <a:xfrm flipH="1" flipV="1">
            <a:off x="3265488" y="4314825"/>
            <a:ext cx="19050" cy="2047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52" name="Line 9"/>
          <p:cNvSpPr>
            <a:spLocks noChangeShapeType="1"/>
          </p:cNvSpPr>
          <p:nvPr/>
        </p:nvSpPr>
        <p:spPr bwMode="auto">
          <a:xfrm>
            <a:off x="3275013" y="4592638"/>
            <a:ext cx="9525" cy="180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53" name="Line 9"/>
          <p:cNvSpPr>
            <a:spLocks noChangeShapeType="1"/>
          </p:cNvSpPr>
          <p:nvPr/>
        </p:nvSpPr>
        <p:spPr bwMode="auto">
          <a:xfrm flipV="1">
            <a:off x="2533650" y="4110038"/>
            <a:ext cx="133350" cy="2047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54" name="Line 9"/>
          <p:cNvSpPr>
            <a:spLocks noChangeShapeType="1"/>
          </p:cNvSpPr>
          <p:nvPr/>
        </p:nvSpPr>
        <p:spPr bwMode="auto">
          <a:xfrm flipH="1">
            <a:off x="2362200" y="4411663"/>
            <a:ext cx="152400" cy="180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55" name="Line 9"/>
          <p:cNvSpPr>
            <a:spLocks noChangeShapeType="1"/>
          </p:cNvSpPr>
          <p:nvPr/>
        </p:nvSpPr>
        <p:spPr bwMode="auto">
          <a:xfrm flipH="1">
            <a:off x="1390650" y="4583113"/>
            <a:ext cx="133350" cy="2413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56" name="Line 9"/>
          <p:cNvSpPr>
            <a:spLocks noChangeShapeType="1"/>
          </p:cNvSpPr>
          <p:nvPr/>
        </p:nvSpPr>
        <p:spPr bwMode="auto">
          <a:xfrm flipV="1">
            <a:off x="1306513" y="4314825"/>
            <a:ext cx="150812" cy="2159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57" name="Line 9"/>
          <p:cNvSpPr>
            <a:spLocks noChangeShapeType="1"/>
          </p:cNvSpPr>
          <p:nvPr/>
        </p:nvSpPr>
        <p:spPr bwMode="auto">
          <a:xfrm flipH="1">
            <a:off x="2386013" y="2571750"/>
            <a:ext cx="128587" cy="2524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58" name="Line 9"/>
          <p:cNvSpPr>
            <a:spLocks noChangeShapeType="1"/>
          </p:cNvSpPr>
          <p:nvPr/>
        </p:nvSpPr>
        <p:spPr bwMode="auto">
          <a:xfrm flipV="1">
            <a:off x="2309813" y="2895600"/>
            <a:ext cx="7620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59" name="Line 9"/>
          <p:cNvSpPr>
            <a:spLocks noChangeShapeType="1"/>
          </p:cNvSpPr>
          <p:nvPr/>
        </p:nvSpPr>
        <p:spPr bwMode="auto">
          <a:xfrm flipV="1">
            <a:off x="1676400" y="2971800"/>
            <a:ext cx="228600" cy="85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60" name="Line 9"/>
          <p:cNvSpPr>
            <a:spLocks noChangeShapeType="1"/>
          </p:cNvSpPr>
          <p:nvPr/>
        </p:nvSpPr>
        <p:spPr bwMode="auto">
          <a:xfrm flipH="1">
            <a:off x="1382713" y="3062288"/>
            <a:ext cx="217487" cy="138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61" name="Line 9"/>
          <p:cNvSpPr>
            <a:spLocks noChangeShapeType="1"/>
          </p:cNvSpPr>
          <p:nvPr/>
        </p:nvSpPr>
        <p:spPr bwMode="auto">
          <a:xfrm>
            <a:off x="1600200" y="3498850"/>
            <a:ext cx="204788" cy="61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62" name="Line 9"/>
          <p:cNvSpPr>
            <a:spLocks noChangeShapeType="1"/>
          </p:cNvSpPr>
          <p:nvPr/>
        </p:nvSpPr>
        <p:spPr bwMode="auto">
          <a:xfrm flipH="1" flipV="1">
            <a:off x="1219200" y="3286125"/>
            <a:ext cx="177800" cy="69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63" name="Line 9"/>
          <p:cNvSpPr>
            <a:spLocks noChangeShapeType="1"/>
          </p:cNvSpPr>
          <p:nvPr/>
        </p:nvSpPr>
        <p:spPr bwMode="auto">
          <a:xfrm>
            <a:off x="5308600" y="2628900"/>
            <a:ext cx="177800" cy="19526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64" name="Line 9"/>
          <p:cNvSpPr>
            <a:spLocks noChangeShapeType="1"/>
          </p:cNvSpPr>
          <p:nvPr/>
        </p:nvSpPr>
        <p:spPr bwMode="auto">
          <a:xfrm flipH="1" flipV="1">
            <a:off x="5200650" y="2697163"/>
            <a:ext cx="152400" cy="14605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65" name="Line 9"/>
          <p:cNvSpPr>
            <a:spLocks noChangeShapeType="1"/>
          </p:cNvSpPr>
          <p:nvPr/>
        </p:nvSpPr>
        <p:spPr bwMode="auto">
          <a:xfrm flipV="1">
            <a:off x="5962650" y="3062288"/>
            <a:ext cx="190500" cy="61912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66" name="Line 9"/>
          <p:cNvSpPr>
            <a:spLocks noChangeShapeType="1"/>
          </p:cNvSpPr>
          <p:nvPr/>
        </p:nvSpPr>
        <p:spPr bwMode="auto">
          <a:xfrm flipH="1">
            <a:off x="5867400" y="2987675"/>
            <a:ext cx="266700" cy="22225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67" name="Oval 3"/>
          <p:cNvSpPr>
            <a:spLocks noChangeArrowheads="1"/>
          </p:cNvSpPr>
          <p:nvPr/>
        </p:nvSpPr>
        <p:spPr bwMode="auto">
          <a:xfrm>
            <a:off x="7620000" y="578167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0168" name="Oval 59"/>
          <p:cNvSpPr>
            <a:spLocks noChangeArrowheads="1"/>
          </p:cNvSpPr>
          <p:nvPr/>
        </p:nvSpPr>
        <p:spPr bwMode="auto">
          <a:xfrm>
            <a:off x="7437438" y="451802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0169" name="Oval 60"/>
          <p:cNvSpPr>
            <a:spLocks noChangeArrowheads="1"/>
          </p:cNvSpPr>
          <p:nvPr/>
        </p:nvSpPr>
        <p:spPr bwMode="auto">
          <a:xfrm>
            <a:off x="7219950" y="3656013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0170" name="Oval 61"/>
          <p:cNvSpPr>
            <a:spLocks noChangeArrowheads="1"/>
          </p:cNvSpPr>
          <p:nvPr/>
        </p:nvSpPr>
        <p:spPr bwMode="auto">
          <a:xfrm>
            <a:off x="7048500" y="2624138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0171" name="Oval 62"/>
          <p:cNvSpPr>
            <a:spLocks noChangeArrowheads="1"/>
          </p:cNvSpPr>
          <p:nvPr/>
        </p:nvSpPr>
        <p:spPr bwMode="auto">
          <a:xfrm>
            <a:off x="7010400" y="16764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0172" name="Oval 63"/>
          <p:cNvSpPr>
            <a:spLocks noChangeArrowheads="1"/>
          </p:cNvSpPr>
          <p:nvPr/>
        </p:nvSpPr>
        <p:spPr bwMode="auto">
          <a:xfrm>
            <a:off x="5260975" y="22860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0173" name="Oval 64"/>
          <p:cNvSpPr>
            <a:spLocks noChangeArrowheads="1"/>
          </p:cNvSpPr>
          <p:nvPr/>
        </p:nvSpPr>
        <p:spPr bwMode="auto">
          <a:xfrm>
            <a:off x="4475163" y="2938463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0174" name="Oval 65"/>
          <p:cNvSpPr>
            <a:spLocks noChangeArrowheads="1"/>
          </p:cNvSpPr>
          <p:nvPr/>
        </p:nvSpPr>
        <p:spPr bwMode="auto">
          <a:xfrm>
            <a:off x="5565775" y="3322638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0175" name="Oval 66"/>
          <p:cNvSpPr>
            <a:spLocks noChangeArrowheads="1"/>
          </p:cNvSpPr>
          <p:nvPr/>
        </p:nvSpPr>
        <p:spPr bwMode="auto">
          <a:xfrm>
            <a:off x="3643313" y="40767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0176" name="Oval 67"/>
          <p:cNvSpPr>
            <a:spLocks noChangeArrowheads="1"/>
          </p:cNvSpPr>
          <p:nvPr/>
        </p:nvSpPr>
        <p:spPr bwMode="auto">
          <a:xfrm>
            <a:off x="5200650" y="377507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132402701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7391400" y="0"/>
            <a:ext cx="1752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6000" dirty="0">
                <a:solidFill>
                  <a:srgbClr val="FFFFFF"/>
                </a:solidFill>
              </a:rPr>
              <a:t>5/5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1149350" y="4876800"/>
            <a:ext cx="7232650" cy="175432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rgbClr val="875B0D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5400" dirty="0">
                <a:solidFill>
                  <a:srgbClr val="FFFFFF"/>
                </a:solidFill>
                <a:latin typeface="Arial Narrow" pitchFamily="34" charset="0"/>
              </a:rPr>
              <a:t>Open to Classwork/HW</a:t>
            </a:r>
            <a:br>
              <a:rPr lang="en-US" altLang="en-US" sz="5400" dirty="0">
                <a:solidFill>
                  <a:srgbClr val="FFFFFF"/>
                </a:solidFill>
                <a:latin typeface="Arial Narrow" pitchFamily="34" charset="0"/>
              </a:rPr>
            </a:br>
            <a:r>
              <a:rPr lang="en-US" altLang="en-US" sz="5400" dirty="0">
                <a:solidFill>
                  <a:srgbClr val="FFFFFF"/>
                </a:solidFill>
                <a:latin typeface="Arial Narrow" pitchFamily="34" charset="0"/>
              </a:rPr>
              <a:t>pages 253-254</a:t>
            </a:r>
            <a:endParaRPr lang="en-US" altLang="en-US" sz="5400" dirty="0">
              <a:solidFill>
                <a:srgbClr val="FFC000"/>
              </a:solidFill>
              <a:latin typeface="Arial Narrow" pitchFamily="34" charset="0"/>
            </a:endParaRP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6350" y="39688"/>
            <a:ext cx="72326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Arial Narrow" pitchFamily="34" charset="0"/>
              </a:rPr>
              <a:t>Happy Cinco de Mayo!</a:t>
            </a:r>
            <a:endParaRPr lang="en-US" altLang="en-US" sz="4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6" name="Picture 5" descr="A picture containing text, graphic design, clipart, graphics&#10;&#10;Description automatically generated">
            <a:extLst>
              <a:ext uri="{FF2B5EF4-FFF2-40B4-BE49-F238E27FC236}">
                <a16:creationId xmlns:a16="http://schemas.microsoft.com/office/drawing/2014/main" id="{208EA33B-D8BA-4FFF-89E8-ACCFC8676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25794"/>
            <a:ext cx="6019800" cy="340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97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r="24129" b="74983"/>
          <a:stretch>
            <a:fillRect/>
          </a:stretch>
        </p:blipFill>
        <p:spPr bwMode="auto">
          <a:xfrm>
            <a:off x="0" y="152400"/>
            <a:ext cx="58674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5257800" cy="1019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" t="28590" r="29633" b="43176"/>
          <a:stretch>
            <a:fillRect/>
          </a:stretch>
        </p:blipFill>
        <p:spPr bwMode="auto">
          <a:xfrm>
            <a:off x="26988" y="0"/>
            <a:ext cx="54181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5257800" cy="1019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25"/>
          <a:stretch>
            <a:fillRect/>
          </a:stretch>
        </p:blipFill>
        <p:spPr bwMode="auto">
          <a:xfrm>
            <a:off x="-26988" y="0"/>
            <a:ext cx="7934326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13" y="457200"/>
            <a:ext cx="3300412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0"/>
            <a:ext cx="81153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7200"/>
            <a:ext cx="330041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533400"/>
            <a:ext cx="5734051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207963"/>
            <a:ext cx="3300412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86038"/>
            <a:ext cx="4051300" cy="785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07963"/>
            <a:ext cx="74580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CC"/>
            </a:gs>
            <a:gs pos="100000">
              <a:srgbClr val="FFFF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362200"/>
            <a:ext cx="7848600" cy="3048000"/>
          </a:xfrm>
        </p:spPr>
        <p:txBody>
          <a:bodyPr/>
          <a:lstStyle/>
          <a:p>
            <a:pPr eaLnBrk="1" hangingPunct="1"/>
            <a:r>
              <a:rPr lang="en-US" altLang="en-US" sz="6600" b="1"/>
              <a:t>What are the properties of </a:t>
            </a:r>
            <a:br>
              <a:rPr lang="en-US" altLang="en-US" sz="6600" b="1"/>
            </a:br>
            <a:r>
              <a:rPr lang="en-US" altLang="en-US" sz="6600" b="1"/>
              <a:t>Earth’s interior?</a:t>
            </a:r>
          </a:p>
        </p:txBody>
      </p:sp>
      <p:sp>
        <p:nvSpPr>
          <p:cNvPr id="237571" name="WordArt 3"/>
          <p:cNvSpPr>
            <a:spLocks noChangeArrowheads="1" noChangeShapeType="1" noTextEdit="1"/>
          </p:cNvSpPr>
          <p:nvPr/>
        </p:nvSpPr>
        <p:spPr bwMode="auto">
          <a:xfrm>
            <a:off x="533400" y="381000"/>
            <a:ext cx="1847850" cy="17510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Aim: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248400" y="0"/>
            <a:ext cx="28956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/>
              <a:t>Page 252</a:t>
            </a:r>
            <a:br>
              <a:rPr lang="en-US" altLang="en-US" sz="4800" dirty="0"/>
            </a:br>
            <a:r>
              <a:rPr lang="en-US" altLang="en-US" sz="4800" dirty="0"/>
              <a:t>5/3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40" decel="1000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840" decel="100000" fill="hold"/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840" decel="100000" fill="hold"/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840" decel="100000" fill="hold"/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60" accel="10000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60" accel="10000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4 - 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62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2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0" grpId="0"/>
      <p:bldP spid="23757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384175"/>
            <a:ext cx="3148012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4875"/>
            <a:ext cx="61785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384175"/>
            <a:ext cx="3148012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538"/>
            <a:ext cx="644842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CC66"/>
            </a:gs>
            <a:gs pos="100000">
              <a:srgbClr val="99663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133600"/>
            <a:ext cx="7543800" cy="4038600"/>
          </a:xfrm>
        </p:spPr>
        <p:txBody>
          <a:bodyPr/>
          <a:lstStyle/>
          <a:p>
            <a:pPr eaLnBrk="1" hangingPunct="1"/>
            <a:r>
              <a:rPr lang="en-US" altLang="en-US" sz="5400">
                <a:latin typeface="Arial Black" pitchFamily="34" charset="0"/>
              </a:rPr>
              <a:t>How do we know that Earth’s crust has shifted over time? </a:t>
            </a:r>
          </a:p>
        </p:txBody>
      </p:sp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 rot="-2128664">
            <a:off x="685800" y="1447800"/>
            <a:ext cx="2181225" cy="14097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52268"/>
              </a:avLst>
            </a:prstTxWarp>
          </a:bodyPr>
          <a:lstStyle/>
          <a:p>
            <a:r>
              <a:rPr lang="en-US" sz="36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6633"/>
                </a:solidFill>
                <a:latin typeface="Arial Black"/>
              </a:rPr>
              <a:t>AIM:</a:t>
            </a: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5562600" y="0"/>
            <a:ext cx="3581400" cy="1922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Arial Narrow" pitchFamily="34" charset="0"/>
              </a:rPr>
              <a:t>Page 255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Arial Narrow" pitchFamily="34" charset="0"/>
              </a:rPr>
              <a:t>5/5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w rider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4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CC66"/>
            </a:gs>
            <a:gs pos="100000">
              <a:srgbClr val="99663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86800" cy="914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en-US" sz="6600">
                <a:solidFill>
                  <a:schemeClr val="bg1"/>
                </a:solidFill>
                <a:latin typeface="Arial Black" pitchFamily="34" charset="0"/>
              </a:rPr>
              <a:t>1.  What is strata?</a:t>
            </a:r>
          </a:p>
        </p:txBody>
      </p:sp>
      <p:pic>
        <p:nvPicPr>
          <p:cNvPr id="43011" name="Picture 4" descr="str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76738"/>
            <a:ext cx="5575300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0" y="1371600"/>
            <a:ext cx="91440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>
                <a:latin typeface="Arial Black" pitchFamily="34" charset="0"/>
              </a:rPr>
              <a:t>Horizontal layers of sedimentary rock.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br>
              <a:rPr lang="en-US" altLang="en-US" sz="900">
                <a:latin typeface="Arial Black" pitchFamily="34" charset="0"/>
              </a:rPr>
            </a:br>
            <a:br>
              <a:rPr lang="en-US" altLang="en-US" sz="500">
                <a:latin typeface="Arial Black" pitchFamily="34" charset="0"/>
              </a:rPr>
            </a:br>
            <a:r>
              <a:rPr lang="en-US" altLang="en-US" sz="4400">
                <a:latin typeface="Arial Black" pitchFamily="34" charset="0"/>
              </a:rPr>
              <a:t>Indicates no crustal movement</a:t>
            </a:r>
            <a:endParaRPr lang="en-US" altLang="en-US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CC66"/>
            </a:gs>
            <a:gs pos="100000">
              <a:srgbClr val="99663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86800" cy="914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en-US" sz="6600">
                <a:solidFill>
                  <a:schemeClr val="bg1"/>
                </a:solidFill>
                <a:latin typeface="Arial Black" pitchFamily="34" charset="0"/>
              </a:rPr>
              <a:t>strata</a:t>
            </a:r>
          </a:p>
        </p:txBody>
      </p:sp>
      <p:pic>
        <p:nvPicPr>
          <p:cNvPr id="44035" name="Picture 2" descr="http://upload.wikimedia.org/wikipedia/commons/thumb/d/d3/Quebrada_de_Cafayate%2C_Salta_%28Argentina%29.jpg/800px-Quebrada_de_Cafayate%2C_Salta_%28Argentina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t="36148" r="14313"/>
          <a:stretch>
            <a:fillRect/>
          </a:stretch>
        </p:blipFill>
        <p:spPr bwMode="auto">
          <a:xfrm>
            <a:off x="803275" y="1398588"/>
            <a:ext cx="7513638" cy="52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CC66"/>
            </a:gs>
            <a:gs pos="100000">
              <a:srgbClr val="99663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86800" cy="914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en-US" sz="6600">
                <a:solidFill>
                  <a:schemeClr val="bg1"/>
                </a:solidFill>
                <a:latin typeface="Arial Black" pitchFamily="34" charset="0"/>
              </a:rPr>
              <a:t>strata</a:t>
            </a:r>
          </a:p>
        </p:txBody>
      </p:sp>
      <p:pic>
        <p:nvPicPr>
          <p:cNvPr id="45059" name="Picture 4" descr="wall_of_str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553200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-14288" y="1447800"/>
            <a:ext cx="9144001" cy="40941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000">
                <a:solidFill>
                  <a:schemeClr val="bg1"/>
                </a:solidFill>
                <a:latin typeface="Arial Black" pitchFamily="34" charset="0"/>
              </a:rPr>
              <a:t>2. </a:t>
            </a:r>
            <a:br>
              <a:rPr lang="en-US" altLang="en-US" sz="660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altLang="en-US" sz="6000">
                <a:solidFill>
                  <a:schemeClr val="bg1"/>
                </a:solidFill>
                <a:latin typeface="Arial Black" pitchFamily="34" charset="0"/>
              </a:rPr>
              <a:t>What events show evidence of crustal movement?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WordArt 3"/>
          <p:cNvSpPr>
            <a:spLocks noChangeArrowheads="1" noChangeShapeType="1" noTextEdit="1"/>
          </p:cNvSpPr>
          <p:nvPr/>
        </p:nvSpPr>
        <p:spPr bwMode="auto">
          <a:xfrm>
            <a:off x="304800" y="228600"/>
            <a:ext cx="533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</a:rPr>
              <a:t>A</a:t>
            </a:r>
          </a:p>
        </p:txBody>
      </p:sp>
      <p:sp>
        <p:nvSpPr>
          <p:cNvPr id="47107" name="WordArt 4"/>
          <p:cNvSpPr>
            <a:spLocks noChangeArrowheads="1" noChangeShapeType="1" noTextEdit="1"/>
          </p:cNvSpPr>
          <p:nvPr/>
        </p:nvSpPr>
        <p:spPr bwMode="auto">
          <a:xfrm>
            <a:off x="1981200" y="228600"/>
            <a:ext cx="52578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5400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Arial Black"/>
              </a:rPr>
              <a:t>Tilting</a:t>
            </a:r>
          </a:p>
        </p:txBody>
      </p:sp>
      <p:pic>
        <p:nvPicPr>
          <p:cNvPr id="47108" name="Picture 5" descr="tilted str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16388"/>
            <a:ext cx="6248400" cy="27416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0" y="1371600"/>
            <a:ext cx="9144000" cy="2586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Arial Narrow" pitchFamily="34" charset="0"/>
              </a:rPr>
              <a:t>strata is shifted to an angle </a:t>
            </a:r>
            <a:br>
              <a:rPr lang="en-US" altLang="en-US" sz="5400" b="1">
                <a:latin typeface="Arial Narrow" pitchFamily="34" charset="0"/>
              </a:rPr>
            </a:br>
            <a:r>
              <a:rPr lang="en-US" altLang="en-US" sz="5400" b="1">
                <a:latin typeface="Arial Narrow" pitchFamily="34" charset="0"/>
              </a:rPr>
              <a:t>away from its original </a:t>
            </a:r>
            <a:br>
              <a:rPr lang="en-US" altLang="en-US" sz="5400" b="1">
                <a:latin typeface="Arial Narrow" pitchFamily="34" charset="0"/>
              </a:rPr>
            </a:br>
            <a:r>
              <a:rPr lang="en-US" altLang="en-US" sz="5400" b="1">
                <a:latin typeface="Arial Narrow" pitchFamily="34" charset="0"/>
              </a:rPr>
              <a:t>horizontal deposition</a:t>
            </a:r>
            <a:endParaRPr lang="en-US" altLang="en-US" sz="4400" b="1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2"/>
          <p:cNvSpPr>
            <a:spLocks noChangeArrowheads="1" noChangeShapeType="1" noTextEdit="1"/>
          </p:cNvSpPr>
          <p:nvPr/>
        </p:nvSpPr>
        <p:spPr bwMode="auto">
          <a:xfrm>
            <a:off x="304800" y="381000"/>
            <a:ext cx="533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</a:rPr>
              <a:t>A</a:t>
            </a:r>
          </a:p>
        </p:txBody>
      </p:sp>
      <p:pic>
        <p:nvPicPr>
          <p:cNvPr id="48131" name="Picture 5" descr="tilted layers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9250"/>
            <a:ext cx="6781800" cy="622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WordArt 6"/>
          <p:cNvSpPr>
            <a:spLocks noChangeArrowheads="1" noChangeShapeType="1" noTextEdit="1"/>
          </p:cNvSpPr>
          <p:nvPr/>
        </p:nvSpPr>
        <p:spPr bwMode="auto">
          <a:xfrm rot="-5400000">
            <a:off x="-928687" y="3519487"/>
            <a:ext cx="38862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5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Arial Black"/>
              </a:rPr>
              <a:t>Tilting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WordArt 2"/>
          <p:cNvSpPr>
            <a:spLocks noChangeArrowheads="1" noChangeShapeType="1" noTextEdit="1"/>
          </p:cNvSpPr>
          <p:nvPr/>
        </p:nvSpPr>
        <p:spPr bwMode="auto">
          <a:xfrm>
            <a:off x="304800" y="381000"/>
            <a:ext cx="533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</a:rPr>
              <a:t>A</a:t>
            </a:r>
          </a:p>
        </p:txBody>
      </p:sp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 rot="-5400000">
            <a:off x="-928687" y="3519487"/>
            <a:ext cx="38862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5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Arial Black"/>
              </a:rPr>
              <a:t>Tilting</a:t>
            </a:r>
          </a:p>
        </p:txBody>
      </p:sp>
      <p:pic>
        <p:nvPicPr>
          <p:cNvPr id="49156" name="Picture 6" descr="tilted lay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6934200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8"/>
          <p:cNvSpPr txBox="1">
            <a:spLocks noChangeArrowheads="1"/>
          </p:cNvSpPr>
          <p:nvPr/>
        </p:nvSpPr>
        <p:spPr bwMode="auto">
          <a:xfrm>
            <a:off x="0" y="16933"/>
            <a:ext cx="9144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600" dirty="0"/>
              <a:t>May the 4</a:t>
            </a:r>
            <a:r>
              <a:rPr lang="en-US" altLang="en-US" sz="6600" baseline="30000" dirty="0"/>
              <a:t>th</a:t>
            </a:r>
            <a:r>
              <a:rPr lang="en-US" altLang="en-US" sz="6600" dirty="0"/>
              <a:t> be with You!</a:t>
            </a:r>
            <a:endParaRPr lang="en-US" altLang="en-US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A42B19-EA5B-4769-BD77-9D5BF70C9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366" y="1124929"/>
            <a:ext cx="5653268" cy="2977388"/>
          </a:xfrm>
          <a:prstGeom prst="rect">
            <a:avLst/>
          </a:prstGeom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68F4FB9A-E288-4632-A1B1-612C48FF6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33150"/>
            <a:ext cx="9144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dirty="0"/>
              <a:t>Please open to ESRT page 10 and notes page 252</a:t>
            </a:r>
            <a:endParaRPr lang="en-US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3138540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WordArt 2"/>
          <p:cNvSpPr>
            <a:spLocks noChangeArrowheads="1" noChangeShapeType="1" noTextEdit="1"/>
          </p:cNvSpPr>
          <p:nvPr/>
        </p:nvSpPr>
        <p:spPr bwMode="auto">
          <a:xfrm>
            <a:off x="304800" y="381000"/>
            <a:ext cx="533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</a:rPr>
              <a:t>A</a:t>
            </a:r>
          </a:p>
        </p:txBody>
      </p:sp>
      <p:sp>
        <p:nvSpPr>
          <p:cNvPr id="50179" name="WordArt 3"/>
          <p:cNvSpPr>
            <a:spLocks noChangeArrowheads="1" noChangeShapeType="1" noTextEdit="1"/>
          </p:cNvSpPr>
          <p:nvPr/>
        </p:nvSpPr>
        <p:spPr bwMode="auto">
          <a:xfrm rot="-5400000">
            <a:off x="-928687" y="3519487"/>
            <a:ext cx="38862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5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Arial Black"/>
              </a:rPr>
              <a:t>Tilting</a:t>
            </a:r>
          </a:p>
        </p:txBody>
      </p:sp>
      <p:pic>
        <p:nvPicPr>
          <p:cNvPr id="50180" name="Picture 2" descr="http://upload.wikimedia.org/wikipedia/commons/0/0f/Rock_Strata%2C_Durdle_Door_-_geograph.org.uk_-_2747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712311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WordArt 2"/>
          <p:cNvSpPr>
            <a:spLocks noChangeArrowheads="1" noChangeShapeType="1" noTextEdit="1"/>
          </p:cNvSpPr>
          <p:nvPr/>
        </p:nvSpPr>
        <p:spPr bwMode="auto">
          <a:xfrm>
            <a:off x="304800" y="381000"/>
            <a:ext cx="533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</a:rPr>
              <a:t>B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0" y="1676400"/>
            <a:ext cx="9144000" cy="2105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>
                <a:latin typeface="Arial Narrow" pitchFamily="34" charset="0"/>
              </a:rPr>
              <a:t>strata is bent as a result of     extreme pressures</a:t>
            </a:r>
            <a:endParaRPr lang="en-US" altLang="en-US" sz="5400" b="1">
              <a:latin typeface="Arial Narrow" pitchFamily="34" charset="0"/>
            </a:endParaRPr>
          </a:p>
        </p:txBody>
      </p:sp>
      <p:pic>
        <p:nvPicPr>
          <p:cNvPr id="51204" name="Picture 7" descr="folded str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025900"/>
            <a:ext cx="6199188" cy="2819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WordArt 8"/>
          <p:cNvSpPr>
            <a:spLocks noChangeArrowheads="1" noChangeShapeType="1" noTextEdit="1"/>
          </p:cNvSpPr>
          <p:nvPr/>
        </p:nvSpPr>
        <p:spPr bwMode="auto">
          <a:xfrm>
            <a:off x="1905000" y="457200"/>
            <a:ext cx="53340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5400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Arial Black"/>
              </a:rPr>
              <a:t>Folding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WordArt 2"/>
          <p:cNvSpPr>
            <a:spLocks noChangeArrowheads="1" noChangeShapeType="1" noTextEdit="1"/>
          </p:cNvSpPr>
          <p:nvPr/>
        </p:nvSpPr>
        <p:spPr bwMode="auto">
          <a:xfrm>
            <a:off x="304800" y="381000"/>
            <a:ext cx="533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</a:rPr>
              <a:t>B</a:t>
            </a:r>
          </a:p>
        </p:txBody>
      </p:sp>
      <p:sp>
        <p:nvSpPr>
          <p:cNvPr id="52227" name="WordArt 3"/>
          <p:cNvSpPr>
            <a:spLocks noChangeArrowheads="1" noChangeShapeType="1" noTextEdit="1"/>
          </p:cNvSpPr>
          <p:nvPr/>
        </p:nvSpPr>
        <p:spPr bwMode="auto">
          <a:xfrm rot="-5400000">
            <a:off x="-966787" y="3252787"/>
            <a:ext cx="39624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5400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Arial Black"/>
              </a:rPr>
              <a:t>Folding</a:t>
            </a:r>
          </a:p>
        </p:txBody>
      </p:sp>
      <p:pic>
        <p:nvPicPr>
          <p:cNvPr id="52228" name="Picture 6" descr="geoat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3400"/>
            <a:ext cx="70104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WordArt 2"/>
          <p:cNvSpPr>
            <a:spLocks noChangeArrowheads="1" noChangeShapeType="1" noTextEdit="1"/>
          </p:cNvSpPr>
          <p:nvPr/>
        </p:nvSpPr>
        <p:spPr bwMode="auto">
          <a:xfrm>
            <a:off x="304800" y="381000"/>
            <a:ext cx="533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</a:rPr>
              <a:t>B</a:t>
            </a:r>
          </a:p>
        </p:txBody>
      </p:sp>
      <p:sp>
        <p:nvSpPr>
          <p:cNvPr id="53251" name="WordArt 3"/>
          <p:cNvSpPr>
            <a:spLocks noChangeArrowheads="1" noChangeShapeType="1" noTextEdit="1"/>
          </p:cNvSpPr>
          <p:nvPr/>
        </p:nvSpPr>
        <p:spPr bwMode="auto">
          <a:xfrm>
            <a:off x="2667000" y="457200"/>
            <a:ext cx="39624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5400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Arial Black"/>
              </a:rPr>
              <a:t>Folding</a:t>
            </a:r>
          </a:p>
        </p:txBody>
      </p:sp>
      <p:pic>
        <p:nvPicPr>
          <p:cNvPr id="53252" name="Picture 6" descr="chevronfol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WordArt 2"/>
          <p:cNvSpPr>
            <a:spLocks noChangeArrowheads="1" noChangeShapeType="1" noTextEdit="1"/>
          </p:cNvSpPr>
          <p:nvPr/>
        </p:nvSpPr>
        <p:spPr bwMode="auto">
          <a:xfrm>
            <a:off x="304800" y="381000"/>
            <a:ext cx="533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</a:rPr>
              <a:t>B</a:t>
            </a:r>
          </a:p>
        </p:txBody>
      </p:sp>
      <p:pic>
        <p:nvPicPr>
          <p:cNvPr id="54275" name="Picture 6" descr="n_euro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1600200"/>
            <a:ext cx="770572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WordArt 3"/>
          <p:cNvSpPr>
            <a:spLocks noChangeArrowheads="1" noChangeShapeType="1" noTextEdit="1"/>
          </p:cNvSpPr>
          <p:nvPr/>
        </p:nvSpPr>
        <p:spPr bwMode="auto">
          <a:xfrm>
            <a:off x="2667000" y="457200"/>
            <a:ext cx="39624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5400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Arial Black"/>
              </a:rPr>
              <a:t>Folding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WordArt 2"/>
          <p:cNvSpPr>
            <a:spLocks noChangeArrowheads="1" noChangeShapeType="1" noTextEdit="1"/>
          </p:cNvSpPr>
          <p:nvPr/>
        </p:nvSpPr>
        <p:spPr bwMode="auto">
          <a:xfrm>
            <a:off x="152400" y="152400"/>
            <a:ext cx="533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</a:rPr>
              <a:t>C</a:t>
            </a:r>
          </a:p>
        </p:txBody>
      </p:sp>
      <p:sp>
        <p:nvSpPr>
          <p:cNvPr id="55299" name="WordArt 3"/>
          <p:cNvSpPr>
            <a:spLocks noChangeArrowheads="1" noChangeShapeType="1" noTextEdit="1"/>
          </p:cNvSpPr>
          <p:nvPr/>
        </p:nvSpPr>
        <p:spPr bwMode="auto">
          <a:xfrm>
            <a:off x="1416050" y="152400"/>
            <a:ext cx="6400800" cy="1114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5400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Arial Black"/>
              </a:rPr>
              <a:t>Thrust Faulting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0" y="1266825"/>
            <a:ext cx="9144000" cy="2862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latin typeface="Arial Narrow" pitchFamily="34" charset="0"/>
              </a:rPr>
              <a:t>a break in strata along which    there is vertical (up-down) movement.</a:t>
            </a:r>
            <a:endParaRPr lang="en-US" altLang="en-US" sz="4800" b="1">
              <a:latin typeface="Arial Narrow" pitchFamily="34" charset="0"/>
            </a:endParaRPr>
          </a:p>
        </p:txBody>
      </p:sp>
      <p:pic>
        <p:nvPicPr>
          <p:cNvPr id="5530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62851" r="53258" b="6601"/>
          <a:stretch>
            <a:fillRect/>
          </a:stretch>
        </p:blipFill>
        <p:spPr bwMode="auto">
          <a:xfrm>
            <a:off x="2057400" y="4000500"/>
            <a:ext cx="511810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WordArt 2"/>
          <p:cNvSpPr>
            <a:spLocks noChangeArrowheads="1" noChangeShapeType="1" noTextEdit="1"/>
          </p:cNvSpPr>
          <p:nvPr/>
        </p:nvSpPr>
        <p:spPr bwMode="auto">
          <a:xfrm>
            <a:off x="304800" y="381000"/>
            <a:ext cx="533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</a:rPr>
              <a:t>C</a:t>
            </a:r>
          </a:p>
        </p:txBody>
      </p:sp>
      <p:pic>
        <p:nvPicPr>
          <p:cNvPr id="56323" name="Picture 9" descr="Normal_Fa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"/>
            <a:ext cx="4581525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WordArt 2"/>
          <p:cNvSpPr>
            <a:spLocks noChangeArrowheads="1" noChangeShapeType="1" noTextEdit="1"/>
          </p:cNvSpPr>
          <p:nvPr/>
        </p:nvSpPr>
        <p:spPr bwMode="auto">
          <a:xfrm>
            <a:off x="304800" y="381000"/>
            <a:ext cx="533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</a:rPr>
              <a:t>C</a:t>
            </a:r>
          </a:p>
        </p:txBody>
      </p:sp>
      <p:pic>
        <p:nvPicPr>
          <p:cNvPr id="57347" name="Picture 5" descr="faults - tex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"/>
            <a:ext cx="6897688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581400" y="2209800"/>
            <a:ext cx="2438400" cy="2895600"/>
            <a:chOff x="2256" y="1392"/>
            <a:chExt cx="1536" cy="1824"/>
          </a:xfrm>
        </p:grpSpPr>
        <p:sp>
          <p:nvSpPr>
            <p:cNvPr id="57349" name="Line 6"/>
            <p:cNvSpPr>
              <a:spLocks noChangeShapeType="1"/>
            </p:cNvSpPr>
            <p:nvPr/>
          </p:nvSpPr>
          <p:spPr bwMode="auto">
            <a:xfrm>
              <a:off x="3696" y="1392"/>
              <a:ext cx="96" cy="1824"/>
            </a:xfrm>
            <a:prstGeom prst="line">
              <a:avLst/>
            </a:prstGeom>
            <a:noFill/>
            <a:ln w="76200">
              <a:solidFill>
                <a:srgbClr val="FF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50" name="Line 7"/>
            <p:cNvSpPr>
              <a:spLocks noChangeShapeType="1"/>
            </p:cNvSpPr>
            <p:nvPr/>
          </p:nvSpPr>
          <p:spPr bwMode="auto">
            <a:xfrm>
              <a:off x="2256" y="1632"/>
              <a:ext cx="48" cy="1488"/>
            </a:xfrm>
            <a:prstGeom prst="line">
              <a:avLst/>
            </a:prstGeom>
            <a:noFill/>
            <a:ln w="76200">
              <a:solidFill>
                <a:srgbClr val="FF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WordArt 2"/>
          <p:cNvSpPr>
            <a:spLocks noChangeArrowheads="1" noChangeShapeType="1" noTextEdit="1"/>
          </p:cNvSpPr>
          <p:nvPr/>
        </p:nvSpPr>
        <p:spPr bwMode="auto">
          <a:xfrm>
            <a:off x="304800" y="381000"/>
            <a:ext cx="533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</a:rPr>
              <a:t>C</a:t>
            </a:r>
          </a:p>
        </p:txBody>
      </p:sp>
      <p:pic>
        <p:nvPicPr>
          <p:cNvPr id="58371" name="Picture 5" descr="faults - death vall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20700"/>
            <a:ext cx="5565775" cy="60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Line 7"/>
          <p:cNvSpPr>
            <a:spLocks noChangeShapeType="1"/>
          </p:cNvSpPr>
          <p:nvPr/>
        </p:nvSpPr>
        <p:spPr bwMode="auto">
          <a:xfrm flipV="1">
            <a:off x="3176588" y="673100"/>
            <a:ext cx="2057400" cy="5105400"/>
          </a:xfrm>
          <a:prstGeom prst="line">
            <a:avLst/>
          </a:prstGeom>
          <a:noFill/>
          <a:ln w="762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WordArt 2"/>
          <p:cNvSpPr>
            <a:spLocks noChangeArrowheads="1" noChangeShapeType="1" noTextEdit="1"/>
          </p:cNvSpPr>
          <p:nvPr/>
        </p:nvSpPr>
        <p:spPr bwMode="auto">
          <a:xfrm>
            <a:off x="304800" y="381000"/>
            <a:ext cx="533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</a:rPr>
              <a:t>C</a:t>
            </a:r>
          </a:p>
        </p:txBody>
      </p:sp>
      <p:pic>
        <p:nvPicPr>
          <p:cNvPr id="59395" name="Picture 5" descr="faults - near r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"/>
            <a:ext cx="68580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Line 6"/>
          <p:cNvSpPr>
            <a:spLocks noChangeShapeType="1"/>
          </p:cNvSpPr>
          <p:nvPr/>
        </p:nvSpPr>
        <p:spPr bwMode="auto">
          <a:xfrm flipV="1">
            <a:off x="5791200" y="1447800"/>
            <a:ext cx="2590800" cy="3505200"/>
          </a:xfrm>
          <a:prstGeom prst="line">
            <a:avLst/>
          </a:prstGeom>
          <a:noFill/>
          <a:ln w="762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3536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WordArt 2"/>
          <p:cNvSpPr>
            <a:spLocks noChangeArrowheads="1" noChangeShapeType="1" noTextEdit="1"/>
          </p:cNvSpPr>
          <p:nvPr/>
        </p:nvSpPr>
        <p:spPr bwMode="auto">
          <a:xfrm>
            <a:off x="304800" y="381000"/>
            <a:ext cx="533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</a:rPr>
              <a:t>D</a:t>
            </a:r>
          </a:p>
        </p:txBody>
      </p:sp>
      <p:sp>
        <p:nvSpPr>
          <p:cNvPr id="60419" name="WordArt 3"/>
          <p:cNvSpPr>
            <a:spLocks noChangeArrowheads="1" noChangeShapeType="1" noTextEdit="1"/>
          </p:cNvSpPr>
          <p:nvPr/>
        </p:nvSpPr>
        <p:spPr bwMode="auto">
          <a:xfrm>
            <a:off x="1828800" y="457200"/>
            <a:ext cx="59436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5400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Arial Black"/>
              </a:rPr>
              <a:t>Transform Faulting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0" y="1676400"/>
            <a:ext cx="9144000" cy="1662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latin typeface="Arial Narrow" pitchFamily="34" charset="0"/>
              </a:rPr>
              <a:t>a break in strata along which there is horizontal (side by side) movement</a:t>
            </a:r>
            <a:r>
              <a:rPr lang="en-US" altLang="en-US" sz="5400" b="1">
                <a:latin typeface="Arial Narrow" pitchFamily="34" charset="0"/>
              </a:rPr>
              <a:t>.</a:t>
            </a:r>
            <a:endParaRPr lang="en-US" altLang="en-US" sz="4400" b="1">
              <a:latin typeface="Arial Narrow" pitchFamily="34" charset="0"/>
            </a:endParaRPr>
          </a:p>
        </p:txBody>
      </p:sp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8076" r="57425" b="59796"/>
          <a:stretch>
            <a:fillRect/>
          </a:stretch>
        </p:blipFill>
        <p:spPr bwMode="auto">
          <a:xfrm>
            <a:off x="2057400" y="3717925"/>
            <a:ext cx="5057775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WordArt 2"/>
          <p:cNvSpPr>
            <a:spLocks noChangeArrowheads="1" noChangeShapeType="1" noTextEdit="1"/>
          </p:cNvSpPr>
          <p:nvPr/>
        </p:nvSpPr>
        <p:spPr bwMode="auto">
          <a:xfrm>
            <a:off x="304800" y="381000"/>
            <a:ext cx="533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</a:rPr>
              <a:t>D</a:t>
            </a:r>
          </a:p>
        </p:txBody>
      </p:sp>
      <p:sp>
        <p:nvSpPr>
          <p:cNvPr id="61443" name="WordArt 5"/>
          <p:cNvSpPr>
            <a:spLocks noChangeArrowheads="1" noChangeShapeType="1" noTextEdit="1"/>
          </p:cNvSpPr>
          <p:nvPr/>
        </p:nvSpPr>
        <p:spPr bwMode="auto">
          <a:xfrm rot="-5400000">
            <a:off x="-266700" y="3467100"/>
            <a:ext cx="31623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/>
              </a:rPr>
              <a:t>California</a:t>
            </a:r>
          </a:p>
        </p:txBody>
      </p:sp>
      <p:pic>
        <p:nvPicPr>
          <p:cNvPr id="61444" name="Picture 6" descr="faults - califor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33400"/>
            <a:ext cx="55149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Line 7"/>
          <p:cNvSpPr>
            <a:spLocks noChangeShapeType="1"/>
          </p:cNvSpPr>
          <p:nvPr/>
        </p:nvSpPr>
        <p:spPr bwMode="auto">
          <a:xfrm>
            <a:off x="2286000" y="2514600"/>
            <a:ext cx="5181600" cy="685800"/>
          </a:xfrm>
          <a:prstGeom prst="line">
            <a:avLst/>
          </a:prstGeom>
          <a:noFill/>
          <a:ln w="762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7" descr="offset orchard - 1940 Ca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95325"/>
            <a:ext cx="69342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WordArt 2"/>
          <p:cNvSpPr>
            <a:spLocks noChangeArrowheads="1" noChangeShapeType="1" noTextEdit="1"/>
          </p:cNvSpPr>
          <p:nvPr/>
        </p:nvSpPr>
        <p:spPr bwMode="auto">
          <a:xfrm>
            <a:off x="304800" y="381000"/>
            <a:ext cx="533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</a:rPr>
              <a:t>D</a:t>
            </a:r>
          </a:p>
        </p:txBody>
      </p:sp>
      <p:sp>
        <p:nvSpPr>
          <p:cNvPr id="62468" name="WordArt 4"/>
          <p:cNvSpPr>
            <a:spLocks noChangeArrowheads="1" noChangeShapeType="1" noTextEdit="1"/>
          </p:cNvSpPr>
          <p:nvPr/>
        </p:nvSpPr>
        <p:spPr bwMode="auto">
          <a:xfrm>
            <a:off x="3124200" y="5867400"/>
            <a:ext cx="42291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/>
              </a:rPr>
              <a:t>California - 1940</a:t>
            </a:r>
          </a:p>
        </p:txBody>
      </p:sp>
      <p:sp>
        <p:nvSpPr>
          <p:cNvPr id="69638" name="Line 6"/>
          <p:cNvSpPr>
            <a:spLocks noChangeShapeType="1"/>
          </p:cNvSpPr>
          <p:nvPr/>
        </p:nvSpPr>
        <p:spPr bwMode="auto">
          <a:xfrm flipV="1">
            <a:off x="1676400" y="2590800"/>
            <a:ext cx="6096000" cy="1981200"/>
          </a:xfrm>
          <a:prstGeom prst="line">
            <a:avLst/>
          </a:prstGeom>
          <a:noFill/>
          <a:ln w="762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ChangeArrowheads="1"/>
          </p:cNvSpPr>
          <p:nvPr/>
        </p:nvSpPr>
        <p:spPr bwMode="auto">
          <a:xfrm>
            <a:off x="0" y="0"/>
            <a:ext cx="9140825" cy="6856413"/>
          </a:xfrm>
          <a:prstGeom prst="rect">
            <a:avLst/>
          </a:prstGeom>
          <a:solidFill>
            <a:schemeClr val="tx1"/>
          </a:solidFill>
          <a:ln w="76200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63491" name="WordArt 5"/>
          <p:cNvSpPr>
            <a:spLocks noChangeArrowheads="1" noChangeShapeType="1" noTextEdit="1"/>
          </p:cNvSpPr>
          <p:nvPr/>
        </p:nvSpPr>
        <p:spPr bwMode="auto">
          <a:xfrm>
            <a:off x="6019800" y="838200"/>
            <a:ext cx="2819400" cy="510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San 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Andreas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Fault</a:t>
            </a:r>
          </a:p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California</a:t>
            </a:r>
          </a:p>
        </p:txBody>
      </p:sp>
      <p:pic>
        <p:nvPicPr>
          <p:cNvPr id="63492" name="Picture 6" descr="san andreas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532288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0825" cy="6856413"/>
          </a:xfrm>
          <a:prstGeom prst="rect">
            <a:avLst/>
          </a:prstGeom>
          <a:solidFill>
            <a:schemeClr val="tx1"/>
          </a:solidFill>
          <a:ln w="76200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pic>
        <p:nvPicPr>
          <p:cNvPr id="64515" name="Picture 3" descr="San Andreas Fa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WordArt 4"/>
          <p:cNvSpPr>
            <a:spLocks noChangeArrowheads="1" noChangeShapeType="1" noTextEdit="1"/>
          </p:cNvSpPr>
          <p:nvPr/>
        </p:nvSpPr>
        <p:spPr bwMode="auto">
          <a:xfrm>
            <a:off x="838200" y="5638800"/>
            <a:ext cx="7543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San Andreas Fault - California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/>
              <a:t>Open to page 248 …Its time for a …</a:t>
            </a:r>
          </a:p>
        </p:txBody>
      </p:sp>
      <p:sp>
        <p:nvSpPr>
          <p:cNvPr id="75781" name="Text Box 4"/>
          <p:cNvSpPr txBox="1">
            <a:spLocks noChangeArrowheads="1"/>
          </p:cNvSpPr>
          <p:nvPr/>
        </p:nvSpPr>
        <p:spPr bwMode="auto">
          <a:xfrm>
            <a:off x="0" y="434340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000"/>
              <a:t>Randomizer </a:t>
            </a:r>
            <a:br>
              <a:rPr lang="en-US" altLang="en-US" sz="6000"/>
            </a:br>
            <a:r>
              <a:rPr lang="en-US" altLang="en-US" sz="6000"/>
              <a:t>DO NOW!</a:t>
            </a:r>
          </a:p>
        </p:txBody>
      </p:sp>
      <p:pic>
        <p:nvPicPr>
          <p:cNvPr id="33796" name="Picture 2" descr="http://www.tasmaniandevilpark.com/images/redear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1741488"/>
            <a:ext cx="2843212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6" name="Picture 4" descr="http://4.bp.blogspot.com/_UGSSUl2rb6s/TUobVbH8KOI/AAAAAAAAAWU/wBRx51tJZ_A/s1600/Tasmanian+Devil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36480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463"/>
            <a:ext cx="3536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4267200" y="685800"/>
            <a:ext cx="4243388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/>
              <a:t>What is the temperature AND pressure at the boundary between the stiffer mantle and outer core?</a:t>
            </a:r>
          </a:p>
        </p:txBody>
      </p:sp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7391400" y="0"/>
            <a:ext cx="1752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rgbClr val="FFFFFF"/>
                </a:solidFill>
              </a:rPr>
              <a:t>5/8</a:t>
            </a: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6350" y="39688"/>
            <a:ext cx="78613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 dirty="0">
                <a:solidFill>
                  <a:srgbClr val="92D050"/>
                </a:solidFill>
                <a:latin typeface="Arial Narrow" pitchFamily="34" charset="0"/>
              </a:rPr>
              <a:t>Happy Monday after a much nicer weekend!</a:t>
            </a:r>
            <a:endParaRPr lang="en-US" altLang="en-US" sz="4400" b="1" dirty="0">
              <a:solidFill>
                <a:srgbClr val="92D050"/>
              </a:solidFill>
              <a:latin typeface="Arial Narrow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94422B4B-A674-4421-8EFF-1B86F6FA9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2482" y="2459504"/>
            <a:ext cx="6608233" cy="193899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rgbClr val="875B0D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6000" dirty="0">
                <a:solidFill>
                  <a:srgbClr val="FFFFFF"/>
                </a:solidFill>
                <a:latin typeface="Arial Narrow" pitchFamily="34" charset="0"/>
              </a:rPr>
              <a:t>And the winners of the competition are ???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C9185A40-027B-46A4-AB67-DBC6486AF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5486400"/>
            <a:ext cx="8915399" cy="83099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rgbClr val="875B0D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4800" dirty="0">
                <a:solidFill>
                  <a:srgbClr val="FFFF00"/>
                </a:solidFill>
                <a:latin typeface="Arial Narrow" pitchFamily="34" charset="0"/>
              </a:rPr>
              <a:t>Plate Tectonics Quiz  – Coming Soon!!</a:t>
            </a:r>
          </a:p>
        </p:txBody>
      </p:sp>
    </p:spTree>
    <p:extLst>
      <p:ext uri="{BB962C8B-B14F-4D97-AF65-F5344CB8AC3E}">
        <p14:creationId xmlns:p14="http://schemas.microsoft.com/office/powerpoint/2010/main" val="13130642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ChangeArrowheads="1"/>
          </p:cNvSpPr>
          <p:nvPr/>
        </p:nvSpPr>
        <p:spPr bwMode="auto">
          <a:xfrm>
            <a:off x="0" y="0"/>
            <a:ext cx="5181600" cy="1600200"/>
          </a:xfrm>
          <a:prstGeom prst="rect">
            <a:avLst/>
          </a:prstGeom>
          <a:solidFill>
            <a:schemeClr val="tx1"/>
          </a:solidFill>
          <a:ln w="76200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76400"/>
            <a:ext cx="9144000" cy="4800600"/>
          </a:xfrm>
        </p:spPr>
        <p:txBody>
          <a:bodyPr/>
          <a:lstStyle/>
          <a:p>
            <a:pPr eaLnBrk="1" hangingPunct="1"/>
            <a:r>
              <a:rPr lang="en-US" altLang="en-US" sz="8000" b="1"/>
              <a:t>What evidence exists to support  the Theory of Continental Drift?</a:t>
            </a:r>
          </a:p>
        </p:txBody>
      </p:sp>
      <p:sp>
        <p:nvSpPr>
          <p:cNvPr id="63491" name="WordArt 3" descr="Sand"/>
          <p:cNvSpPr>
            <a:spLocks noChangeArrowheads="1" noChangeShapeType="1" noTextEdit="1"/>
          </p:cNvSpPr>
          <p:nvPr/>
        </p:nvSpPr>
        <p:spPr bwMode="auto">
          <a:xfrm>
            <a:off x="533400" y="381000"/>
            <a:ext cx="4267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latin typeface="Arial Black"/>
              </a:rPr>
              <a:t>AIM: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6934200" y="0"/>
            <a:ext cx="22098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Arial Narrow" pitchFamily="34" charset="0"/>
              </a:rPr>
              <a:t>Page 256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Arial Narrow" pitchFamily="34" charset="0"/>
              </a:rPr>
              <a:t>5/8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0 - Glory Day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49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305800" cy="1295400"/>
          </a:xfrm>
          <a:solidFill>
            <a:srgbClr val="583E0E"/>
          </a:solidFill>
        </p:spPr>
        <p:txBody>
          <a:bodyPr/>
          <a:lstStyle/>
          <a:p>
            <a:pPr eaLnBrk="1" hangingPunct="1"/>
            <a:r>
              <a:rPr lang="en-US" altLang="en-US" sz="8000">
                <a:solidFill>
                  <a:schemeClr val="bg1"/>
                </a:solidFill>
              </a:rPr>
              <a:t>Continental Drift</a:t>
            </a: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0" y="1905000"/>
            <a:ext cx="9144000" cy="4267200"/>
          </a:xfrm>
          <a:prstGeom prst="rect">
            <a:avLst/>
          </a:prstGeom>
          <a:solidFill>
            <a:srgbClr val="583E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chemeClr val="bg1"/>
                </a:solidFill>
              </a:rPr>
              <a:t>A theory which proposed that the continents have drifted apart over millions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chemeClr val="bg1"/>
                </a:solidFill>
              </a:rPr>
              <a:t>of years of slow movement.</a:t>
            </a:r>
            <a:endParaRPr lang="en-US" altLang="en-US" sz="9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3536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8"/>
          <p:cNvSpPr txBox="1">
            <a:spLocks noChangeArrowheads="1"/>
          </p:cNvSpPr>
          <p:nvPr/>
        </p:nvSpPr>
        <p:spPr bwMode="auto">
          <a:xfrm>
            <a:off x="4800600" y="0"/>
            <a:ext cx="37338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200"/>
              <a:t>This chart is also in your </a:t>
            </a:r>
            <a:br>
              <a:rPr lang="en-US" altLang="en-US" sz="7200"/>
            </a:br>
            <a:r>
              <a:rPr lang="en-US" altLang="en-US" sz="7200"/>
              <a:t>ESRT </a:t>
            </a:r>
            <a:br>
              <a:rPr lang="en-US" altLang="en-US" sz="7200"/>
            </a:br>
            <a:r>
              <a:rPr lang="en-US" altLang="en-US" sz="7200"/>
              <a:t>page 10</a:t>
            </a:r>
          </a:p>
        </p:txBody>
      </p:sp>
    </p:spTree>
    <p:extLst>
      <p:ext uri="{BB962C8B-B14F-4D97-AF65-F5344CB8AC3E}">
        <p14:creationId xmlns:p14="http://schemas.microsoft.com/office/powerpoint/2010/main" val="30201290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86200" y="457200"/>
            <a:ext cx="1295400" cy="1295400"/>
          </a:xfrm>
          <a:solidFill>
            <a:srgbClr val="583E0E"/>
          </a:solidFill>
        </p:spPr>
        <p:txBody>
          <a:bodyPr/>
          <a:lstStyle/>
          <a:p>
            <a:pPr eaLnBrk="1" hangingPunct="1"/>
            <a:r>
              <a:rPr lang="en-US" altLang="en-US" sz="96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457200" y="2667000"/>
            <a:ext cx="8305800" cy="838200"/>
          </a:xfrm>
          <a:prstGeom prst="rect">
            <a:avLst/>
          </a:prstGeom>
          <a:solidFill>
            <a:srgbClr val="583E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u="sng">
                <a:solidFill>
                  <a:schemeClr val="bg1"/>
                </a:solidFill>
                <a:latin typeface="Arial Black" pitchFamily="34" charset="0"/>
              </a:rPr>
              <a:t>Continental “Puzzle-Like” Fit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animBg="1" autoUpdateAnimBg="0"/>
      <p:bldP spid="65539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153400" cy="679926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jigsaw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0250" y="609600"/>
            <a:ext cx="5008563" cy="5638800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86200" y="457200"/>
            <a:ext cx="1295400" cy="1295400"/>
          </a:xfrm>
          <a:solidFill>
            <a:srgbClr val="583E0E"/>
          </a:solidFill>
        </p:spPr>
        <p:txBody>
          <a:bodyPr/>
          <a:lstStyle/>
          <a:p>
            <a:pPr eaLnBrk="1" hangingPunct="1"/>
            <a:r>
              <a:rPr lang="en-US" altLang="en-US" sz="96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76483" name="Rectangle 3"/>
          <p:cNvSpPr>
            <a:spLocks noChangeArrowheads="1"/>
          </p:cNvSpPr>
          <p:nvPr/>
        </p:nvSpPr>
        <p:spPr bwMode="auto">
          <a:xfrm>
            <a:off x="457200" y="2667000"/>
            <a:ext cx="8305800" cy="3124200"/>
          </a:xfrm>
          <a:prstGeom prst="rect">
            <a:avLst/>
          </a:prstGeom>
          <a:solidFill>
            <a:srgbClr val="583E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u="sng">
              <a:solidFill>
                <a:schemeClr val="bg1"/>
              </a:solidFill>
              <a:latin typeface="Arial Black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bg1"/>
                </a:solidFill>
              </a:rPr>
              <a:t>Shorelines of North and South America fit with shorelines of Europe and Africa.</a:t>
            </a: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457200" y="2514600"/>
            <a:ext cx="8305800" cy="1066800"/>
          </a:xfrm>
          <a:prstGeom prst="rect">
            <a:avLst/>
          </a:prstGeom>
          <a:solidFill>
            <a:srgbClr val="583E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u="sng">
                <a:solidFill>
                  <a:schemeClr val="bg1"/>
                </a:solidFill>
                <a:latin typeface="Arial Black" pitchFamily="34" charset="0"/>
              </a:rPr>
              <a:t>Continental “Puzzle-Like” Fit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76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3" grpId="0" build="p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86200" y="457200"/>
            <a:ext cx="1295400" cy="1295400"/>
          </a:xfrm>
          <a:solidFill>
            <a:srgbClr val="583E0E"/>
          </a:solidFill>
        </p:spPr>
        <p:txBody>
          <a:bodyPr/>
          <a:lstStyle/>
          <a:p>
            <a:pPr eaLnBrk="1" hangingPunct="1"/>
            <a:r>
              <a:rPr lang="en-US" altLang="en-US" sz="96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81603" name="Rectangle 3"/>
          <p:cNvSpPr>
            <a:spLocks noChangeArrowheads="1"/>
          </p:cNvSpPr>
          <p:nvPr/>
        </p:nvSpPr>
        <p:spPr bwMode="auto">
          <a:xfrm>
            <a:off x="381000" y="2133600"/>
            <a:ext cx="8305800" cy="914400"/>
          </a:xfrm>
          <a:prstGeom prst="rect">
            <a:avLst/>
          </a:prstGeom>
          <a:solidFill>
            <a:srgbClr val="583E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u="sng">
                <a:solidFill>
                  <a:schemeClr val="bg1"/>
                </a:solidFill>
                <a:latin typeface="Arial Black" pitchFamily="34" charset="0"/>
              </a:rPr>
              <a:t>Fossil Evidence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81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2" grpId="0" animBg="1" autoUpdateAnimBg="0"/>
      <p:bldP spid="281603" grpId="0" build="p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8" descr="extanmesosaurus-wrpp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609600"/>
            <a:ext cx="4781550" cy="5751513"/>
          </a:xfrm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mesosauru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219200"/>
            <a:ext cx="8077200" cy="4568825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jigsaw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0250" y="609600"/>
            <a:ext cx="5008563" cy="5638800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86200" y="0"/>
            <a:ext cx="1295400" cy="1295400"/>
          </a:xfrm>
          <a:solidFill>
            <a:srgbClr val="583E0E"/>
          </a:solidFill>
        </p:spPr>
        <p:txBody>
          <a:bodyPr/>
          <a:lstStyle/>
          <a:p>
            <a:pPr eaLnBrk="1" hangingPunct="1"/>
            <a:r>
              <a:rPr lang="en-US" altLang="en-US" sz="96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0" y="1447800"/>
            <a:ext cx="9144000" cy="2209800"/>
          </a:xfrm>
          <a:prstGeom prst="rect">
            <a:avLst/>
          </a:prstGeom>
          <a:solidFill>
            <a:srgbClr val="583E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81000" indent="-3810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u="sng" dirty="0">
                <a:solidFill>
                  <a:schemeClr val="bg1"/>
                </a:solidFill>
                <a:latin typeface="Arial Black" pitchFamily="34" charset="0"/>
              </a:rPr>
              <a:t>Fossil Evidence</a:t>
            </a:r>
          </a:p>
          <a:p>
            <a:pPr algn="ctr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4400" b="1" dirty="0">
                <a:solidFill>
                  <a:schemeClr val="bg1"/>
                </a:solidFill>
                <a:latin typeface="Arial Narrow" pitchFamily="34" charset="0"/>
              </a:rPr>
              <a:t>Fossils of certain species found on different continents match up.</a:t>
            </a:r>
            <a:br>
              <a:rPr lang="en-US" altLang="en-US" sz="4400" b="1" dirty="0">
                <a:solidFill>
                  <a:schemeClr val="bg1"/>
                </a:solidFill>
                <a:latin typeface="Arial Narrow" pitchFamily="34" charset="0"/>
              </a:rPr>
            </a:br>
            <a:endParaRPr lang="en-US" altLang="en-US" sz="1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86200" y="0"/>
            <a:ext cx="1295400" cy="1295400"/>
          </a:xfrm>
          <a:solidFill>
            <a:srgbClr val="583E0E"/>
          </a:solidFill>
        </p:spPr>
        <p:txBody>
          <a:bodyPr/>
          <a:lstStyle/>
          <a:p>
            <a:pPr eaLnBrk="1" hangingPunct="1"/>
            <a:r>
              <a:rPr lang="en-US" altLang="en-US" sz="96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0" y="1447800"/>
            <a:ext cx="9144000" cy="2209800"/>
          </a:xfrm>
          <a:prstGeom prst="rect">
            <a:avLst/>
          </a:prstGeom>
          <a:solidFill>
            <a:srgbClr val="583E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81000" indent="-3810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u="sng" dirty="0">
                <a:solidFill>
                  <a:schemeClr val="bg1"/>
                </a:solidFill>
                <a:latin typeface="Arial Black" pitchFamily="34" charset="0"/>
              </a:rPr>
              <a:t>Fossil Evidence</a:t>
            </a:r>
          </a:p>
          <a:p>
            <a:pPr algn="ctr"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4400" b="1" dirty="0">
                <a:solidFill>
                  <a:schemeClr val="bg1"/>
                </a:solidFill>
                <a:latin typeface="Arial Narrow" pitchFamily="34" charset="0"/>
              </a:rPr>
              <a:t>Fossils of certain species found on different continents match up.</a:t>
            </a:r>
            <a:br>
              <a:rPr lang="en-US" altLang="en-US" sz="4400" b="1" dirty="0">
                <a:solidFill>
                  <a:schemeClr val="bg1"/>
                </a:solidFill>
                <a:latin typeface="Arial Narrow" pitchFamily="34" charset="0"/>
              </a:rPr>
            </a:br>
            <a:endParaRPr lang="en-US" altLang="en-US" sz="1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3352800"/>
            <a:ext cx="9144000" cy="3810000"/>
          </a:xfrm>
          <a:prstGeom prst="rect">
            <a:avLst/>
          </a:prstGeom>
          <a:solidFill>
            <a:srgbClr val="583E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81000" indent="-3810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Arial Narrow" pitchFamily="34" charset="0"/>
              </a:rPr>
              <a:t>2. Fossils also indicate existence of different climates than the present continental positions.</a:t>
            </a:r>
            <a:br>
              <a:rPr lang="en-US" altLang="en-US" sz="4400" b="1" dirty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altLang="en-US" sz="3600" dirty="0">
                <a:solidFill>
                  <a:schemeClr val="bg1"/>
                </a:solidFill>
              </a:rPr>
              <a:t>Ex.  Coral fossils or coal deposits from </a:t>
            </a:r>
            <a:br>
              <a:rPr lang="en-US" altLang="en-US" sz="3600" dirty="0">
                <a:solidFill>
                  <a:schemeClr val="bg1"/>
                </a:solidFill>
              </a:rPr>
            </a:br>
            <a:r>
              <a:rPr lang="en-US" altLang="en-US" sz="3600" dirty="0">
                <a:solidFill>
                  <a:schemeClr val="bg1"/>
                </a:solidFill>
              </a:rPr>
              <a:t>former plant-life found in colder regions.</a:t>
            </a:r>
          </a:p>
        </p:txBody>
      </p:sp>
    </p:spTree>
    <p:extLst>
      <p:ext uri="{BB962C8B-B14F-4D97-AF65-F5344CB8AC3E}">
        <p14:creationId xmlns:p14="http://schemas.microsoft.com/office/powerpoint/2010/main" val="332637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7"/>
          <a:stretch>
            <a:fillRect/>
          </a:stretch>
        </p:blipFill>
        <p:spPr bwMode="auto">
          <a:xfrm>
            <a:off x="1066800" y="0"/>
            <a:ext cx="73914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1" name="AutoShape 7"/>
          <p:cNvSpPr>
            <a:spLocks noChangeArrowheads="1"/>
          </p:cNvSpPr>
          <p:nvPr/>
        </p:nvSpPr>
        <p:spPr bwMode="auto">
          <a:xfrm>
            <a:off x="0" y="457200"/>
            <a:ext cx="2362200" cy="5867400"/>
          </a:xfrm>
          <a:prstGeom prst="wedgeRectCallout">
            <a:avLst>
              <a:gd name="adj1" fmla="val 57139"/>
              <a:gd name="adj2" fmla="val -46361"/>
            </a:avLst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2400" b="1">
                <a:latin typeface="Arial Narrow" pitchFamily="34" charset="0"/>
                <a:ea typeface="Batang" pitchFamily="18" charset="-127"/>
              </a:rPr>
              <a:t>1. Knowledge of </a:t>
            </a:r>
            <a:br>
              <a:rPr lang="en-US" altLang="ko-KR" sz="2400" b="1">
                <a:latin typeface="Arial Narrow" pitchFamily="34" charset="0"/>
                <a:ea typeface="Batang" pitchFamily="18" charset="-127"/>
              </a:rPr>
            </a:br>
            <a:r>
              <a:rPr lang="en-US" altLang="ko-KR" sz="2400" b="1">
                <a:latin typeface="Arial Narrow" pitchFamily="34" charset="0"/>
                <a:ea typeface="Batang" pitchFamily="18" charset="-127"/>
              </a:rPr>
              <a:t>   Earth’s interior is based 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ko-KR" sz="2400" b="1">
              <a:latin typeface="Arial Narrow" pitchFamily="34" charset="0"/>
              <a:ea typeface="Batang" pitchFamily="18" charset="-12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2400" b="1" u="sng">
                <a:latin typeface="Arial Narrow" pitchFamily="34" charset="0"/>
                <a:ea typeface="Batang" pitchFamily="18" charset="-127"/>
              </a:rPr>
              <a:t>studies of </a:t>
            </a:r>
            <a:br>
              <a:rPr lang="en-US" altLang="ko-KR" sz="2400" b="1" u="sng">
                <a:latin typeface="Arial Narrow" pitchFamily="34" charset="0"/>
                <a:ea typeface="Batang" pitchFamily="18" charset="-127"/>
              </a:rPr>
            </a:br>
            <a:r>
              <a:rPr lang="en-US" altLang="ko-KR" sz="2400" b="1" u="sng">
                <a:latin typeface="Arial Narrow" pitchFamily="34" charset="0"/>
                <a:ea typeface="Batang" pitchFamily="18" charset="-127"/>
              </a:rPr>
              <a:t>seismic waves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ko-KR" sz="2400" b="1" u="sng">
              <a:latin typeface="Arial Narrow" pitchFamily="34" charset="0"/>
              <a:ea typeface="Batang" pitchFamily="18" charset="-12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2400" b="1">
                <a:latin typeface="Arial Narrow" pitchFamily="34" charset="0"/>
                <a:ea typeface="Batang" pitchFamily="18" charset="-127"/>
              </a:rPr>
              <a:t>When Earth formed, it separated into layers based on</a:t>
            </a:r>
            <a:br>
              <a:rPr lang="en-US" altLang="ko-KR" sz="2400" b="1">
                <a:latin typeface="Arial Narrow" pitchFamily="34" charset="0"/>
                <a:ea typeface="Batang" pitchFamily="18" charset="-127"/>
              </a:rPr>
            </a:br>
            <a:endParaRPr lang="en-US" altLang="ko-KR" sz="2400" b="1">
              <a:latin typeface="Arial Narrow" pitchFamily="34" charset="0"/>
              <a:ea typeface="Batang" pitchFamily="18" charset="-12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2400" b="1" u="sng">
                <a:latin typeface="Arial Narrow" pitchFamily="34" charset="0"/>
                <a:ea typeface="Batang" pitchFamily="18" charset="-127"/>
              </a:rPr>
              <a:t>different material’s density differences</a:t>
            </a:r>
            <a:br>
              <a:rPr lang="en-US" altLang="ko-KR" sz="2400" b="1" u="sng">
                <a:latin typeface="Arial Narrow" pitchFamily="34" charset="0"/>
                <a:ea typeface="Batang" pitchFamily="18" charset="-127"/>
              </a:rPr>
            </a:br>
            <a:endParaRPr lang="en-US" altLang="ko-KR" sz="2400" b="1">
              <a:latin typeface="Arial Narrow" pitchFamily="34" charset="0"/>
              <a:ea typeface="Batang" pitchFamily="18" charset="-127"/>
            </a:endParaRPr>
          </a:p>
        </p:txBody>
      </p:sp>
      <p:sp>
        <p:nvSpPr>
          <p:cNvPr id="231432" name="Oval 8"/>
          <p:cNvSpPr>
            <a:spLocks noChangeArrowheads="1"/>
          </p:cNvSpPr>
          <p:nvPr/>
        </p:nvSpPr>
        <p:spPr bwMode="auto">
          <a:xfrm>
            <a:off x="1828800" y="0"/>
            <a:ext cx="1295400" cy="609600"/>
          </a:xfrm>
          <a:prstGeom prst="ellipse">
            <a:avLst/>
          </a:prstGeom>
          <a:noFill/>
          <a:ln w="76200">
            <a:solidFill>
              <a:srgbClr val="FFCC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143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143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31" grpId="0" build="p" animBg="1"/>
      <p:bldP spid="23143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36" y="609600"/>
            <a:ext cx="7285669" cy="546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5874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074" y="204858"/>
            <a:ext cx="6253423" cy="341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498" y="3810000"/>
            <a:ext cx="4414577" cy="293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46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63" y="3553440"/>
            <a:ext cx="4911436" cy="327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654" y="145222"/>
            <a:ext cx="4939145" cy="329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5261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0"/>
            <a:ext cx="8153400" cy="679926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" t="2150" b="3226"/>
          <a:stretch>
            <a:fillRect/>
          </a:stretch>
        </p:blipFill>
        <p:spPr bwMode="auto">
          <a:xfrm>
            <a:off x="0" y="0"/>
            <a:ext cx="2074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" t="59976" r="7796" b="22151"/>
          <a:stretch>
            <a:fillRect/>
          </a:stretch>
        </p:blipFill>
        <p:spPr bwMode="auto">
          <a:xfrm>
            <a:off x="3276600" y="1524000"/>
            <a:ext cx="5562600" cy="378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4" name="AutoShape 6"/>
          <p:cNvSpPr>
            <a:spLocks noChangeArrowheads="1"/>
          </p:cNvSpPr>
          <p:nvPr/>
        </p:nvSpPr>
        <p:spPr bwMode="auto">
          <a:xfrm rot="-1942307">
            <a:off x="1687513" y="3544888"/>
            <a:ext cx="1905000" cy="838200"/>
          </a:xfrm>
          <a:prstGeom prst="rightArrow">
            <a:avLst>
              <a:gd name="adj1" fmla="val 50000"/>
              <a:gd name="adj2" fmla="val 56818"/>
            </a:avLst>
          </a:prstGeom>
          <a:solidFill>
            <a:schemeClr val="tx1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86200" y="457200"/>
            <a:ext cx="1295400" cy="1295400"/>
          </a:xfrm>
          <a:solidFill>
            <a:srgbClr val="583E0E"/>
          </a:solidFill>
        </p:spPr>
        <p:txBody>
          <a:bodyPr/>
          <a:lstStyle/>
          <a:p>
            <a:pPr eaLnBrk="1" hangingPunct="1"/>
            <a:r>
              <a:rPr lang="en-US" altLang="en-US" sz="96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381000" y="2438400"/>
            <a:ext cx="8305800" cy="3429000"/>
          </a:xfrm>
          <a:prstGeom prst="rect">
            <a:avLst/>
          </a:prstGeom>
          <a:solidFill>
            <a:srgbClr val="583E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u="sng" dirty="0">
                <a:solidFill>
                  <a:schemeClr val="bg1"/>
                </a:solidFill>
                <a:latin typeface="Arial Black" pitchFamily="34" charset="0"/>
              </a:rPr>
              <a:t>Rock Types</a:t>
            </a:r>
            <a:br>
              <a:rPr lang="en-US" altLang="en-US" sz="4000" u="sng" dirty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altLang="en-US" sz="4800" dirty="0">
                <a:solidFill>
                  <a:schemeClr val="bg1"/>
                </a:solidFill>
              </a:rPr>
              <a:t>Continental rocks across the Atlantic Ocean match.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animBg="1" autoUpdateAnimBg="0"/>
      <p:bldP spid="67587" grpId="0" build="p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7391400" y="0"/>
            <a:ext cx="1752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rgbClr val="FFFFFF"/>
                </a:solidFill>
              </a:rPr>
              <a:t>4/27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6350" y="2438400"/>
            <a:ext cx="9137651" cy="230832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sy="50000" rotWithShape="0">
                    <a:srgbClr val="875B0D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4800" dirty="0">
                <a:solidFill>
                  <a:srgbClr val="FFFFFF"/>
                </a:solidFill>
                <a:latin typeface="Arial Narrow" pitchFamily="34" charset="0"/>
              </a:rPr>
              <a:t>Open to ESRT page 5 </a:t>
            </a:r>
            <a:br>
              <a:rPr lang="en-US" altLang="en-US" sz="4800" dirty="0">
                <a:solidFill>
                  <a:srgbClr val="FFFFFF"/>
                </a:solidFill>
                <a:latin typeface="Arial Narrow" pitchFamily="34" charset="0"/>
              </a:rPr>
            </a:br>
            <a:r>
              <a:rPr lang="en-US" altLang="en-US" sz="4800" dirty="0">
                <a:solidFill>
                  <a:srgbClr val="FFFFFF"/>
                </a:solidFill>
                <a:latin typeface="Arial Narrow" pitchFamily="34" charset="0"/>
              </a:rPr>
              <a:t>We are going to color … </a:t>
            </a:r>
            <a:br>
              <a:rPr lang="en-US" altLang="en-US" sz="4800" dirty="0">
                <a:solidFill>
                  <a:srgbClr val="FFFFFF"/>
                </a:solidFill>
                <a:latin typeface="Arial Narrow" pitchFamily="34" charset="0"/>
              </a:rPr>
            </a:br>
            <a:r>
              <a:rPr lang="en-US" altLang="en-US" sz="4800" dirty="0">
                <a:solidFill>
                  <a:srgbClr val="FFFFFF"/>
                </a:solidFill>
                <a:latin typeface="Arial Narrow" pitchFamily="34" charset="0"/>
              </a:rPr>
              <a:t>we need red, blue, green and orange</a:t>
            </a: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6350" y="39688"/>
            <a:ext cx="3240088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 dirty="0">
                <a:solidFill>
                  <a:srgbClr val="92D050"/>
                </a:solidFill>
                <a:latin typeface="Arial Narrow" pitchFamily="34" charset="0"/>
              </a:rPr>
              <a:t>Next Up:</a:t>
            </a:r>
            <a:endParaRPr lang="en-US" altLang="en-US" sz="4400" b="1" dirty="0">
              <a:solidFill>
                <a:srgbClr val="92D05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903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73125"/>
            <a:ext cx="7162800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99CCFF"/>
                </a:solidFill>
                <a:latin typeface="Arial Rounded MT Bold" pitchFamily="34" charset="0"/>
              </a:rPr>
              <a:t>ESRT page 5</a:t>
            </a: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>
            <a:off x="2667000" y="5791200"/>
            <a:ext cx="381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7" name="Line 5"/>
          <p:cNvSpPr>
            <a:spLocks noChangeShapeType="1"/>
          </p:cNvSpPr>
          <p:nvPr/>
        </p:nvSpPr>
        <p:spPr bwMode="auto">
          <a:xfrm>
            <a:off x="2667000" y="5943600"/>
            <a:ext cx="381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8" name="Line 6"/>
          <p:cNvSpPr>
            <a:spLocks noChangeShapeType="1"/>
          </p:cNvSpPr>
          <p:nvPr/>
        </p:nvSpPr>
        <p:spPr bwMode="auto">
          <a:xfrm flipV="1">
            <a:off x="3962400" y="5715000"/>
            <a:ext cx="228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9" name="Freeform 7"/>
          <p:cNvSpPr>
            <a:spLocks/>
          </p:cNvSpPr>
          <p:nvPr/>
        </p:nvSpPr>
        <p:spPr bwMode="auto">
          <a:xfrm>
            <a:off x="4530725" y="5715000"/>
            <a:ext cx="193675" cy="184150"/>
          </a:xfrm>
          <a:custGeom>
            <a:avLst/>
            <a:gdLst>
              <a:gd name="T0" fmla="*/ 0 w 122"/>
              <a:gd name="T1" fmla="*/ 2147483647 h 116"/>
              <a:gd name="T2" fmla="*/ 2147483647 w 122"/>
              <a:gd name="T3" fmla="*/ 0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2" h="116">
                <a:moveTo>
                  <a:pt x="0" y="116"/>
                </a:moveTo>
                <a:lnTo>
                  <a:pt x="122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0" name="Freeform 8"/>
          <p:cNvSpPr>
            <a:spLocks/>
          </p:cNvSpPr>
          <p:nvPr/>
        </p:nvSpPr>
        <p:spPr bwMode="auto">
          <a:xfrm>
            <a:off x="4292600" y="5959475"/>
            <a:ext cx="177800" cy="184150"/>
          </a:xfrm>
          <a:custGeom>
            <a:avLst/>
            <a:gdLst>
              <a:gd name="T0" fmla="*/ 2147483647 w 112"/>
              <a:gd name="T1" fmla="*/ 0 h 116"/>
              <a:gd name="T2" fmla="*/ 0 w 112"/>
              <a:gd name="T3" fmla="*/ 2147483647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2" h="116">
                <a:moveTo>
                  <a:pt x="112" y="0"/>
                </a:moveTo>
                <a:lnTo>
                  <a:pt x="0" y="116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 flipH="1">
            <a:off x="3733800" y="5943600"/>
            <a:ext cx="152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2" name="Freeform 10"/>
          <p:cNvSpPr>
            <a:spLocks/>
          </p:cNvSpPr>
          <p:nvPr/>
        </p:nvSpPr>
        <p:spPr bwMode="auto">
          <a:xfrm>
            <a:off x="5308600" y="5689600"/>
            <a:ext cx="104775" cy="184150"/>
          </a:xfrm>
          <a:custGeom>
            <a:avLst/>
            <a:gdLst>
              <a:gd name="T0" fmla="*/ 0 w 66"/>
              <a:gd name="T1" fmla="*/ 2147483647 h 116"/>
              <a:gd name="T2" fmla="*/ 2147483647 w 66"/>
              <a:gd name="T3" fmla="*/ 0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6" h="116">
                <a:moveTo>
                  <a:pt x="0" y="116"/>
                </a:moveTo>
                <a:lnTo>
                  <a:pt x="66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3" name="Freeform 11"/>
          <p:cNvSpPr>
            <a:spLocks/>
          </p:cNvSpPr>
          <p:nvPr/>
        </p:nvSpPr>
        <p:spPr bwMode="auto">
          <a:xfrm>
            <a:off x="5867400" y="5734050"/>
            <a:ext cx="95250" cy="209550"/>
          </a:xfrm>
          <a:custGeom>
            <a:avLst/>
            <a:gdLst>
              <a:gd name="T0" fmla="*/ 0 w 60"/>
              <a:gd name="T1" fmla="*/ 2147483647 h 132"/>
              <a:gd name="T2" fmla="*/ 2147483647 w 60"/>
              <a:gd name="T3" fmla="*/ 0 h 1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0" h="132">
                <a:moveTo>
                  <a:pt x="0" y="132"/>
                </a:moveTo>
                <a:lnTo>
                  <a:pt x="60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4" name="Freeform 12"/>
          <p:cNvSpPr>
            <a:spLocks/>
          </p:cNvSpPr>
          <p:nvPr/>
        </p:nvSpPr>
        <p:spPr bwMode="auto">
          <a:xfrm>
            <a:off x="5797550" y="6003925"/>
            <a:ext cx="69850" cy="174625"/>
          </a:xfrm>
          <a:custGeom>
            <a:avLst/>
            <a:gdLst>
              <a:gd name="T0" fmla="*/ 2147483647 w 44"/>
              <a:gd name="T1" fmla="*/ 0 h 110"/>
              <a:gd name="T2" fmla="*/ 0 w 44"/>
              <a:gd name="T3" fmla="*/ 2147483647 h 11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4" h="110">
                <a:moveTo>
                  <a:pt x="44" y="0"/>
                </a:moveTo>
                <a:lnTo>
                  <a:pt x="0" y="11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5" name="Freeform 13"/>
          <p:cNvSpPr>
            <a:spLocks/>
          </p:cNvSpPr>
          <p:nvPr/>
        </p:nvSpPr>
        <p:spPr bwMode="auto">
          <a:xfrm>
            <a:off x="5162550" y="5940425"/>
            <a:ext cx="114300" cy="212725"/>
          </a:xfrm>
          <a:custGeom>
            <a:avLst/>
            <a:gdLst>
              <a:gd name="T0" fmla="*/ 2147483647 w 72"/>
              <a:gd name="T1" fmla="*/ 0 h 134"/>
              <a:gd name="T2" fmla="*/ 0 w 72"/>
              <a:gd name="T3" fmla="*/ 2147483647 h 1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2" h="134">
                <a:moveTo>
                  <a:pt x="72" y="0"/>
                </a:moveTo>
                <a:lnTo>
                  <a:pt x="0" y="134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6" name="Line 9"/>
          <p:cNvSpPr>
            <a:spLocks noChangeShapeType="1"/>
          </p:cNvSpPr>
          <p:nvPr/>
        </p:nvSpPr>
        <p:spPr bwMode="auto">
          <a:xfrm flipH="1" flipV="1">
            <a:off x="5200650" y="3657600"/>
            <a:ext cx="1524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7" name="Line 9"/>
          <p:cNvSpPr>
            <a:spLocks noChangeShapeType="1"/>
          </p:cNvSpPr>
          <p:nvPr/>
        </p:nvSpPr>
        <p:spPr bwMode="auto">
          <a:xfrm>
            <a:off x="5413375" y="3743325"/>
            <a:ext cx="20955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8" name="Line 9"/>
          <p:cNvSpPr>
            <a:spLocks noChangeShapeType="1"/>
          </p:cNvSpPr>
          <p:nvPr/>
        </p:nvSpPr>
        <p:spPr bwMode="auto">
          <a:xfrm flipH="1" flipV="1">
            <a:off x="3592513" y="2628900"/>
            <a:ext cx="217487" cy="1143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9" name="Line 9"/>
          <p:cNvSpPr>
            <a:spLocks noChangeShapeType="1"/>
          </p:cNvSpPr>
          <p:nvPr/>
        </p:nvSpPr>
        <p:spPr bwMode="auto">
          <a:xfrm>
            <a:off x="3265488" y="2476500"/>
            <a:ext cx="239712" cy="952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0" name="Line 9"/>
          <p:cNvSpPr>
            <a:spLocks noChangeShapeType="1"/>
          </p:cNvSpPr>
          <p:nvPr/>
        </p:nvSpPr>
        <p:spPr bwMode="auto">
          <a:xfrm>
            <a:off x="4191000" y="1981200"/>
            <a:ext cx="46038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1" name="Line 9"/>
          <p:cNvSpPr>
            <a:spLocks noChangeShapeType="1"/>
          </p:cNvSpPr>
          <p:nvPr/>
        </p:nvSpPr>
        <p:spPr bwMode="auto">
          <a:xfrm flipH="1" flipV="1">
            <a:off x="4292600" y="2419350"/>
            <a:ext cx="80963" cy="266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2" name="Line 9"/>
          <p:cNvSpPr>
            <a:spLocks noChangeShapeType="1"/>
          </p:cNvSpPr>
          <p:nvPr/>
        </p:nvSpPr>
        <p:spPr bwMode="auto">
          <a:xfrm flipH="1">
            <a:off x="3810000" y="3352800"/>
            <a:ext cx="152400" cy="2095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3" name="Line 9"/>
          <p:cNvSpPr>
            <a:spLocks noChangeShapeType="1"/>
          </p:cNvSpPr>
          <p:nvPr/>
        </p:nvSpPr>
        <p:spPr bwMode="auto">
          <a:xfrm flipV="1">
            <a:off x="3657600" y="3648075"/>
            <a:ext cx="152400" cy="1714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4" name="Line 9"/>
          <p:cNvSpPr>
            <a:spLocks noChangeShapeType="1"/>
          </p:cNvSpPr>
          <p:nvPr/>
        </p:nvSpPr>
        <p:spPr bwMode="auto">
          <a:xfrm flipV="1">
            <a:off x="5705475" y="3200400"/>
            <a:ext cx="152400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5" name="Line 9"/>
          <p:cNvSpPr>
            <a:spLocks noChangeShapeType="1"/>
          </p:cNvSpPr>
          <p:nvPr/>
        </p:nvSpPr>
        <p:spPr bwMode="auto">
          <a:xfrm flipV="1">
            <a:off x="5867400" y="3814763"/>
            <a:ext cx="200025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6" name="Line 9"/>
          <p:cNvSpPr>
            <a:spLocks noChangeShapeType="1"/>
          </p:cNvSpPr>
          <p:nvPr/>
        </p:nvSpPr>
        <p:spPr bwMode="auto">
          <a:xfrm flipH="1">
            <a:off x="6153150" y="3700463"/>
            <a:ext cx="247650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7" name="Line 9"/>
          <p:cNvSpPr>
            <a:spLocks noChangeShapeType="1"/>
          </p:cNvSpPr>
          <p:nvPr/>
        </p:nvSpPr>
        <p:spPr bwMode="auto">
          <a:xfrm flipH="1" flipV="1">
            <a:off x="4572000" y="4572000"/>
            <a:ext cx="152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8" name="Line 9"/>
          <p:cNvSpPr>
            <a:spLocks noChangeShapeType="1"/>
          </p:cNvSpPr>
          <p:nvPr/>
        </p:nvSpPr>
        <p:spPr bwMode="auto">
          <a:xfrm>
            <a:off x="4876800" y="4800600"/>
            <a:ext cx="152400" cy="128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39" name="Line 9"/>
          <p:cNvSpPr>
            <a:spLocks noChangeShapeType="1"/>
          </p:cNvSpPr>
          <p:nvPr/>
        </p:nvSpPr>
        <p:spPr bwMode="auto">
          <a:xfrm>
            <a:off x="6524625" y="4953000"/>
            <a:ext cx="2286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40" name="Line 9"/>
          <p:cNvSpPr>
            <a:spLocks noChangeShapeType="1"/>
          </p:cNvSpPr>
          <p:nvPr/>
        </p:nvSpPr>
        <p:spPr bwMode="auto">
          <a:xfrm flipH="1">
            <a:off x="6515100" y="4824413"/>
            <a:ext cx="1905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41" name="Line 9"/>
          <p:cNvSpPr>
            <a:spLocks noChangeShapeType="1"/>
          </p:cNvSpPr>
          <p:nvPr/>
        </p:nvSpPr>
        <p:spPr bwMode="auto">
          <a:xfrm flipH="1">
            <a:off x="6515100" y="4572000"/>
            <a:ext cx="2667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42" name="Line 9"/>
          <p:cNvSpPr>
            <a:spLocks noChangeShapeType="1"/>
          </p:cNvSpPr>
          <p:nvPr/>
        </p:nvSpPr>
        <p:spPr bwMode="auto">
          <a:xfrm>
            <a:off x="6553200" y="4648200"/>
            <a:ext cx="228600" cy="762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43" name="Line 9"/>
          <p:cNvSpPr>
            <a:spLocks noChangeShapeType="1"/>
          </p:cNvSpPr>
          <p:nvPr/>
        </p:nvSpPr>
        <p:spPr bwMode="auto">
          <a:xfrm flipH="1" flipV="1">
            <a:off x="6276975" y="4724400"/>
            <a:ext cx="161925" cy="10001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44" name="Line 9"/>
          <p:cNvSpPr>
            <a:spLocks noChangeShapeType="1"/>
          </p:cNvSpPr>
          <p:nvPr/>
        </p:nvSpPr>
        <p:spPr bwMode="auto">
          <a:xfrm>
            <a:off x="6219825" y="4800600"/>
            <a:ext cx="138113" cy="128588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45" name="Line 9"/>
          <p:cNvSpPr>
            <a:spLocks noChangeShapeType="1"/>
          </p:cNvSpPr>
          <p:nvPr/>
        </p:nvSpPr>
        <p:spPr bwMode="auto">
          <a:xfrm flipV="1">
            <a:off x="7315200" y="3457575"/>
            <a:ext cx="209550" cy="19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46" name="Line 9"/>
          <p:cNvSpPr>
            <a:spLocks noChangeShapeType="1"/>
          </p:cNvSpPr>
          <p:nvPr/>
        </p:nvSpPr>
        <p:spPr bwMode="auto">
          <a:xfrm flipH="1">
            <a:off x="6934200" y="3505200"/>
            <a:ext cx="228600" cy="57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47" name="Line 9"/>
          <p:cNvSpPr>
            <a:spLocks noChangeShapeType="1"/>
          </p:cNvSpPr>
          <p:nvPr/>
        </p:nvSpPr>
        <p:spPr bwMode="auto">
          <a:xfrm>
            <a:off x="6934200" y="2152650"/>
            <a:ext cx="228600" cy="57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48" name="Line 9"/>
          <p:cNvSpPr>
            <a:spLocks noChangeShapeType="1"/>
          </p:cNvSpPr>
          <p:nvPr/>
        </p:nvSpPr>
        <p:spPr bwMode="auto">
          <a:xfrm flipH="1" flipV="1">
            <a:off x="6610350" y="2047875"/>
            <a:ext cx="228600" cy="95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49" name="Line 9"/>
          <p:cNvSpPr>
            <a:spLocks noChangeShapeType="1"/>
          </p:cNvSpPr>
          <p:nvPr/>
        </p:nvSpPr>
        <p:spPr bwMode="auto">
          <a:xfrm flipH="1">
            <a:off x="3962400" y="4314825"/>
            <a:ext cx="190500" cy="128588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50" name="Line 9"/>
          <p:cNvSpPr>
            <a:spLocks noChangeShapeType="1"/>
          </p:cNvSpPr>
          <p:nvPr/>
        </p:nvSpPr>
        <p:spPr bwMode="auto">
          <a:xfrm flipV="1">
            <a:off x="3886200" y="4249738"/>
            <a:ext cx="166688" cy="128587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51" name="Line 9"/>
          <p:cNvSpPr>
            <a:spLocks noChangeShapeType="1"/>
          </p:cNvSpPr>
          <p:nvPr/>
        </p:nvSpPr>
        <p:spPr bwMode="auto">
          <a:xfrm flipH="1" flipV="1">
            <a:off x="3265488" y="4314825"/>
            <a:ext cx="19050" cy="2047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52" name="Line 9"/>
          <p:cNvSpPr>
            <a:spLocks noChangeShapeType="1"/>
          </p:cNvSpPr>
          <p:nvPr/>
        </p:nvSpPr>
        <p:spPr bwMode="auto">
          <a:xfrm>
            <a:off x="3275013" y="4592638"/>
            <a:ext cx="9525" cy="180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53" name="Line 9"/>
          <p:cNvSpPr>
            <a:spLocks noChangeShapeType="1"/>
          </p:cNvSpPr>
          <p:nvPr/>
        </p:nvSpPr>
        <p:spPr bwMode="auto">
          <a:xfrm flipV="1">
            <a:off x="2533650" y="4110038"/>
            <a:ext cx="133350" cy="2047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54" name="Line 9"/>
          <p:cNvSpPr>
            <a:spLocks noChangeShapeType="1"/>
          </p:cNvSpPr>
          <p:nvPr/>
        </p:nvSpPr>
        <p:spPr bwMode="auto">
          <a:xfrm flipH="1">
            <a:off x="2362200" y="4411663"/>
            <a:ext cx="152400" cy="180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55" name="Line 9"/>
          <p:cNvSpPr>
            <a:spLocks noChangeShapeType="1"/>
          </p:cNvSpPr>
          <p:nvPr/>
        </p:nvSpPr>
        <p:spPr bwMode="auto">
          <a:xfrm flipH="1">
            <a:off x="1390650" y="4583113"/>
            <a:ext cx="133350" cy="2413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56" name="Line 9"/>
          <p:cNvSpPr>
            <a:spLocks noChangeShapeType="1"/>
          </p:cNvSpPr>
          <p:nvPr/>
        </p:nvSpPr>
        <p:spPr bwMode="auto">
          <a:xfrm flipV="1">
            <a:off x="1306513" y="4314825"/>
            <a:ext cx="150812" cy="2159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57" name="Line 9"/>
          <p:cNvSpPr>
            <a:spLocks noChangeShapeType="1"/>
          </p:cNvSpPr>
          <p:nvPr/>
        </p:nvSpPr>
        <p:spPr bwMode="auto">
          <a:xfrm flipH="1">
            <a:off x="2386013" y="2571750"/>
            <a:ext cx="128587" cy="2524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58" name="Line 9"/>
          <p:cNvSpPr>
            <a:spLocks noChangeShapeType="1"/>
          </p:cNvSpPr>
          <p:nvPr/>
        </p:nvSpPr>
        <p:spPr bwMode="auto">
          <a:xfrm flipV="1">
            <a:off x="2309813" y="2895600"/>
            <a:ext cx="7620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59" name="Line 9"/>
          <p:cNvSpPr>
            <a:spLocks noChangeShapeType="1"/>
          </p:cNvSpPr>
          <p:nvPr/>
        </p:nvSpPr>
        <p:spPr bwMode="auto">
          <a:xfrm flipV="1">
            <a:off x="1676400" y="2971800"/>
            <a:ext cx="228600" cy="85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60" name="Line 9"/>
          <p:cNvSpPr>
            <a:spLocks noChangeShapeType="1"/>
          </p:cNvSpPr>
          <p:nvPr/>
        </p:nvSpPr>
        <p:spPr bwMode="auto">
          <a:xfrm flipH="1">
            <a:off x="1382713" y="3062288"/>
            <a:ext cx="217487" cy="138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61" name="Line 9"/>
          <p:cNvSpPr>
            <a:spLocks noChangeShapeType="1"/>
          </p:cNvSpPr>
          <p:nvPr/>
        </p:nvSpPr>
        <p:spPr bwMode="auto">
          <a:xfrm>
            <a:off x="1600200" y="3498850"/>
            <a:ext cx="204788" cy="61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62" name="Line 9"/>
          <p:cNvSpPr>
            <a:spLocks noChangeShapeType="1"/>
          </p:cNvSpPr>
          <p:nvPr/>
        </p:nvSpPr>
        <p:spPr bwMode="auto">
          <a:xfrm flipH="1" flipV="1">
            <a:off x="1219200" y="3286125"/>
            <a:ext cx="177800" cy="69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63" name="Line 9"/>
          <p:cNvSpPr>
            <a:spLocks noChangeShapeType="1"/>
          </p:cNvSpPr>
          <p:nvPr/>
        </p:nvSpPr>
        <p:spPr bwMode="auto">
          <a:xfrm>
            <a:off x="5308600" y="2628900"/>
            <a:ext cx="177800" cy="19526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64" name="Line 9"/>
          <p:cNvSpPr>
            <a:spLocks noChangeShapeType="1"/>
          </p:cNvSpPr>
          <p:nvPr/>
        </p:nvSpPr>
        <p:spPr bwMode="auto">
          <a:xfrm flipH="1" flipV="1">
            <a:off x="5200650" y="2697163"/>
            <a:ext cx="152400" cy="14605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65" name="Line 9"/>
          <p:cNvSpPr>
            <a:spLocks noChangeShapeType="1"/>
          </p:cNvSpPr>
          <p:nvPr/>
        </p:nvSpPr>
        <p:spPr bwMode="auto">
          <a:xfrm flipV="1">
            <a:off x="5962650" y="3062288"/>
            <a:ext cx="190500" cy="61912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66" name="Line 9"/>
          <p:cNvSpPr>
            <a:spLocks noChangeShapeType="1"/>
          </p:cNvSpPr>
          <p:nvPr/>
        </p:nvSpPr>
        <p:spPr bwMode="auto">
          <a:xfrm flipH="1">
            <a:off x="5867400" y="2987675"/>
            <a:ext cx="266700" cy="22225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67" name="Oval 3"/>
          <p:cNvSpPr>
            <a:spLocks noChangeArrowheads="1"/>
          </p:cNvSpPr>
          <p:nvPr/>
        </p:nvSpPr>
        <p:spPr bwMode="auto">
          <a:xfrm>
            <a:off x="7620000" y="578167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0168" name="Oval 59"/>
          <p:cNvSpPr>
            <a:spLocks noChangeArrowheads="1"/>
          </p:cNvSpPr>
          <p:nvPr/>
        </p:nvSpPr>
        <p:spPr bwMode="auto">
          <a:xfrm>
            <a:off x="7437438" y="451802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0169" name="Oval 60"/>
          <p:cNvSpPr>
            <a:spLocks noChangeArrowheads="1"/>
          </p:cNvSpPr>
          <p:nvPr/>
        </p:nvSpPr>
        <p:spPr bwMode="auto">
          <a:xfrm>
            <a:off x="7219950" y="3656013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0170" name="Oval 61"/>
          <p:cNvSpPr>
            <a:spLocks noChangeArrowheads="1"/>
          </p:cNvSpPr>
          <p:nvPr/>
        </p:nvSpPr>
        <p:spPr bwMode="auto">
          <a:xfrm>
            <a:off x="7048500" y="2624138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0171" name="Oval 62"/>
          <p:cNvSpPr>
            <a:spLocks noChangeArrowheads="1"/>
          </p:cNvSpPr>
          <p:nvPr/>
        </p:nvSpPr>
        <p:spPr bwMode="auto">
          <a:xfrm>
            <a:off x="7010400" y="16764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0172" name="Oval 63"/>
          <p:cNvSpPr>
            <a:spLocks noChangeArrowheads="1"/>
          </p:cNvSpPr>
          <p:nvPr/>
        </p:nvSpPr>
        <p:spPr bwMode="auto">
          <a:xfrm>
            <a:off x="5260975" y="22860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0173" name="Oval 64"/>
          <p:cNvSpPr>
            <a:spLocks noChangeArrowheads="1"/>
          </p:cNvSpPr>
          <p:nvPr/>
        </p:nvSpPr>
        <p:spPr bwMode="auto">
          <a:xfrm>
            <a:off x="4475163" y="2938463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0174" name="Oval 65"/>
          <p:cNvSpPr>
            <a:spLocks noChangeArrowheads="1"/>
          </p:cNvSpPr>
          <p:nvPr/>
        </p:nvSpPr>
        <p:spPr bwMode="auto">
          <a:xfrm>
            <a:off x="5565775" y="3322638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0175" name="Oval 66"/>
          <p:cNvSpPr>
            <a:spLocks noChangeArrowheads="1"/>
          </p:cNvSpPr>
          <p:nvPr/>
        </p:nvSpPr>
        <p:spPr bwMode="auto">
          <a:xfrm>
            <a:off x="3643313" y="40767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0176" name="Oval 67"/>
          <p:cNvSpPr>
            <a:spLocks noChangeArrowheads="1"/>
          </p:cNvSpPr>
          <p:nvPr/>
        </p:nvSpPr>
        <p:spPr bwMode="auto">
          <a:xfrm>
            <a:off x="5200650" y="377507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00200"/>
            <a:ext cx="9067800" cy="40386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6000">
                <a:solidFill>
                  <a:srgbClr val="99CCFF"/>
                </a:solidFill>
                <a:latin typeface="Arial Black" pitchFamily="34" charset="0"/>
              </a:rPr>
              <a:t>What evidence supports Sea-Floor Spreading?</a:t>
            </a:r>
          </a:p>
        </p:txBody>
      </p:sp>
      <p:sp>
        <p:nvSpPr>
          <p:cNvPr id="72707" name="WordArt 3"/>
          <p:cNvSpPr>
            <a:spLocks noChangeArrowheads="1" noChangeShapeType="1" noTextEdit="1"/>
          </p:cNvSpPr>
          <p:nvPr/>
        </p:nvSpPr>
        <p:spPr bwMode="auto">
          <a:xfrm>
            <a:off x="457200" y="228600"/>
            <a:ext cx="2286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Aim: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6248400" y="0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6477000" y="2286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1142" name="Text Box 7"/>
          <p:cNvSpPr txBox="1">
            <a:spLocks noChangeArrowheads="1"/>
          </p:cNvSpPr>
          <p:nvPr/>
        </p:nvSpPr>
        <p:spPr bwMode="auto">
          <a:xfrm>
            <a:off x="6400800" y="0"/>
            <a:ext cx="2743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 Black" pitchFamily="34" charset="0"/>
              </a:rPr>
              <a:t>page 257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 Black" pitchFamily="34" charset="0"/>
              </a:rPr>
              <a:t>5/9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avy how like 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animBg="1"/>
      <p:bldP spid="7270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73125"/>
            <a:ext cx="7162800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99CCFF"/>
                </a:solidFill>
                <a:latin typeface="Arial Rounded MT Bold" pitchFamily="34" charset="0"/>
              </a:rPr>
              <a:t>ESRT page 5</a:t>
            </a:r>
          </a:p>
        </p:txBody>
      </p:sp>
      <p:sp>
        <p:nvSpPr>
          <p:cNvPr id="92164" name="Line 4"/>
          <p:cNvSpPr>
            <a:spLocks noChangeShapeType="1"/>
          </p:cNvSpPr>
          <p:nvPr/>
        </p:nvSpPr>
        <p:spPr bwMode="auto">
          <a:xfrm>
            <a:off x="2667000" y="5791200"/>
            <a:ext cx="381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5" name="Line 5"/>
          <p:cNvSpPr>
            <a:spLocks noChangeShapeType="1"/>
          </p:cNvSpPr>
          <p:nvPr/>
        </p:nvSpPr>
        <p:spPr bwMode="auto">
          <a:xfrm>
            <a:off x="2667000" y="5943600"/>
            <a:ext cx="381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6" name="Line 6"/>
          <p:cNvSpPr>
            <a:spLocks noChangeShapeType="1"/>
          </p:cNvSpPr>
          <p:nvPr/>
        </p:nvSpPr>
        <p:spPr bwMode="auto">
          <a:xfrm flipV="1">
            <a:off x="3962400" y="5715000"/>
            <a:ext cx="228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7" name="Freeform 7"/>
          <p:cNvSpPr>
            <a:spLocks/>
          </p:cNvSpPr>
          <p:nvPr/>
        </p:nvSpPr>
        <p:spPr bwMode="auto">
          <a:xfrm>
            <a:off x="4530725" y="5715000"/>
            <a:ext cx="193675" cy="184150"/>
          </a:xfrm>
          <a:custGeom>
            <a:avLst/>
            <a:gdLst>
              <a:gd name="T0" fmla="*/ 0 w 122"/>
              <a:gd name="T1" fmla="*/ 2147483647 h 116"/>
              <a:gd name="T2" fmla="*/ 2147483647 w 122"/>
              <a:gd name="T3" fmla="*/ 0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2" h="116">
                <a:moveTo>
                  <a:pt x="0" y="116"/>
                </a:moveTo>
                <a:lnTo>
                  <a:pt x="122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8" name="Freeform 8"/>
          <p:cNvSpPr>
            <a:spLocks/>
          </p:cNvSpPr>
          <p:nvPr/>
        </p:nvSpPr>
        <p:spPr bwMode="auto">
          <a:xfrm>
            <a:off x="4292600" y="5959475"/>
            <a:ext cx="177800" cy="184150"/>
          </a:xfrm>
          <a:custGeom>
            <a:avLst/>
            <a:gdLst>
              <a:gd name="T0" fmla="*/ 2147483647 w 112"/>
              <a:gd name="T1" fmla="*/ 0 h 116"/>
              <a:gd name="T2" fmla="*/ 0 w 112"/>
              <a:gd name="T3" fmla="*/ 2147483647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2" h="116">
                <a:moveTo>
                  <a:pt x="112" y="0"/>
                </a:moveTo>
                <a:lnTo>
                  <a:pt x="0" y="116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9" name="Line 9"/>
          <p:cNvSpPr>
            <a:spLocks noChangeShapeType="1"/>
          </p:cNvSpPr>
          <p:nvPr/>
        </p:nvSpPr>
        <p:spPr bwMode="auto">
          <a:xfrm flipH="1">
            <a:off x="3733800" y="5943600"/>
            <a:ext cx="152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0" name="Freeform 10"/>
          <p:cNvSpPr>
            <a:spLocks/>
          </p:cNvSpPr>
          <p:nvPr/>
        </p:nvSpPr>
        <p:spPr bwMode="auto">
          <a:xfrm>
            <a:off x="5308600" y="5689600"/>
            <a:ext cx="104775" cy="184150"/>
          </a:xfrm>
          <a:custGeom>
            <a:avLst/>
            <a:gdLst>
              <a:gd name="T0" fmla="*/ 0 w 66"/>
              <a:gd name="T1" fmla="*/ 2147483647 h 116"/>
              <a:gd name="T2" fmla="*/ 2147483647 w 66"/>
              <a:gd name="T3" fmla="*/ 0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6" h="116">
                <a:moveTo>
                  <a:pt x="0" y="116"/>
                </a:moveTo>
                <a:lnTo>
                  <a:pt x="66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1" name="Freeform 11"/>
          <p:cNvSpPr>
            <a:spLocks/>
          </p:cNvSpPr>
          <p:nvPr/>
        </p:nvSpPr>
        <p:spPr bwMode="auto">
          <a:xfrm>
            <a:off x="5867400" y="5734050"/>
            <a:ext cx="95250" cy="209550"/>
          </a:xfrm>
          <a:custGeom>
            <a:avLst/>
            <a:gdLst>
              <a:gd name="T0" fmla="*/ 0 w 60"/>
              <a:gd name="T1" fmla="*/ 2147483647 h 132"/>
              <a:gd name="T2" fmla="*/ 2147483647 w 60"/>
              <a:gd name="T3" fmla="*/ 0 h 1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0" h="132">
                <a:moveTo>
                  <a:pt x="0" y="132"/>
                </a:moveTo>
                <a:lnTo>
                  <a:pt x="60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2" name="Freeform 12"/>
          <p:cNvSpPr>
            <a:spLocks/>
          </p:cNvSpPr>
          <p:nvPr/>
        </p:nvSpPr>
        <p:spPr bwMode="auto">
          <a:xfrm>
            <a:off x="5797550" y="6003925"/>
            <a:ext cx="69850" cy="174625"/>
          </a:xfrm>
          <a:custGeom>
            <a:avLst/>
            <a:gdLst>
              <a:gd name="T0" fmla="*/ 2147483647 w 44"/>
              <a:gd name="T1" fmla="*/ 0 h 110"/>
              <a:gd name="T2" fmla="*/ 0 w 44"/>
              <a:gd name="T3" fmla="*/ 2147483647 h 11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4" h="110">
                <a:moveTo>
                  <a:pt x="44" y="0"/>
                </a:moveTo>
                <a:lnTo>
                  <a:pt x="0" y="11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3" name="Freeform 13"/>
          <p:cNvSpPr>
            <a:spLocks/>
          </p:cNvSpPr>
          <p:nvPr/>
        </p:nvSpPr>
        <p:spPr bwMode="auto">
          <a:xfrm>
            <a:off x="5162550" y="5940425"/>
            <a:ext cx="114300" cy="212725"/>
          </a:xfrm>
          <a:custGeom>
            <a:avLst/>
            <a:gdLst>
              <a:gd name="T0" fmla="*/ 2147483647 w 72"/>
              <a:gd name="T1" fmla="*/ 0 h 134"/>
              <a:gd name="T2" fmla="*/ 0 w 72"/>
              <a:gd name="T3" fmla="*/ 2147483647 h 1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2" h="134">
                <a:moveTo>
                  <a:pt x="72" y="0"/>
                </a:moveTo>
                <a:lnTo>
                  <a:pt x="0" y="134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4" name="Line 9"/>
          <p:cNvSpPr>
            <a:spLocks noChangeShapeType="1"/>
          </p:cNvSpPr>
          <p:nvPr/>
        </p:nvSpPr>
        <p:spPr bwMode="auto">
          <a:xfrm flipH="1" flipV="1">
            <a:off x="5200650" y="3657600"/>
            <a:ext cx="1524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5" name="Line 9"/>
          <p:cNvSpPr>
            <a:spLocks noChangeShapeType="1"/>
          </p:cNvSpPr>
          <p:nvPr/>
        </p:nvSpPr>
        <p:spPr bwMode="auto">
          <a:xfrm>
            <a:off x="5413375" y="3743325"/>
            <a:ext cx="20955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6" name="Line 9"/>
          <p:cNvSpPr>
            <a:spLocks noChangeShapeType="1"/>
          </p:cNvSpPr>
          <p:nvPr/>
        </p:nvSpPr>
        <p:spPr bwMode="auto">
          <a:xfrm flipH="1" flipV="1">
            <a:off x="3592513" y="2628900"/>
            <a:ext cx="217487" cy="1143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7" name="Line 9"/>
          <p:cNvSpPr>
            <a:spLocks noChangeShapeType="1"/>
          </p:cNvSpPr>
          <p:nvPr/>
        </p:nvSpPr>
        <p:spPr bwMode="auto">
          <a:xfrm>
            <a:off x="3265488" y="2476500"/>
            <a:ext cx="239712" cy="952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8" name="Line 9"/>
          <p:cNvSpPr>
            <a:spLocks noChangeShapeType="1"/>
          </p:cNvSpPr>
          <p:nvPr/>
        </p:nvSpPr>
        <p:spPr bwMode="auto">
          <a:xfrm>
            <a:off x="4191000" y="1981200"/>
            <a:ext cx="46038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9" name="Line 9"/>
          <p:cNvSpPr>
            <a:spLocks noChangeShapeType="1"/>
          </p:cNvSpPr>
          <p:nvPr/>
        </p:nvSpPr>
        <p:spPr bwMode="auto">
          <a:xfrm flipH="1" flipV="1">
            <a:off x="4292600" y="2419350"/>
            <a:ext cx="80963" cy="266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0" name="Line 9"/>
          <p:cNvSpPr>
            <a:spLocks noChangeShapeType="1"/>
          </p:cNvSpPr>
          <p:nvPr/>
        </p:nvSpPr>
        <p:spPr bwMode="auto">
          <a:xfrm flipH="1">
            <a:off x="3810000" y="3352800"/>
            <a:ext cx="152400" cy="2095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1" name="Line 9"/>
          <p:cNvSpPr>
            <a:spLocks noChangeShapeType="1"/>
          </p:cNvSpPr>
          <p:nvPr/>
        </p:nvSpPr>
        <p:spPr bwMode="auto">
          <a:xfrm flipV="1">
            <a:off x="3657600" y="3648075"/>
            <a:ext cx="152400" cy="1714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2" name="Line 9"/>
          <p:cNvSpPr>
            <a:spLocks noChangeShapeType="1"/>
          </p:cNvSpPr>
          <p:nvPr/>
        </p:nvSpPr>
        <p:spPr bwMode="auto">
          <a:xfrm flipV="1">
            <a:off x="5705475" y="3200400"/>
            <a:ext cx="152400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3" name="Line 9"/>
          <p:cNvSpPr>
            <a:spLocks noChangeShapeType="1"/>
          </p:cNvSpPr>
          <p:nvPr/>
        </p:nvSpPr>
        <p:spPr bwMode="auto">
          <a:xfrm flipV="1">
            <a:off x="5867400" y="3814763"/>
            <a:ext cx="200025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4" name="Line 9"/>
          <p:cNvSpPr>
            <a:spLocks noChangeShapeType="1"/>
          </p:cNvSpPr>
          <p:nvPr/>
        </p:nvSpPr>
        <p:spPr bwMode="auto">
          <a:xfrm flipH="1">
            <a:off x="6153150" y="3700463"/>
            <a:ext cx="247650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5" name="Line 9"/>
          <p:cNvSpPr>
            <a:spLocks noChangeShapeType="1"/>
          </p:cNvSpPr>
          <p:nvPr/>
        </p:nvSpPr>
        <p:spPr bwMode="auto">
          <a:xfrm flipH="1" flipV="1">
            <a:off x="4572000" y="4572000"/>
            <a:ext cx="152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6" name="Line 9"/>
          <p:cNvSpPr>
            <a:spLocks noChangeShapeType="1"/>
          </p:cNvSpPr>
          <p:nvPr/>
        </p:nvSpPr>
        <p:spPr bwMode="auto">
          <a:xfrm>
            <a:off x="4876800" y="4800600"/>
            <a:ext cx="152400" cy="128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7" name="Line 9"/>
          <p:cNvSpPr>
            <a:spLocks noChangeShapeType="1"/>
          </p:cNvSpPr>
          <p:nvPr/>
        </p:nvSpPr>
        <p:spPr bwMode="auto">
          <a:xfrm>
            <a:off x="6524625" y="4953000"/>
            <a:ext cx="2286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8" name="Line 9"/>
          <p:cNvSpPr>
            <a:spLocks noChangeShapeType="1"/>
          </p:cNvSpPr>
          <p:nvPr/>
        </p:nvSpPr>
        <p:spPr bwMode="auto">
          <a:xfrm flipH="1">
            <a:off x="6515100" y="4824413"/>
            <a:ext cx="1905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9" name="Line 9"/>
          <p:cNvSpPr>
            <a:spLocks noChangeShapeType="1"/>
          </p:cNvSpPr>
          <p:nvPr/>
        </p:nvSpPr>
        <p:spPr bwMode="auto">
          <a:xfrm flipH="1">
            <a:off x="6515100" y="4572000"/>
            <a:ext cx="2667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0" name="Line 9"/>
          <p:cNvSpPr>
            <a:spLocks noChangeShapeType="1"/>
          </p:cNvSpPr>
          <p:nvPr/>
        </p:nvSpPr>
        <p:spPr bwMode="auto">
          <a:xfrm>
            <a:off x="6553200" y="4648200"/>
            <a:ext cx="228600" cy="762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1" name="Line 9"/>
          <p:cNvSpPr>
            <a:spLocks noChangeShapeType="1"/>
          </p:cNvSpPr>
          <p:nvPr/>
        </p:nvSpPr>
        <p:spPr bwMode="auto">
          <a:xfrm flipH="1" flipV="1">
            <a:off x="6276975" y="4724400"/>
            <a:ext cx="161925" cy="10001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2" name="Line 9"/>
          <p:cNvSpPr>
            <a:spLocks noChangeShapeType="1"/>
          </p:cNvSpPr>
          <p:nvPr/>
        </p:nvSpPr>
        <p:spPr bwMode="auto">
          <a:xfrm>
            <a:off x="6219825" y="4800600"/>
            <a:ext cx="138113" cy="128588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3" name="Line 9"/>
          <p:cNvSpPr>
            <a:spLocks noChangeShapeType="1"/>
          </p:cNvSpPr>
          <p:nvPr/>
        </p:nvSpPr>
        <p:spPr bwMode="auto">
          <a:xfrm flipV="1">
            <a:off x="7315200" y="3457575"/>
            <a:ext cx="209550" cy="19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4" name="Line 9"/>
          <p:cNvSpPr>
            <a:spLocks noChangeShapeType="1"/>
          </p:cNvSpPr>
          <p:nvPr/>
        </p:nvSpPr>
        <p:spPr bwMode="auto">
          <a:xfrm flipH="1">
            <a:off x="6934200" y="3505200"/>
            <a:ext cx="228600" cy="57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5" name="Line 9"/>
          <p:cNvSpPr>
            <a:spLocks noChangeShapeType="1"/>
          </p:cNvSpPr>
          <p:nvPr/>
        </p:nvSpPr>
        <p:spPr bwMode="auto">
          <a:xfrm>
            <a:off x="6934200" y="2152650"/>
            <a:ext cx="228600" cy="57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6" name="Line 9"/>
          <p:cNvSpPr>
            <a:spLocks noChangeShapeType="1"/>
          </p:cNvSpPr>
          <p:nvPr/>
        </p:nvSpPr>
        <p:spPr bwMode="auto">
          <a:xfrm flipH="1" flipV="1">
            <a:off x="6610350" y="2047875"/>
            <a:ext cx="228600" cy="95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7" name="Line 9"/>
          <p:cNvSpPr>
            <a:spLocks noChangeShapeType="1"/>
          </p:cNvSpPr>
          <p:nvPr/>
        </p:nvSpPr>
        <p:spPr bwMode="auto">
          <a:xfrm flipH="1">
            <a:off x="3962400" y="4314825"/>
            <a:ext cx="190500" cy="128588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8" name="Line 9"/>
          <p:cNvSpPr>
            <a:spLocks noChangeShapeType="1"/>
          </p:cNvSpPr>
          <p:nvPr/>
        </p:nvSpPr>
        <p:spPr bwMode="auto">
          <a:xfrm flipV="1">
            <a:off x="3886200" y="4249738"/>
            <a:ext cx="166688" cy="128587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9" name="Line 9"/>
          <p:cNvSpPr>
            <a:spLocks noChangeShapeType="1"/>
          </p:cNvSpPr>
          <p:nvPr/>
        </p:nvSpPr>
        <p:spPr bwMode="auto">
          <a:xfrm flipH="1" flipV="1">
            <a:off x="3265488" y="4314825"/>
            <a:ext cx="19050" cy="2047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0" name="Line 9"/>
          <p:cNvSpPr>
            <a:spLocks noChangeShapeType="1"/>
          </p:cNvSpPr>
          <p:nvPr/>
        </p:nvSpPr>
        <p:spPr bwMode="auto">
          <a:xfrm>
            <a:off x="3275013" y="4592638"/>
            <a:ext cx="9525" cy="180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1" name="Line 9"/>
          <p:cNvSpPr>
            <a:spLocks noChangeShapeType="1"/>
          </p:cNvSpPr>
          <p:nvPr/>
        </p:nvSpPr>
        <p:spPr bwMode="auto">
          <a:xfrm flipV="1">
            <a:off x="2533650" y="4110038"/>
            <a:ext cx="133350" cy="2047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2" name="Line 9"/>
          <p:cNvSpPr>
            <a:spLocks noChangeShapeType="1"/>
          </p:cNvSpPr>
          <p:nvPr/>
        </p:nvSpPr>
        <p:spPr bwMode="auto">
          <a:xfrm flipH="1">
            <a:off x="2362200" y="4411663"/>
            <a:ext cx="152400" cy="180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3" name="Line 9"/>
          <p:cNvSpPr>
            <a:spLocks noChangeShapeType="1"/>
          </p:cNvSpPr>
          <p:nvPr/>
        </p:nvSpPr>
        <p:spPr bwMode="auto">
          <a:xfrm flipH="1">
            <a:off x="1390650" y="4583113"/>
            <a:ext cx="133350" cy="2413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4" name="Line 9"/>
          <p:cNvSpPr>
            <a:spLocks noChangeShapeType="1"/>
          </p:cNvSpPr>
          <p:nvPr/>
        </p:nvSpPr>
        <p:spPr bwMode="auto">
          <a:xfrm flipV="1">
            <a:off x="1306513" y="4314825"/>
            <a:ext cx="150812" cy="2159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5" name="Line 9"/>
          <p:cNvSpPr>
            <a:spLocks noChangeShapeType="1"/>
          </p:cNvSpPr>
          <p:nvPr/>
        </p:nvSpPr>
        <p:spPr bwMode="auto">
          <a:xfrm flipH="1">
            <a:off x="2386013" y="2571750"/>
            <a:ext cx="128587" cy="2524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6" name="Line 9"/>
          <p:cNvSpPr>
            <a:spLocks noChangeShapeType="1"/>
          </p:cNvSpPr>
          <p:nvPr/>
        </p:nvSpPr>
        <p:spPr bwMode="auto">
          <a:xfrm flipV="1">
            <a:off x="2309813" y="2895600"/>
            <a:ext cx="7620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7" name="Line 9"/>
          <p:cNvSpPr>
            <a:spLocks noChangeShapeType="1"/>
          </p:cNvSpPr>
          <p:nvPr/>
        </p:nvSpPr>
        <p:spPr bwMode="auto">
          <a:xfrm flipV="1">
            <a:off x="1676400" y="2971800"/>
            <a:ext cx="228600" cy="85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8" name="Line 9"/>
          <p:cNvSpPr>
            <a:spLocks noChangeShapeType="1"/>
          </p:cNvSpPr>
          <p:nvPr/>
        </p:nvSpPr>
        <p:spPr bwMode="auto">
          <a:xfrm flipH="1">
            <a:off x="1382713" y="3062288"/>
            <a:ext cx="217487" cy="138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9" name="Line 9"/>
          <p:cNvSpPr>
            <a:spLocks noChangeShapeType="1"/>
          </p:cNvSpPr>
          <p:nvPr/>
        </p:nvSpPr>
        <p:spPr bwMode="auto">
          <a:xfrm>
            <a:off x="1600200" y="3498850"/>
            <a:ext cx="204788" cy="61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0" name="Line 9"/>
          <p:cNvSpPr>
            <a:spLocks noChangeShapeType="1"/>
          </p:cNvSpPr>
          <p:nvPr/>
        </p:nvSpPr>
        <p:spPr bwMode="auto">
          <a:xfrm flipH="1" flipV="1">
            <a:off x="1219200" y="3286125"/>
            <a:ext cx="177800" cy="69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1" name="Line 9"/>
          <p:cNvSpPr>
            <a:spLocks noChangeShapeType="1"/>
          </p:cNvSpPr>
          <p:nvPr/>
        </p:nvSpPr>
        <p:spPr bwMode="auto">
          <a:xfrm>
            <a:off x="5308600" y="2628900"/>
            <a:ext cx="177800" cy="19526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2" name="Line 9"/>
          <p:cNvSpPr>
            <a:spLocks noChangeShapeType="1"/>
          </p:cNvSpPr>
          <p:nvPr/>
        </p:nvSpPr>
        <p:spPr bwMode="auto">
          <a:xfrm flipH="1" flipV="1">
            <a:off x="5200650" y="2697163"/>
            <a:ext cx="152400" cy="14605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3" name="Line 9"/>
          <p:cNvSpPr>
            <a:spLocks noChangeShapeType="1"/>
          </p:cNvSpPr>
          <p:nvPr/>
        </p:nvSpPr>
        <p:spPr bwMode="auto">
          <a:xfrm flipV="1">
            <a:off x="5962650" y="3062288"/>
            <a:ext cx="190500" cy="61912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4" name="Line 9"/>
          <p:cNvSpPr>
            <a:spLocks noChangeShapeType="1"/>
          </p:cNvSpPr>
          <p:nvPr/>
        </p:nvSpPr>
        <p:spPr bwMode="auto">
          <a:xfrm flipH="1">
            <a:off x="5867400" y="2987675"/>
            <a:ext cx="266700" cy="22225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5" name="Oval 3"/>
          <p:cNvSpPr>
            <a:spLocks noChangeArrowheads="1"/>
          </p:cNvSpPr>
          <p:nvPr/>
        </p:nvSpPr>
        <p:spPr bwMode="auto">
          <a:xfrm>
            <a:off x="7620000" y="578167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2216" name="Oval 59"/>
          <p:cNvSpPr>
            <a:spLocks noChangeArrowheads="1"/>
          </p:cNvSpPr>
          <p:nvPr/>
        </p:nvSpPr>
        <p:spPr bwMode="auto">
          <a:xfrm>
            <a:off x="7437438" y="451802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2217" name="Oval 60"/>
          <p:cNvSpPr>
            <a:spLocks noChangeArrowheads="1"/>
          </p:cNvSpPr>
          <p:nvPr/>
        </p:nvSpPr>
        <p:spPr bwMode="auto">
          <a:xfrm>
            <a:off x="7219950" y="3656013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2218" name="Oval 61"/>
          <p:cNvSpPr>
            <a:spLocks noChangeArrowheads="1"/>
          </p:cNvSpPr>
          <p:nvPr/>
        </p:nvSpPr>
        <p:spPr bwMode="auto">
          <a:xfrm>
            <a:off x="7048500" y="2624138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2219" name="Oval 62"/>
          <p:cNvSpPr>
            <a:spLocks noChangeArrowheads="1"/>
          </p:cNvSpPr>
          <p:nvPr/>
        </p:nvSpPr>
        <p:spPr bwMode="auto">
          <a:xfrm>
            <a:off x="7010400" y="16764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2220" name="Oval 63"/>
          <p:cNvSpPr>
            <a:spLocks noChangeArrowheads="1"/>
          </p:cNvSpPr>
          <p:nvPr/>
        </p:nvSpPr>
        <p:spPr bwMode="auto">
          <a:xfrm>
            <a:off x="5260975" y="22860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2221" name="Oval 64"/>
          <p:cNvSpPr>
            <a:spLocks noChangeArrowheads="1"/>
          </p:cNvSpPr>
          <p:nvPr/>
        </p:nvSpPr>
        <p:spPr bwMode="auto">
          <a:xfrm>
            <a:off x="4475163" y="2938463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2222" name="Oval 65"/>
          <p:cNvSpPr>
            <a:spLocks noChangeArrowheads="1"/>
          </p:cNvSpPr>
          <p:nvPr/>
        </p:nvSpPr>
        <p:spPr bwMode="auto">
          <a:xfrm>
            <a:off x="5565775" y="3322638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2223" name="Oval 66"/>
          <p:cNvSpPr>
            <a:spLocks noChangeArrowheads="1"/>
          </p:cNvSpPr>
          <p:nvPr/>
        </p:nvSpPr>
        <p:spPr bwMode="auto">
          <a:xfrm>
            <a:off x="3643313" y="40767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2224" name="Oval 67"/>
          <p:cNvSpPr>
            <a:spLocks noChangeArrowheads="1"/>
          </p:cNvSpPr>
          <p:nvPr/>
        </p:nvSpPr>
        <p:spPr bwMode="auto">
          <a:xfrm>
            <a:off x="5200650" y="377507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3536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60" y="906550"/>
            <a:ext cx="9216860" cy="514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598980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5"/>
          <p:cNvSpPr>
            <a:spLocks noChangeArrowheads="1"/>
          </p:cNvSpPr>
          <p:nvPr/>
        </p:nvSpPr>
        <p:spPr bwMode="auto">
          <a:xfrm>
            <a:off x="0" y="2362200"/>
            <a:ext cx="9144000" cy="4114800"/>
          </a:xfrm>
          <a:prstGeom prst="rect">
            <a:avLst/>
          </a:prstGeom>
          <a:solidFill>
            <a:srgbClr val="0B0634"/>
          </a:solidFill>
          <a:ln w="76200">
            <a:solidFill>
              <a:srgbClr val="0B0634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pic>
        <p:nvPicPr>
          <p:cNvPr id="93187" name="Picture 2" descr="ridge and tre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91440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>
                <a:solidFill>
                  <a:srgbClr val="99CCFF"/>
                </a:solidFill>
                <a:latin typeface="Arial Rounded MT Bold" pitchFamily="34" charset="0"/>
              </a:rPr>
              <a:t>Sea-Floor Spreading</a:t>
            </a:r>
          </a:p>
        </p:txBody>
      </p:sp>
      <p:sp>
        <p:nvSpPr>
          <p:cNvPr id="93189" name="AutoShape 6"/>
          <p:cNvSpPr>
            <a:spLocks noChangeArrowheads="1"/>
          </p:cNvSpPr>
          <p:nvPr/>
        </p:nvSpPr>
        <p:spPr bwMode="auto">
          <a:xfrm>
            <a:off x="4876800" y="4102100"/>
            <a:ext cx="744538" cy="290513"/>
          </a:xfrm>
          <a:prstGeom prst="rightArrow">
            <a:avLst>
              <a:gd name="adj1" fmla="val 50000"/>
              <a:gd name="adj2" fmla="val 59218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3190" name="AutoShape 7"/>
          <p:cNvSpPr>
            <a:spLocks noChangeArrowheads="1"/>
          </p:cNvSpPr>
          <p:nvPr/>
        </p:nvSpPr>
        <p:spPr bwMode="auto">
          <a:xfrm rot="10800000">
            <a:off x="3657600" y="4064000"/>
            <a:ext cx="728663" cy="304800"/>
          </a:xfrm>
          <a:prstGeom prst="rightArrow">
            <a:avLst>
              <a:gd name="adj1" fmla="val 50000"/>
              <a:gd name="adj2" fmla="val 46850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3191" name="AutoShape 8"/>
          <p:cNvSpPr>
            <a:spLocks noChangeArrowheads="1"/>
          </p:cNvSpPr>
          <p:nvPr/>
        </p:nvSpPr>
        <p:spPr bwMode="auto">
          <a:xfrm rot="-5400000">
            <a:off x="4057651" y="4843462"/>
            <a:ext cx="1028700" cy="320675"/>
          </a:xfrm>
          <a:prstGeom prst="rightArrow">
            <a:avLst>
              <a:gd name="adj1" fmla="val 51046"/>
              <a:gd name="adj2" fmla="val 68450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73125"/>
            <a:ext cx="7162800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99CCFF"/>
                </a:solidFill>
                <a:latin typeface="Arial Rounded MT Bold" pitchFamily="34" charset="0"/>
              </a:rPr>
              <a:t>ESRT page 5</a:t>
            </a:r>
          </a:p>
        </p:txBody>
      </p:sp>
      <p:sp>
        <p:nvSpPr>
          <p:cNvPr id="94212" name="Line 4"/>
          <p:cNvSpPr>
            <a:spLocks noChangeShapeType="1"/>
          </p:cNvSpPr>
          <p:nvPr/>
        </p:nvSpPr>
        <p:spPr bwMode="auto">
          <a:xfrm>
            <a:off x="2667000" y="5791200"/>
            <a:ext cx="381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2667000" y="5943600"/>
            <a:ext cx="381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4" name="Line 6"/>
          <p:cNvSpPr>
            <a:spLocks noChangeShapeType="1"/>
          </p:cNvSpPr>
          <p:nvPr/>
        </p:nvSpPr>
        <p:spPr bwMode="auto">
          <a:xfrm flipV="1">
            <a:off x="3962400" y="5715000"/>
            <a:ext cx="228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5" name="Freeform 7"/>
          <p:cNvSpPr>
            <a:spLocks/>
          </p:cNvSpPr>
          <p:nvPr/>
        </p:nvSpPr>
        <p:spPr bwMode="auto">
          <a:xfrm>
            <a:off x="4530725" y="5715000"/>
            <a:ext cx="193675" cy="184150"/>
          </a:xfrm>
          <a:custGeom>
            <a:avLst/>
            <a:gdLst>
              <a:gd name="T0" fmla="*/ 0 w 122"/>
              <a:gd name="T1" fmla="*/ 2147483647 h 116"/>
              <a:gd name="T2" fmla="*/ 2147483647 w 122"/>
              <a:gd name="T3" fmla="*/ 0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2" h="116">
                <a:moveTo>
                  <a:pt x="0" y="116"/>
                </a:moveTo>
                <a:lnTo>
                  <a:pt x="122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6" name="Freeform 8"/>
          <p:cNvSpPr>
            <a:spLocks/>
          </p:cNvSpPr>
          <p:nvPr/>
        </p:nvSpPr>
        <p:spPr bwMode="auto">
          <a:xfrm>
            <a:off x="4292600" y="5959475"/>
            <a:ext cx="177800" cy="184150"/>
          </a:xfrm>
          <a:custGeom>
            <a:avLst/>
            <a:gdLst>
              <a:gd name="T0" fmla="*/ 2147483647 w 112"/>
              <a:gd name="T1" fmla="*/ 0 h 116"/>
              <a:gd name="T2" fmla="*/ 0 w 112"/>
              <a:gd name="T3" fmla="*/ 2147483647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2" h="116">
                <a:moveTo>
                  <a:pt x="112" y="0"/>
                </a:moveTo>
                <a:lnTo>
                  <a:pt x="0" y="116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7" name="Line 9"/>
          <p:cNvSpPr>
            <a:spLocks noChangeShapeType="1"/>
          </p:cNvSpPr>
          <p:nvPr/>
        </p:nvSpPr>
        <p:spPr bwMode="auto">
          <a:xfrm flipH="1">
            <a:off x="3733800" y="5943600"/>
            <a:ext cx="152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8" name="Freeform 10"/>
          <p:cNvSpPr>
            <a:spLocks/>
          </p:cNvSpPr>
          <p:nvPr/>
        </p:nvSpPr>
        <p:spPr bwMode="auto">
          <a:xfrm>
            <a:off x="5308600" y="5689600"/>
            <a:ext cx="104775" cy="184150"/>
          </a:xfrm>
          <a:custGeom>
            <a:avLst/>
            <a:gdLst>
              <a:gd name="T0" fmla="*/ 0 w 66"/>
              <a:gd name="T1" fmla="*/ 2147483647 h 116"/>
              <a:gd name="T2" fmla="*/ 2147483647 w 66"/>
              <a:gd name="T3" fmla="*/ 0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6" h="116">
                <a:moveTo>
                  <a:pt x="0" y="116"/>
                </a:moveTo>
                <a:lnTo>
                  <a:pt x="66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9" name="Freeform 11"/>
          <p:cNvSpPr>
            <a:spLocks/>
          </p:cNvSpPr>
          <p:nvPr/>
        </p:nvSpPr>
        <p:spPr bwMode="auto">
          <a:xfrm>
            <a:off x="5867400" y="5734050"/>
            <a:ext cx="95250" cy="209550"/>
          </a:xfrm>
          <a:custGeom>
            <a:avLst/>
            <a:gdLst>
              <a:gd name="T0" fmla="*/ 0 w 60"/>
              <a:gd name="T1" fmla="*/ 2147483647 h 132"/>
              <a:gd name="T2" fmla="*/ 2147483647 w 60"/>
              <a:gd name="T3" fmla="*/ 0 h 1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0" h="132">
                <a:moveTo>
                  <a:pt x="0" y="132"/>
                </a:moveTo>
                <a:lnTo>
                  <a:pt x="60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0" name="Freeform 12"/>
          <p:cNvSpPr>
            <a:spLocks/>
          </p:cNvSpPr>
          <p:nvPr/>
        </p:nvSpPr>
        <p:spPr bwMode="auto">
          <a:xfrm>
            <a:off x="5797550" y="6003925"/>
            <a:ext cx="69850" cy="174625"/>
          </a:xfrm>
          <a:custGeom>
            <a:avLst/>
            <a:gdLst>
              <a:gd name="T0" fmla="*/ 2147483647 w 44"/>
              <a:gd name="T1" fmla="*/ 0 h 110"/>
              <a:gd name="T2" fmla="*/ 0 w 44"/>
              <a:gd name="T3" fmla="*/ 2147483647 h 11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4" h="110">
                <a:moveTo>
                  <a:pt x="44" y="0"/>
                </a:moveTo>
                <a:lnTo>
                  <a:pt x="0" y="11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5162550" y="5940425"/>
            <a:ext cx="114300" cy="212725"/>
          </a:xfrm>
          <a:custGeom>
            <a:avLst/>
            <a:gdLst>
              <a:gd name="T0" fmla="*/ 2147483647 w 72"/>
              <a:gd name="T1" fmla="*/ 0 h 134"/>
              <a:gd name="T2" fmla="*/ 0 w 72"/>
              <a:gd name="T3" fmla="*/ 2147483647 h 1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2" h="134">
                <a:moveTo>
                  <a:pt x="72" y="0"/>
                </a:moveTo>
                <a:lnTo>
                  <a:pt x="0" y="134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2" name="Line 9"/>
          <p:cNvSpPr>
            <a:spLocks noChangeShapeType="1"/>
          </p:cNvSpPr>
          <p:nvPr/>
        </p:nvSpPr>
        <p:spPr bwMode="auto">
          <a:xfrm flipH="1" flipV="1">
            <a:off x="5200650" y="3657600"/>
            <a:ext cx="1524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3" name="Line 9"/>
          <p:cNvSpPr>
            <a:spLocks noChangeShapeType="1"/>
          </p:cNvSpPr>
          <p:nvPr/>
        </p:nvSpPr>
        <p:spPr bwMode="auto">
          <a:xfrm>
            <a:off x="5413375" y="3743325"/>
            <a:ext cx="20955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4" name="Line 9"/>
          <p:cNvSpPr>
            <a:spLocks noChangeShapeType="1"/>
          </p:cNvSpPr>
          <p:nvPr/>
        </p:nvSpPr>
        <p:spPr bwMode="auto">
          <a:xfrm flipH="1" flipV="1">
            <a:off x="3592513" y="2628900"/>
            <a:ext cx="217487" cy="1143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5" name="Line 9"/>
          <p:cNvSpPr>
            <a:spLocks noChangeShapeType="1"/>
          </p:cNvSpPr>
          <p:nvPr/>
        </p:nvSpPr>
        <p:spPr bwMode="auto">
          <a:xfrm>
            <a:off x="3265488" y="2476500"/>
            <a:ext cx="239712" cy="952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6" name="Line 9"/>
          <p:cNvSpPr>
            <a:spLocks noChangeShapeType="1"/>
          </p:cNvSpPr>
          <p:nvPr/>
        </p:nvSpPr>
        <p:spPr bwMode="auto">
          <a:xfrm>
            <a:off x="4191000" y="1981200"/>
            <a:ext cx="46038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7" name="Line 9"/>
          <p:cNvSpPr>
            <a:spLocks noChangeShapeType="1"/>
          </p:cNvSpPr>
          <p:nvPr/>
        </p:nvSpPr>
        <p:spPr bwMode="auto">
          <a:xfrm flipH="1" flipV="1">
            <a:off x="4292600" y="2419350"/>
            <a:ext cx="80963" cy="266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8" name="Line 9"/>
          <p:cNvSpPr>
            <a:spLocks noChangeShapeType="1"/>
          </p:cNvSpPr>
          <p:nvPr/>
        </p:nvSpPr>
        <p:spPr bwMode="auto">
          <a:xfrm flipH="1">
            <a:off x="3810000" y="3352800"/>
            <a:ext cx="152400" cy="2095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9" name="Line 9"/>
          <p:cNvSpPr>
            <a:spLocks noChangeShapeType="1"/>
          </p:cNvSpPr>
          <p:nvPr/>
        </p:nvSpPr>
        <p:spPr bwMode="auto">
          <a:xfrm flipV="1">
            <a:off x="3657600" y="3648075"/>
            <a:ext cx="152400" cy="1714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0" name="Line 9"/>
          <p:cNvSpPr>
            <a:spLocks noChangeShapeType="1"/>
          </p:cNvSpPr>
          <p:nvPr/>
        </p:nvSpPr>
        <p:spPr bwMode="auto">
          <a:xfrm flipV="1">
            <a:off x="5705475" y="3200400"/>
            <a:ext cx="152400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1" name="Line 9"/>
          <p:cNvSpPr>
            <a:spLocks noChangeShapeType="1"/>
          </p:cNvSpPr>
          <p:nvPr/>
        </p:nvSpPr>
        <p:spPr bwMode="auto">
          <a:xfrm flipV="1">
            <a:off x="5867400" y="3814763"/>
            <a:ext cx="200025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2" name="Line 9"/>
          <p:cNvSpPr>
            <a:spLocks noChangeShapeType="1"/>
          </p:cNvSpPr>
          <p:nvPr/>
        </p:nvSpPr>
        <p:spPr bwMode="auto">
          <a:xfrm flipH="1">
            <a:off x="6153150" y="3700463"/>
            <a:ext cx="247650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3" name="Line 9"/>
          <p:cNvSpPr>
            <a:spLocks noChangeShapeType="1"/>
          </p:cNvSpPr>
          <p:nvPr/>
        </p:nvSpPr>
        <p:spPr bwMode="auto">
          <a:xfrm flipH="1" flipV="1">
            <a:off x="4572000" y="4572000"/>
            <a:ext cx="152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4" name="Line 9"/>
          <p:cNvSpPr>
            <a:spLocks noChangeShapeType="1"/>
          </p:cNvSpPr>
          <p:nvPr/>
        </p:nvSpPr>
        <p:spPr bwMode="auto">
          <a:xfrm>
            <a:off x="4876800" y="4800600"/>
            <a:ext cx="152400" cy="128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5" name="Line 9"/>
          <p:cNvSpPr>
            <a:spLocks noChangeShapeType="1"/>
          </p:cNvSpPr>
          <p:nvPr/>
        </p:nvSpPr>
        <p:spPr bwMode="auto">
          <a:xfrm>
            <a:off x="6524625" y="4953000"/>
            <a:ext cx="2286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6" name="Line 9"/>
          <p:cNvSpPr>
            <a:spLocks noChangeShapeType="1"/>
          </p:cNvSpPr>
          <p:nvPr/>
        </p:nvSpPr>
        <p:spPr bwMode="auto">
          <a:xfrm flipH="1">
            <a:off x="6515100" y="4824413"/>
            <a:ext cx="1905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7" name="Line 9"/>
          <p:cNvSpPr>
            <a:spLocks noChangeShapeType="1"/>
          </p:cNvSpPr>
          <p:nvPr/>
        </p:nvSpPr>
        <p:spPr bwMode="auto">
          <a:xfrm flipH="1">
            <a:off x="6515100" y="4572000"/>
            <a:ext cx="2667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8" name="Line 9"/>
          <p:cNvSpPr>
            <a:spLocks noChangeShapeType="1"/>
          </p:cNvSpPr>
          <p:nvPr/>
        </p:nvSpPr>
        <p:spPr bwMode="auto">
          <a:xfrm>
            <a:off x="6553200" y="4648200"/>
            <a:ext cx="228600" cy="762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9" name="Line 9"/>
          <p:cNvSpPr>
            <a:spLocks noChangeShapeType="1"/>
          </p:cNvSpPr>
          <p:nvPr/>
        </p:nvSpPr>
        <p:spPr bwMode="auto">
          <a:xfrm flipH="1" flipV="1">
            <a:off x="6276975" y="4724400"/>
            <a:ext cx="161925" cy="10001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0" name="Line 9"/>
          <p:cNvSpPr>
            <a:spLocks noChangeShapeType="1"/>
          </p:cNvSpPr>
          <p:nvPr/>
        </p:nvSpPr>
        <p:spPr bwMode="auto">
          <a:xfrm>
            <a:off x="6219825" y="4800600"/>
            <a:ext cx="138113" cy="128588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1" name="Line 9"/>
          <p:cNvSpPr>
            <a:spLocks noChangeShapeType="1"/>
          </p:cNvSpPr>
          <p:nvPr/>
        </p:nvSpPr>
        <p:spPr bwMode="auto">
          <a:xfrm flipV="1">
            <a:off x="7315200" y="3457575"/>
            <a:ext cx="209550" cy="19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2" name="Line 9"/>
          <p:cNvSpPr>
            <a:spLocks noChangeShapeType="1"/>
          </p:cNvSpPr>
          <p:nvPr/>
        </p:nvSpPr>
        <p:spPr bwMode="auto">
          <a:xfrm flipH="1">
            <a:off x="6934200" y="3505200"/>
            <a:ext cx="228600" cy="57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3" name="Line 9"/>
          <p:cNvSpPr>
            <a:spLocks noChangeShapeType="1"/>
          </p:cNvSpPr>
          <p:nvPr/>
        </p:nvSpPr>
        <p:spPr bwMode="auto">
          <a:xfrm>
            <a:off x="6934200" y="2152650"/>
            <a:ext cx="228600" cy="57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4" name="Line 9"/>
          <p:cNvSpPr>
            <a:spLocks noChangeShapeType="1"/>
          </p:cNvSpPr>
          <p:nvPr/>
        </p:nvSpPr>
        <p:spPr bwMode="auto">
          <a:xfrm flipH="1" flipV="1">
            <a:off x="6610350" y="2047875"/>
            <a:ext cx="228600" cy="95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5" name="Line 9"/>
          <p:cNvSpPr>
            <a:spLocks noChangeShapeType="1"/>
          </p:cNvSpPr>
          <p:nvPr/>
        </p:nvSpPr>
        <p:spPr bwMode="auto">
          <a:xfrm flipH="1">
            <a:off x="3962400" y="4314825"/>
            <a:ext cx="190500" cy="128588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6" name="Line 9"/>
          <p:cNvSpPr>
            <a:spLocks noChangeShapeType="1"/>
          </p:cNvSpPr>
          <p:nvPr/>
        </p:nvSpPr>
        <p:spPr bwMode="auto">
          <a:xfrm flipV="1">
            <a:off x="3886200" y="4249738"/>
            <a:ext cx="166688" cy="128587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7" name="Line 9"/>
          <p:cNvSpPr>
            <a:spLocks noChangeShapeType="1"/>
          </p:cNvSpPr>
          <p:nvPr/>
        </p:nvSpPr>
        <p:spPr bwMode="auto">
          <a:xfrm flipH="1" flipV="1">
            <a:off x="3265488" y="4314825"/>
            <a:ext cx="19050" cy="2047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8" name="Line 9"/>
          <p:cNvSpPr>
            <a:spLocks noChangeShapeType="1"/>
          </p:cNvSpPr>
          <p:nvPr/>
        </p:nvSpPr>
        <p:spPr bwMode="auto">
          <a:xfrm>
            <a:off x="3275013" y="4592638"/>
            <a:ext cx="9525" cy="180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9" name="Line 9"/>
          <p:cNvSpPr>
            <a:spLocks noChangeShapeType="1"/>
          </p:cNvSpPr>
          <p:nvPr/>
        </p:nvSpPr>
        <p:spPr bwMode="auto">
          <a:xfrm flipV="1">
            <a:off x="2533650" y="4110038"/>
            <a:ext cx="133350" cy="2047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50" name="Line 9"/>
          <p:cNvSpPr>
            <a:spLocks noChangeShapeType="1"/>
          </p:cNvSpPr>
          <p:nvPr/>
        </p:nvSpPr>
        <p:spPr bwMode="auto">
          <a:xfrm flipH="1">
            <a:off x="2362200" y="4411663"/>
            <a:ext cx="152400" cy="180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51" name="Line 9"/>
          <p:cNvSpPr>
            <a:spLocks noChangeShapeType="1"/>
          </p:cNvSpPr>
          <p:nvPr/>
        </p:nvSpPr>
        <p:spPr bwMode="auto">
          <a:xfrm flipH="1">
            <a:off x="1390650" y="4583113"/>
            <a:ext cx="133350" cy="2413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52" name="Line 9"/>
          <p:cNvSpPr>
            <a:spLocks noChangeShapeType="1"/>
          </p:cNvSpPr>
          <p:nvPr/>
        </p:nvSpPr>
        <p:spPr bwMode="auto">
          <a:xfrm flipV="1">
            <a:off x="1306513" y="4314825"/>
            <a:ext cx="150812" cy="2159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53" name="Line 9"/>
          <p:cNvSpPr>
            <a:spLocks noChangeShapeType="1"/>
          </p:cNvSpPr>
          <p:nvPr/>
        </p:nvSpPr>
        <p:spPr bwMode="auto">
          <a:xfrm flipH="1">
            <a:off x="2386013" y="2571750"/>
            <a:ext cx="128587" cy="2524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54" name="Line 9"/>
          <p:cNvSpPr>
            <a:spLocks noChangeShapeType="1"/>
          </p:cNvSpPr>
          <p:nvPr/>
        </p:nvSpPr>
        <p:spPr bwMode="auto">
          <a:xfrm flipV="1">
            <a:off x="2309813" y="2895600"/>
            <a:ext cx="7620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55" name="Line 9"/>
          <p:cNvSpPr>
            <a:spLocks noChangeShapeType="1"/>
          </p:cNvSpPr>
          <p:nvPr/>
        </p:nvSpPr>
        <p:spPr bwMode="auto">
          <a:xfrm flipV="1">
            <a:off x="1676400" y="2971800"/>
            <a:ext cx="228600" cy="85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56" name="Line 9"/>
          <p:cNvSpPr>
            <a:spLocks noChangeShapeType="1"/>
          </p:cNvSpPr>
          <p:nvPr/>
        </p:nvSpPr>
        <p:spPr bwMode="auto">
          <a:xfrm flipH="1">
            <a:off x="1382713" y="3062288"/>
            <a:ext cx="217487" cy="138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57" name="Line 9"/>
          <p:cNvSpPr>
            <a:spLocks noChangeShapeType="1"/>
          </p:cNvSpPr>
          <p:nvPr/>
        </p:nvSpPr>
        <p:spPr bwMode="auto">
          <a:xfrm>
            <a:off x="1600200" y="3498850"/>
            <a:ext cx="204788" cy="61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58" name="Line 9"/>
          <p:cNvSpPr>
            <a:spLocks noChangeShapeType="1"/>
          </p:cNvSpPr>
          <p:nvPr/>
        </p:nvSpPr>
        <p:spPr bwMode="auto">
          <a:xfrm flipH="1" flipV="1">
            <a:off x="1219200" y="3286125"/>
            <a:ext cx="177800" cy="69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59" name="Line 9"/>
          <p:cNvSpPr>
            <a:spLocks noChangeShapeType="1"/>
          </p:cNvSpPr>
          <p:nvPr/>
        </p:nvSpPr>
        <p:spPr bwMode="auto">
          <a:xfrm>
            <a:off x="5308600" y="2628900"/>
            <a:ext cx="177800" cy="19526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60" name="Line 9"/>
          <p:cNvSpPr>
            <a:spLocks noChangeShapeType="1"/>
          </p:cNvSpPr>
          <p:nvPr/>
        </p:nvSpPr>
        <p:spPr bwMode="auto">
          <a:xfrm flipH="1" flipV="1">
            <a:off x="5200650" y="2697163"/>
            <a:ext cx="152400" cy="14605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61" name="Line 9"/>
          <p:cNvSpPr>
            <a:spLocks noChangeShapeType="1"/>
          </p:cNvSpPr>
          <p:nvPr/>
        </p:nvSpPr>
        <p:spPr bwMode="auto">
          <a:xfrm flipV="1">
            <a:off x="5962650" y="3062288"/>
            <a:ext cx="190500" cy="61912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62" name="Line 9"/>
          <p:cNvSpPr>
            <a:spLocks noChangeShapeType="1"/>
          </p:cNvSpPr>
          <p:nvPr/>
        </p:nvSpPr>
        <p:spPr bwMode="auto">
          <a:xfrm flipH="1">
            <a:off x="5867400" y="2987675"/>
            <a:ext cx="266700" cy="22225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63" name="Oval 3"/>
          <p:cNvSpPr>
            <a:spLocks noChangeArrowheads="1"/>
          </p:cNvSpPr>
          <p:nvPr/>
        </p:nvSpPr>
        <p:spPr bwMode="auto">
          <a:xfrm>
            <a:off x="7620000" y="578167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4264" name="Oval 59"/>
          <p:cNvSpPr>
            <a:spLocks noChangeArrowheads="1"/>
          </p:cNvSpPr>
          <p:nvPr/>
        </p:nvSpPr>
        <p:spPr bwMode="auto">
          <a:xfrm>
            <a:off x="7437438" y="451802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4265" name="Oval 60"/>
          <p:cNvSpPr>
            <a:spLocks noChangeArrowheads="1"/>
          </p:cNvSpPr>
          <p:nvPr/>
        </p:nvSpPr>
        <p:spPr bwMode="auto">
          <a:xfrm>
            <a:off x="7219950" y="3656013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4266" name="Oval 61"/>
          <p:cNvSpPr>
            <a:spLocks noChangeArrowheads="1"/>
          </p:cNvSpPr>
          <p:nvPr/>
        </p:nvSpPr>
        <p:spPr bwMode="auto">
          <a:xfrm>
            <a:off x="7048500" y="2624138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4267" name="Oval 62"/>
          <p:cNvSpPr>
            <a:spLocks noChangeArrowheads="1"/>
          </p:cNvSpPr>
          <p:nvPr/>
        </p:nvSpPr>
        <p:spPr bwMode="auto">
          <a:xfrm>
            <a:off x="7010400" y="16764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4268" name="Oval 63"/>
          <p:cNvSpPr>
            <a:spLocks noChangeArrowheads="1"/>
          </p:cNvSpPr>
          <p:nvPr/>
        </p:nvSpPr>
        <p:spPr bwMode="auto">
          <a:xfrm>
            <a:off x="5260975" y="22860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4269" name="Oval 64"/>
          <p:cNvSpPr>
            <a:spLocks noChangeArrowheads="1"/>
          </p:cNvSpPr>
          <p:nvPr/>
        </p:nvSpPr>
        <p:spPr bwMode="auto">
          <a:xfrm>
            <a:off x="4475163" y="2938463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4270" name="Oval 65"/>
          <p:cNvSpPr>
            <a:spLocks noChangeArrowheads="1"/>
          </p:cNvSpPr>
          <p:nvPr/>
        </p:nvSpPr>
        <p:spPr bwMode="auto">
          <a:xfrm>
            <a:off x="5565775" y="3322638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4271" name="Oval 66"/>
          <p:cNvSpPr>
            <a:spLocks noChangeArrowheads="1"/>
          </p:cNvSpPr>
          <p:nvPr/>
        </p:nvSpPr>
        <p:spPr bwMode="auto">
          <a:xfrm>
            <a:off x="3643313" y="40767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4272" name="Oval 67"/>
          <p:cNvSpPr>
            <a:spLocks noChangeArrowheads="1"/>
          </p:cNvSpPr>
          <p:nvPr/>
        </p:nvSpPr>
        <p:spPr bwMode="auto">
          <a:xfrm>
            <a:off x="5200650" y="377507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WordArt 2"/>
          <p:cNvSpPr>
            <a:spLocks noChangeArrowheads="1" noChangeShapeType="1" noTextEdit="1"/>
          </p:cNvSpPr>
          <p:nvPr/>
        </p:nvSpPr>
        <p:spPr bwMode="auto">
          <a:xfrm>
            <a:off x="296056" y="1143000"/>
            <a:ext cx="533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D</a:t>
            </a:r>
          </a:p>
        </p:txBody>
      </p:sp>
      <p:sp>
        <p:nvSpPr>
          <p:cNvPr id="60419" name="WordArt 3"/>
          <p:cNvSpPr>
            <a:spLocks noChangeArrowheads="1" noChangeShapeType="1" noTextEdit="1"/>
          </p:cNvSpPr>
          <p:nvPr/>
        </p:nvSpPr>
        <p:spPr bwMode="auto">
          <a:xfrm>
            <a:off x="1820056" y="1219200"/>
            <a:ext cx="5943600" cy="96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0" cap="none" spc="0" normalizeH="0" baseline="0" noProof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Transform Faulting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-8744" y="2438400"/>
            <a:ext cx="9144000" cy="1662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 break in strata along which there is horizontal (side by side) movement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8076" r="57425" b="59796"/>
          <a:stretch>
            <a:fillRect/>
          </a:stretch>
        </p:blipFill>
        <p:spPr bwMode="auto">
          <a:xfrm>
            <a:off x="2819400" y="4357688"/>
            <a:ext cx="3838575" cy="238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008F0329-E1A7-4EA5-B1BD-642B9DFB9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88" y="38099"/>
            <a:ext cx="91440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(we already learned on page 257)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6146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7" descr="transform fault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763" y="2043113"/>
            <a:ext cx="5318126" cy="3408362"/>
          </a:xfr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" y="0"/>
            <a:ext cx="8763000" cy="838200"/>
          </a:xfrm>
          <a:prstGeom prst="rect">
            <a:avLst/>
          </a:prstGeo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Tx/>
              <a:buNone/>
              <a:defRPr/>
            </a:pPr>
            <a:r>
              <a:rPr lang="en-US" altLang="en-US" sz="4800" kern="0" dirty="0">
                <a:solidFill>
                  <a:srgbClr val="99CCFF"/>
                </a:solidFill>
                <a:latin typeface="Arial Rounded MT Bold" pitchFamily="34" charset="0"/>
              </a:rPr>
              <a:t>Transform Plate Boundary</a:t>
            </a:r>
          </a:p>
        </p:txBody>
      </p:sp>
      <p:pic>
        <p:nvPicPr>
          <p:cNvPr id="95236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4" t="11047" r="30222" b="58098"/>
          <a:stretch>
            <a:fillRect/>
          </a:stretch>
        </p:blipFill>
        <p:spPr bwMode="auto">
          <a:xfrm>
            <a:off x="5464175" y="1752600"/>
            <a:ext cx="3598863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73125"/>
            <a:ext cx="7162800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5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99CCFF"/>
                </a:solidFill>
                <a:latin typeface="Arial Rounded MT Bold" pitchFamily="34" charset="0"/>
              </a:rPr>
              <a:t>ESRT page 5</a:t>
            </a:r>
          </a:p>
        </p:txBody>
      </p:sp>
      <p:sp>
        <p:nvSpPr>
          <p:cNvPr id="96260" name="Line 4"/>
          <p:cNvSpPr>
            <a:spLocks noChangeShapeType="1"/>
          </p:cNvSpPr>
          <p:nvPr/>
        </p:nvSpPr>
        <p:spPr bwMode="auto">
          <a:xfrm>
            <a:off x="2667000" y="5791200"/>
            <a:ext cx="381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1" name="Line 5"/>
          <p:cNvSpPr>
            <a:spLocks noChangeShapeType="1"/>
          </p:cNvSpPr>
          <p:nvPr/>
        </p:nvSpPr>
        <p:spPr bwMode="auto">
          <a:xfrm>
            <a:off x="2667000" y="5943600"/>
            <a:ext cx="381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2" name="Line 6"/>
          <p:cNvSpPr>
            <a:spLocks noChangeShapeType="1"/>
          </p:cNvSpPr>
          <p:nvPr/>
        </p:nvSpPr>
        <p:spPr bwMode="auto">
          <a:xfrm flipV="1">
            <a:off x="3962400" y="5715000"/>
            <a:ext cx="228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3" name="Freeform 7"/>
          <p:cNvSpPr>
            <a:spLocks/>
          </p:cNvSpPr>
          <p:nvPr/>
        </p:nvSpPr>
        <p:spPr bwMode="auto">
          <a:xfrm>
            <a:off x="4530725" y="5715000"/>
            <a:ext cx="193675" cy="184150"/>
          </a:xfrm>
          <a:custGeom>
            <a:avLst/>
            <a:gdLst>
              <a:gd name="T0" fmla="*/ 0 w 122"/>
              <a:gd name="T1" fmla="*/ 2147483647 h 116"/>
              <a:gd name="T2" fmla="*/ 2147483647 w 122"/>
              <a:gd name="T3" fmla="*/ 0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2" h="116">
                <a:moveTo>
                  <a:pt x="0" y="116"/>
                </a:moveTo>
                <a:lnTo>
                  <a:pt x="122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4" name="Freeform 8"/>
          <p:cNvSpPr>
            <a:spLocks/>
          </p:cNvSpPr>
          <p:nvPr/>
        </p:nvSpPr>
        <p:spPr bwMode="auto">
          <a:xfrm>
            <a:off x="4292600" y="5959475"/>
            <a:ext cx="177800" cy="184150"/>
          </a:xfrm>
          <a:custGeom>
            <a:avLst/>
            <a:gdLst>
              <a:gd name="T0" fmla="*/ 2147483647 w 112"/>
              <a:gd name="T1" fmla="*/ 0 h 116"/>
              <a:gd name="T2" fmla="*/ 0 w 112"/>
              <a:gd name="T3" fmla="*/ 2147483647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2" h="116">
                <a:moveTo>
                  <a:pt x="112" y="0"/>
                </a:moveTo>
                <a:lnTo>
                  <a:pt x="0" y="116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5" name="Line 9"/>
          <p:cNvSpPr>
            <a:spLocks noChangeShapeType="1"/>
          </p:cNvSpPr>
          <p:nvPr/>
        </p:nvSpPr>
        <p:spPr bwMode="auto">
          <a:xfrm flipH="1">
            <a:off x="3733800" y="5943600"/>
            <a:ext cx="152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6" name="Freeform 10"/>
          <p:cNvSpPr>
            <a:spLocks/>
          </p:cNvSpPr>
          <p:nvPr/>
        </p:nvSpPr>
        <p:spPr bwMode="auto">
          <a:xfrm>
            <a:off x="5308600" y="5689600"/>
            <a:ext cx="104775" cy="184150"/>
          </a:xfrm>
          <a:custGeom>
            <a:avLst/>
            <a:gdLst>
              <a:gd name="T0" fmla="*/ 0 w 66"/>
              <a:gd name="T1" fmla="*/ 2147483647 h 116"/>
              <a:gd name="T2" fmla="*/ 2147483647 w 66"/>
              <a:gd name="T3" fmla="*/ 0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6" h="116">
                <a:moveTo>
                  <a:pt x="0" y="116"/>
                </a:moveTo>
                <a:lnTo>
                  <a:pt x="66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7" name="Freeform 11"/>
          <p:cNvSpPr>
            <a:spLocks/>
          </p:cNvSpPr>
          <p:nvPr/>
        </p:nvSpPr>
        <p:spPr bwMode="auto">
          <a:xfrm>
            <a:off x="5867400" y="5734050"/>
            <a:ext cx="95250" cy="209550"/>
          </a:xfrm>
          <a:custGeom>
            <a:avLst/>
            <a:gdLst>
              <a:gd name="T0" fmla="*/ 0 w 60"/>
              <a:gd name="T1" fmla="*/ 2147483647 h 132"/>
              <a:gd name="T2" fmla="*/ 2147483647 w 60"/>
              <a:gd name="T3" fmla="*/ 0 h 1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0" h="132">
                <a:moveTo>
                  <a:pt x="0" y="132"/>
                </a:moveTo>
                <a:lnTo>
                  <a:pt x="60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8" name="Freeform 12"/>
          <p:cNvSpPr>
            <a:spLocks/>
          </p:cNvSpPr>
          <p:nvPr/>
        </p:nvSpPr>
        <p:spPr bwMode="auto">
          <a:xfrm>
            <a:off x="5797550" y="6003925"/>
            <a:ext cx="69850" cy="174625"/>
          </a:xfrm>
          <a:custGeom>
            <a:avLst/>
            <a:gdLst>
              <a:gd name="T0" fmla="*/ 2147483647 w 44"/>
              <a:gd name="T1" fmla="*/ 0 h 110"/>
              <a:gd name="T2" fmla="*/ 0 w 44"/>
              <a:gd name="T3" fmla="*/ 2147483647 h 11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4" h="110">
                <a:moveTo>
                  <a:pt x="44" y="0"/>
                </a:moveTo>
                <a:lnTo>
                  <a:pt x="0" y="11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9" name="Freeform 13"/>
          <p:cNvSpPr>
            <a:spLocks/>
          </p:cNvSpPr>
          <p:nvPr/>
        </p:nvSpPr>
        <p:spPr bwMode="auto">
          <a:xfrm>
            <a:off x="5162550" y="5940425"/>
            <a:ext cx="114300" cy="212725"/>
          </a:xfrm>
          <a:custGeom>
            <a:avLst/>
            <a:gdLst>
              <a:gd name="T0" fmla="*/ 2147483647 w 72"/>
              <a:gd name="T1" fmla="*/ 0 h 134"/>
              <a:gd name="T2" fmla="*/ 0 w 72"/>
              <a:gd name="T3" fmla="*/ 2147483647 h 1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2" h="134">
                <a:moveTo>
                  <a:pt x="72" y="0"/>
                </a:moveTo>
                <a:lnTo>
                  <a:pt x="0" y="134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0" name="Line 9"/>
          <p:cNvSpPr>
            <a:spLocks noChangeShapeType="1"/>
          </p:cNvSpPr>
          <p:nvPr/>
        </p:nvSpPr>
        <p:spPr bwMode="auto">
          <a:xfrm flipH="1" flipV="1">
            <a:off x="5200650" y="3657600"/>
            <a:ext cx="1524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1" name="Line 9"/>
          <p:cNvSpPr>
            <a:spLocks noChangeShapeType="1"/>
          </p:cNvSpPr>
          <p:nvPr/>
        </p:nvSpPr>
        <p:spPr bwMode="auto">
          <a:xfrm>
            <a:off x="5413375" y="3743325"/>
            <a:ext cx="20955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2" name="Line 9"/>
          <p:cNvSpPr>
            <a:spLocks noChangeShapeType="1"/>
          </p:cNvSpPr>
          <p:nvPr/>
        </p:nvSpPr>
        <p:spPr bwMode="auto">
          <a:xfrm flipH="1" flipV="1">
            <a:off x="3592513" y="2628900"/>
            <a:ext cx="217487" cy="1143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3" name="Line 9"/>
          <p:cNvSpPr>
            <a:spLocks noChangeShapeType="1"/>
          </p:cNvSpPr>
          <p:nvPr/>
        </p:nvSpPr>
        <p:spPr bwMode="auto">
          <a:xfrm>
            <a:off x="3265488" y="2476500"/>
            <a:ext cx="239712" cy="952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4" name="Line 9"/>
          <p:cNvSpPr>
            <a:spLocks noChangeShapeType="1"/>
          </p:cNvSpPr>
          <p:nvPr/>
        </p:nvSpPr>
        <p:spPr bwMode="auto">
          <a:xfrm>
            <a:off x="4191000" y="1981200"/>
            <a:ext cx="46038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5" name="Line 9"/>
          <p:cNvSpPr>
            <a:spLocks noChangeShapeType="1"/>
          </p:cNvSpPr>
          <p:nvPr/>
        </p:nvSpPr>
        <p:spPr bwMode="auto">
          <a:xfrm flipH="1" flipV="1">
            <a:off x="4292600" y="2419350"/>
            <a:ext cx="80963" cy="266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6" name="Line 9"/>
          <p:cNvSpPr>
            <a:spLocks noChangeShapeType="1"/>
          </p:cNvSpPr>
          <p:nvPr/>
        </p:nvSpPr>
        <p:spPr bwMode="auto">
          <a:xfrm flipH="1">
            <a:off x="3810000" y="3352800"/>
            <a:ext cx="152400" cy="2095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7" name="Line 9"/>
          <p:cNvSpPr>
            <a:spLocks noChangeShapeType="1"/>
          </p:cNvSpPr>
          <p:nvPr/>
        </p:nvSpPr>
        <p:spPr bwMode="auto">
          <a:xfrm flipV="1">
            <a:off x="3657600" y="3648075"/>
            <a:ext cx="152400" cy="1714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8" name="Line 9"/>
          <p:cNvSpPr>
            <a:spLocks noChangeShapeType="1"/>
          </p:cNvSpPr>
          <p:nvPr/>
        </p:nvSpPr>
        <p:spPr bwMode="auto">
          <a:xfrm flipV="1">
            <a:off x="5705475" y="3200400"/>
            <a:ext cx="152400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9" name="Line 9"/>
          <p:cNvSpPr>
            <a:spLocks noChangeShapeType="1"/>
          </p:cNvSpPr>
          <p:nvPr/>
        </p:nvSpPr>
        <p:spPr bwMode="auto">
          <a:xfrm flipV="1">
            <a:off x="5867400" y="3814763"/>
            <a:ext cx="200025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0" name="Line 9"/>
          <p:cNvSpPr>
            <a:spLocks noChangeShapeType="1"/>
          </p:cNvSpPr>
          <p:nvPr/>
        </p:nvSpPr>
        <p:spPr bwMode="auto">
          <a:xfrm flipH="1">
            <a:off x="6153150" y="3700463"/>
            <a:ext cx="247650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1" name="Line 9"/>
          <p:cNvSpPr>
            <a:spLocks noChangeShapeType="1"/>
          </p:cNvSpPr>
          <p:nvPr/>
        </p:nvSpPr>
        <p:spPr bwMode="auto">
          <a:xfrm flipH="1" flipV="1">
            <a:off x="4572000" y="4572000"/>
            <a:ext cx="152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2" name="Line 9"/>
          <p:cNvSpPr>
            <a:spLocks noChangeShapeType="1"/>
          </p:cNvSpPr>
          <p:nvPr/>
        </p:nvSpPr>
        <p:spPr bwMode="auto">
          <a:xfrm>
            <a:off x="4876800" y="4800600"/>
            <a:ext cx="152400" cy="128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3" name="Line 9"/>
          <p:cNvSpPr>
            <a:spLocks noChangeShapeType="1"/>
          </p:cNvSpPr>
          <p:nvPr/>
        </p:nvSpPr>
        <p:spPr bwMode="auto">
          <a:xfrm>
            <a:off x="6524625" y="4953000"/>
            <a:ext cx="2286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4" name="Line 9"/>
          <p:cNvSpPr>
            <a:spLocks noChangeShapeType="1"/>
          </p:cNvSpPr>
          <p:nvPr/>
        </p:nvSpPr>
        <p:spPr bwMode="auto">
          <a:xfrm flipH="1">
            <a:off x="6515100" y="4824413"/>
            <a:ext cx="1905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5" name="Line 9"/>
          <p:cNvSpPr>
            <a:spLocks noChangeShapeType="1"/>
          </p:cNvSpPr>
          <p:nvPr/>
        </p:nvSpPr>
        <p:spPr bwMode="auto">
          <a:xfrm flipH="1">
            <a:off x="6515100" y="4572000"/>
            <a:ext cx="2667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6" name="Line 9"/>
          <p:cNvSpPr>
            <a:spLocks noChangeShapeType="1"/>
          </p:cNvSpPr>
          <p:nvPr/>
        </p:nvSpPr>
        <p:spPr bwMode="auto">
          <a:xfrm>
            <a:off x="6553200" y="4648200"/>
            <a:ext cx="228600" cy="762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7" name="Line 9"/>
          <p:cNvSpPr>
            <a:spLocks noChangeShapeType="1"/>
          </p:cNvSpPr>
          <p:nvPr/>
        </p:nvSpPr>
        <p:spPr bwMode="auto">
          <a:xfrm flipH="1" flipV="1">
            <a:off x="6276975" y="4724400"/>
            <a:ext cx="161925" cy="10001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8" name="Line 9"/>
          <p:cNvSpPr>
            <a:spLocks noChangeShapeType="1"/>
          </p:cNvSpPr>
          <p:nvPr/>
        </p:nvSpPr>
        <p:spPr bwMode="auto">
          <a:xfrm>
            <a:off x="6219825" y="4800600"/>
            <a:ext cx="138113" cy="128588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9" name="Line 9"/>
          <p:cNvSpPr>
            <a:spLocks noChangeShapeType="1"/>
          </p:cNvSpPr>
          <p:nvPr/>
        </p:nvSpPr>
        <p:spPr bwMode="auto">
          <a:xfrm flipV="1">
            <a:off x="7315200" y="3457575"/>
            <a:ext cx="209550" cy="19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90" name="Line 9"/>
          <p:cNvSpPr>
            <a:spLocks noChangeShapeType="1"/>
          </p:cNvSpPr>
          <p:nvPr/>
        </p:nvSpPr>
        <p:spPr bwMode="auto">
          <a:xfrm flipH="1">
            <a:off x="6934200" y="3505200"/>
            <a:ext cx="228600" cy="57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91" name="Line 9"/>
          <p:cNvSpPr>
            <a:spLocks noChangeShapeType="1"/>
          </p:cNvSpPr>
          <p:nvPr/>
        </p:nvSpPr>
        <p:spPr bwMode="auto">
          <a:xfrm>
            <a:off x="6934200" y="2152650"/>
            <a:ext cx="228600" cy="57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92" name="Line 9"/>
          <p:cNvSpPr>
            <a:spLocks noChangeShapeType="1"/>
          </p:cNvSpPr>
          <p:nvPr/>
        </p:nvSpPr>
        <p:spPr bwMode="auto">
          <a:xfrm flipH="1" flipV="1">
            <a:off x="6610350" y="2047875"/>
            <a:ext cx="228600" cy="95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93" name="Line 9"/>
          <p:cNvSpPr>
            <a:spLocks noChangeShapeType="1"/>
          </p:cNvSpPr>
          <p:nvPr/>
        </p:nvSpPr>
        <p:spPr bwMode="auto">
          <a:xfrm flipH="1">
            <a:off x="3962400" y="4314825"/>
            <a:ext cx="190500" cy="128588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94" name="Line 9"/>
          <p:cNvSpPr>
            <a:spLocks noChangeShapeType="1"/>
          </p:cNvSpPr>
          <p:nvPr/>
        </p:nvSpPr>
        <p:spPr bwMode="auto">
          <a:xfrm flipV="1">
            <a:off x="3886200" y="4249738"/>
            <a:ext cx="166688" cy="128587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95" name="Line 9"/>
          <p:cNvSpPr>
            <a:spLocks noChangeShapeType="1"/>
          </p:cNvSpPr>
          <p:nvPr/>
        </p:nvSpPr>
        <p:spPr bwMode="auto">
          <a:xfrm flipH="1" flipV="1">
            <a:off x="3265488" y="4314825"/>
            <a:ext cx="19050" cy="2047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96" name="Line 9"/>
          <p:cNvSpPr>
            <a:spLocks noChangeShapeType="1"/>
          </p:cNvSpPr>
          <p:nvPr/>
        </p:nvSpPr>
        <p:spPr bwMode="auto">
          <a:xfrm>
            <a:off x="3275013" y="4592638"/>
            <a:ext cx="9525" cy="180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97" name="Line 9"/>
          <p:cNvSpPr>
            <a:spLocks noChangeShapeType="1"/>
          </p:cNvSpPr>
          <p:nvPr/>
        </p:nvSpPr>
        <p:spPr bwMode="auto">
          <a:xfrm flipV="1">
            <a:off x="2533650" y="4110038"/>
            <a:ext cx="133350" cy="2047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98" name="Line 9"/>
          <p:cNvSpPr>
            <a:spLocks noChangeShapeType="1"/>
          </p:cNvSpPr>
          <p:nvPr/>
        </p:nvSpPr>
        <p:spPr bwMode="auto">
          <a:xfrm flipH="1">
            <a:off x="2362200" y="4411663"/>
            <a:ext cx="152400" cy="180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99" name="Line 9"/>
          <p:cNvSpPr>
            <a:spLocks noChangeShapeType="1"/>
          </p:cNvSpPr>
          <p:nvPr/>
        </p:nvSpPr>
        <p:spPr bwMode="auto">
          <a:xfrm flipH="1">
            <a:off x="1390650" y="4583113"/>
            <a:ext cx="133350" cy="2413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300" name="Line 9"/>
          <p:cNvSpPr>
            <a:spLocks noChangeShapeType="1"/>
          </p:cNvSpPr>
          <p:nvPr/>
        </p:nvSpPr>
        <p:spPr bwMode="auto">
          <a:xfrm flipV="1">
            <a:off x="1306513" y="4314825"/>
            <a:ext cx="150812" cy="2159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301" name="Line 9"/>
          <p:cNvSpPr>
            <a:spLocks noChangeShapeType="1"/>
          </p:cNvSpPr>
          <p:nvPr/>
        </p:nvSpPr>
        <p:spPr bwMode="auto">
          <a:xfrm flipH="1">
            <a:off x="2386013" y="2571750"/>
            <a:ext cx="128587" cy="2524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302" name="Line 9"/>
          <p:cNvSpPr>
            <a:spLocks noChangeShapeType="1"/>
          </p:cNvSpPr>
          <p:nvPr/>
        </p:nvSpPr>
        <p:spPr bwMode="auto">
          <a:xfrm flipV="1">
            <a:off x="2309813" y="2895600"/>
            <a:ext cx="7620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303" name="Line 9"/>
          <p:cNvSpPr>
            <a:spLocks noChangeShapeType="1"/>
          </p:cNvSpPr>
          <p:nvPr/>
        </p:nvSpPr>
        <p:spPr bwMode="auto">
          <a:xfrm flipV="1">
            <a:off x="1676400" y="2971800"/>
            <a:ext cx="228600" cy="85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304" name="Line 9"/>
          <p:cNvSpPr>
            <a:spLocks noChangeShapeType="1"/>
          </p:cNvSpPr>
          <p:nvPr/>
        </p:nvSpPr>
        <p:spPr bwMode="auto">
          <a:xfrm flipH="1">
            <a:off x="1382713" y="3062288"/>
            <a:ext cx="217487" cy="138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305" name="Line 9"/>
          <p:cNvSpPr>
            <a:spLocks noChangeShapeType="1"/>
          </p:cNvSpPr>
          <p:nvPr/>
        </p:nvSpPr>
        <p:spPr bwMode="auto">
          <a:xfrm>
            <a:off x="1600200" y="3498850"/>
            <a:ext cx="204788" cy="61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306" name="Line 9"/>
          <p:cNvSpPr>
            <a:spLocks noChangeShapeType="1"/>
          </p:cNvSpPr>
          <p:nvPr/>
        </p:nvSpPr>
        <p:spPr bwMode="auto">
          <a:xfrm flipH="1" flipV="1">
            <a:off x="1219200" y="3286125"/>
            <a:ext cx="177800" cy="69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307" name="Line 9"/>
          <p:cNvSpPr>
            <a:spLocks noChangeShapeType="1"/>
          </p:cNvSpPr>
          <p:nvPr/>
        </p:nvSpPr>
        <p:spPr bwMode="auto">
          <a:xfrm>
            <a:off x="5308600" y="2628900"/>
            <a:ext cx="177800" cy="19526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308" name="Line 9"/>
          <p:cNvSpPr>
            <a:spLocks noChangeShapeType="1"/>
          </p:cNvSpPr>
          <p:nvPr/>
        </p:nvSpPr>
        <p:spPr bwMode="auto">
          <a:xfrm flipH="1" flipV="1">
            <a:off x="5200650" y="2697163"/>
            <a:ext cx="152400" cy="14605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309" name="Line 9"/>
          <p:cNvSpPr>
            <a:spLocks noChangeShapeType="1"/>
          </p:cNvSpPr>
          <p:nvPr/>
        </p:nvSpPr>
        <p:spPr bwMode="auto">
          <a:xfrm flipV="1">
            <a:off x="5962650" y="3062288"/>
            <a:ext cx="190500" cy="61912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310" name="Line 9"/>
          <p:cNvSpPr>
            <a:spLocks noChangeShapeType="1"/>
          </p:cNvSpPr>
          <p:nvPr/>
        </p:nvSpPr>
        <p:spPr bwMode="auto">
          <a:xfrm flipH="1">
            <a:off x="5867400" y="2987675"/>
            <a:ext cx="266700" cy="22225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311" name="Oval 3"/>
          <p:cNvSpPr>
            <a:spLocks noChangeArrowheads="1"/>
          </p:cNvSpPr>
          <p:nvPr/>
        </p:nvSpPr>
        <p:spPr bwMode="auto">
          <a:xfrm>
            <a:off x="7620000" y="578167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6312" name="Oval 59"/>
          <p:cNvSpPr>
            <a:spLocks noChangeArrowheads="1"/>
          </p:cNvSpPr>
          <p:nvPr/>
        </p:nvSpPr>
        <p:spPr bwMode="auto">
          <a:xfrm>
            <a:off x="7437438" y="451802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6313" name="Oval 60"/>
          <p:cNvSpPr>
            <a:spLocks noChangeArrowheads="1"/>
          </p:cNvSpPr>
          <p:nvPr/>
        </p:nvSpPr>
        <p:spPr bwMode="auto">
          <a:xfrm>
            <a:off x="7219950" y="3656013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6314" name="Oval 61"/>
          <p:cNvSpPr>
            <a:spLocks noChangeArrowheads="1"/>
          </p:cNvSpPr>
          <p:nvPr/>
        </p:nvSpPr>
        <p:spPr bwMode="auto">
          <a:xfrm>
            <a:off x="7048500" y="2624138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6315" name="Oval 62"/>
          <p:cNvSpPr>
            <a:spLocks noChangeArrowheads="1"/>
          </p:cNvSpPr>
          <p:nvPr/>
        </p:nvSpPr>
        <p:spPr bwMode="auto">
          <a:xfrm>
            <a:off x="7010400" y="16764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6316" name="Oval 63"/>
          <p:cNvSpPr>
            <a:spLocks noChangeArrowheads="1"/>
          </p:cNvSpPr>
          <p:nvPr/>
        </p:nvSpPr>
        <p:spPr bwMode="auto">
          <a:xfrm>
            <a:off x="5260975" y="22860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6317" name="Oval 64"/>
          <p:cNvSpPr>
            <a:spLocks noChangeArrowheads="1"/>
          </p:cNvSpPr>
          <p:nvPr/>
        </p:nvSpPr>
        <p:spPr bwMode="auto">
          <a:xfrm>
            <a:off x="4475163" y="2938463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6318" name="Oval 65"/>
          <p:cNvSpPr>
            <a:spLocks noChangeArrowheads="1"/>
          </p:cNvSpPr>
          <p:nvPr/>
        </p:nvSpPr>
        <p:spPr bwMode="auto">
          <a:xfrm>
            <a:off x="5565775" y="3322638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6319" name="Oval 66"/>
          <p:cNvSpPr>
            <a:spLocks noChangeArrowheads="1"/>
          </p:cNvSpPr>
          <p:nvPr/>
        </p:nvSpPr>
        <p:spPr bwMode="auto">
          <a:xfrm>
            <a:off x="3643313" y="40767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6320" name="Oval 67"/>
          <p:cNvSpPr>
            <a:spLocks noChangeArrowheads="1"/>
          </p:cNvSpPr>
          <p:nvPr/>
        </p:nvSpPr>
        <p:spPr bwMode="auto">
          <a:xfrm>
            <a:off x="5200650" y="377507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5"/>
          <p:cNvSpPr>
            <a:spLocks noChangeArrowheads="1"/>
          </p:cNvSpPr>
          <p:nvPr/>
        </p:nvSpPr>
        <p:spPr bwMode="auto">
          <a:xfrm>
            <a:off x="0" y="2362200"/>
            <a:ext cx="9144000" cy="4114800"/>
          </a:xfrm>
          <a:prstGeom prst="rect">
            <a:avLst/>
          </a:prstGeom>
          <a:solidFill>
            <a:srgbClr val="0B0634"/>
          </a:solidFill>
          <a:ln w="76200">
            <a:solidFill>
              <a:srgbClr val="0B0634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pic>
        <p:nvPicPr>
          <p:cNvPr id="97283" name="Picture 2" descr="ridge and tre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91440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>
                <a:solidFill>
                  <a:srgbClr val="99CCFF"/>
                </a:solidFill>
                <a:latin typeface="Arial Rounded MT Bold" pitchFamily="34" charset="0"/>
              </a:rPr>
              <a:t>Sea-Floor Spreading</a:t>
            </a:r>
          </a:p>
        </p:txBody>
      </p:sp>
      <p:sp>
        <p:nvSpPr>
          <p:cNvPr id="97285" name="AutoShape 6"/>
          <p:cNvSpPr>
            <a:spLocks noChangeArrowheads="1"/>
          </p:cNvSpPr>
          <p:nvPr/>
        </p:nvSpPr>
        <p:spPr bwMode="auto">
          <a:xfrm>
            <a:off x="4876800" y="4102100"/>
            <a:ext cx="744538" cy="290513"/>
          </a:xfrm>
          <a:prstGeom prst="rightArrow">
            <a:avLst>
              <a:gd name="adj1" fmla="val 50000"/>
              <a:gd name="adj2" fmla="val 59218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7286" name="AutoShape 7"/>
          <p:cNvSpPr>
            <a:spLocks noChangeArrowheads="1"/>
          </p:cNvSpPr>
          <p:nvPr/>
        </p:nvSpPr>
        <p:spPr bwMode="auto">
          <a:xfrm rot="10800000">
            <a:off x="3657600" y="4064000"/>
            <a:ext cx="728663" cy="304800"/>
          </a:xfrm>
          <a:prstGeom prst="rightArrow">
            <a:avLst>
              <a:gd name="adj1" fmla="val 50000"/>
              <a:gd name="adj2" fmla="val 46850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97287" name="AutoShape 8"/>
          <p:cNvSpPr>
            <a:spLocks noChangeArrowheads="1"/>
          </p:cNvSpPr>
          <p:nvPr/>
        </p:nvSpPr>
        <p:spPr bwMode="auto">
          <a:xfrm rot="-5400000">
            <a:off x="4057651" y="4843462"/>
            <a:ext cx="1028700" cy="320675"/>
          </a:xfrm>
          <a:prstGeom prst="rightArrow">
            <a:avLst>
              <a:gd name="adj1" fmla="val 51046"/>
              <a:gd name="adj2" fmla="val 68450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0" y="2362200"/>
            <a:ext cx="9144000" cy="4114800"/>
          </a:xfrm>
          <a:prstGeom prst="rect">
            <a:avLst/>
          </a:prstGeom>
          <a:solidFill>
            <a:srgbClr val="0B0634"/>
          </a:solidFill>
          <a:ln w="76200">
            <a:solidFill>
              <a:srgbClr val="0B0634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pic>
        <p:nvPicPr>
          <p:cNvPr id="98307" name="Picture 3" descr="ridge and tren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91440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200">
                <a:solidFill>
                  <a:srgbClr val="99CCFF"/>
                </a:solidFill>
                <a:latin typeface="Arial Rounded MT Bold" pitchFamily="34" charset="0"/>
              </a:rPr>
              <a:t>1. Divergent Plate Boundary</a:t>
            </a:r>
          </a:p>
        </p:txBody>
      </p:sp>
      <p:sp>
        <p:nvSpPr>
          <p:cNvPr id="301061" name="Rectangle 5"/>
          <p:cNvSpPr>
            <a:spLocks noChangeArrowheads="1"/>
          </p:cNvSpPr>
          <p:nvPr/>
        </p:nvSpPr>
        <p:spPr bwMode="auto">
          <a:xfrm>
            <a:off x="3124200" y="3200400"/>
            <a:ext cx="3048000" cy="2438400"/>
          </a:xfrm>
          <a:prstGeom prst="rect">
            <a:avLst/>
          </a:prstGeom>
          <a:noFill/>
          <a:ln w="2032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581400" y="4038600"/>
            <a:ext cx="2057400" cy="1219200"/>
            <a:chOff x="2256" y="2544"/>
            <a:chExt cx="1296" cy="768"/>
          </a:xfrm>
        </p:grpSpPr>
        <p:sp>
          <p:nvSpPr>
            <p:cNvPr id="98311" name="AutoShape 7"/>
            <p:cNvSpPr>
              <a:spLocks noChangeArrowheads="1"/>
            </p:cNvSpPr>
            <p:nvPr/>
          </p:nvSpPr>
          <p:spPr bwMode="auto">
            <a:xfrm>
              <a:off x="3072" y="2544"/>
              <a:ext cx="480" cy="2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98312" name="AutoShape 8"/>
            <p:cNvSpPr>
              <a:spLocks noChangeArrowheads="1"/>
            </p:cNvSpPr>
            <p:nvPr/>
          </p:nvSpPr>
          <p:spPr bwMode="auto">
            <a:xfrm rot="10800000">
              <a:off x="2256" y="2544"/>
              <a:ext cx="480" cy="2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98313" name="AutoShape 9"/>
            <p:cNvSpPr>
              <a:spLocks noChangeArrowheads="1"/>
            </p:cNvSpPr>
            <p:nvPr/>
          </p:nvSpPr>
          <p:spPr bwMode="auto">
            <a:xfrm rot="-5400000">
              <a:off x="2664" y="2952"/>
              <a:ext cx="480" cy="2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6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200">
                <a:solidFill>
                  <a:srgbClr val="99CCFF"/>
                </a:solidFill>
                <a:latin typeface="Arial Rounded MT Bold" pitchFamily="34" charset="0"/>
              </a:rPr>
              <a:t>1. Divergent Plate Boundary</a:t>
            </a:r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86" y="2133600"/>
            <a:ext cx="8222628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6553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1447800" cy="15240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9200">
                <a:solidFill>
                  <a:srgbClr val="99CCFF"/>
                </a:solidFill>
              </a:rPr>
              <a:t>1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9144000" cy="30480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tabLst>
                <a:tab pos="5029200" algn="l"/>
              </a:tabLst>
            </a:pPr>
            <a:r>
              <a:rPr lang="en-US" altLang="en-US" sz="5400" dirty="0">
                <a:solidFill>
                  <a:srgbClr val="99CCFF"/>
                </a:solidFill>
                <a:latin typeface="Arial Narrow" pitchFamily="34" charset="0"/>
              </a:rPr>
              <a:t>plates move away from each other</a:t>
            </a:r>
          </a:p>
          <a:p>
            <a:pPr eaLnBrk="1" hangingPunct="1">
              <a:tabLst>
                <a:tab pos="5029200" algn="l"/>
              </a:tabLst>
            </a:pPr>
            <a:r>
              <a:rPr lang="en-US" altLang="en-US" sz="5400" u="sng" dirty="0">
                <a:solidFill>
                  <a:srgbClr val="99CCFF"/>
                </a:solidFill>
                <a:latin typeface="Arial Narrow" pitchFamily="34" charset="0"/>
              </a:rPr>
              <a:t>mid-ocean ridges </a:t>
            </a:r>
            <a:r>
              <a:rPr lang="en-US" altLang="en-US" sz="5400" dirty="0">
                <a:solidFill>
                  <a:srgbClr val="99CCFF"/>
                </a:solidFill>
                <a:latin typeface="Arial Narrow" pitchFamily="34" charset="0"/>
              </a:rPr>
              <a:t>- submerged mountain and volcanic ranges</a:t>
            </a: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2133600" y="228600"/>
            <a:ext cx="66294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400" b="1">
                <a:solidFill>
                  <a:srgbClr val="99CCFF"/>
                </a:solidFill>
                <a:latin typeface="Arial Narrow" pitchFamily="34" charset="0"/>
              </a:rPr>
              <a:t>Divergent Boundary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7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77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7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7"/>
          <a:stretch>
            <a:fillRect/>
          </a:stretch>
        </p:blipFill>
        <p:spPr bwMode="auto">
          <a:xfrm>
            <a:off x="0" y="0"/>
            <a:ext cx="73914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499" name="Rectangle 3"/>
          <p:cNvSpPr>
            <a:spLocks noChangeArrowheads="1"/>
          </p:cNvSpPr>
          <p:nvPr/>
        </p:nvSpPr>
        <p:spPr bwMode="auto">
          <a:xfrm>
            <a:off x="5334000" y="1295400"/>
            <a:ext cx="2209800" cy="685800"/>
          </a:xfrm>
          <a:prstGeom prst="rect">
            <a:avLst/>
          </a:prstGeom>
          <a:noFill/>
          <a:ln w="762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234500" name="AutoShape 4"/>
          <p:cNvSpPr>
            <a:spLocks noChangeArrowheads="1"/>
          </p:cNvSpPr>
          <p:nvPr/>
        </p:nvSpPr>
        <p:spPr bwMode="auto">
          <a:xfrm>
            <a:off x="7239000" y="0"/>
            <a:ext cx="1905000" cy="1371600"/>
          </a:xfrm>
          <a:prstGeom prst="wedgeRectCallout">
            <a:avLst>
              <a:gd name="adj1" fmla="val -42250"/>
              <a:gd name="adj2" fmla="val 64468"/>
            </a:avLst>
          </a:prstGeom>
          <a:noFill/>
          <a:ln w="762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en-US" altLang="en-US" sz="40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altLang="en-US" sz="1800">
                <a:latin typeface="Arial Black" pitchFamily="34" charset="0"/>
              </a:rPr>
              <a:t>2a. </a:t>
            </a:r>
            <a:br>
              <a:rPr lang="en-US" altLang="en-US" sz="1800">
                <a:latin typeface="Arial Black" pitchFamily="34" charset="0"/>
              </a:rPr>
            </a:br>
            <a:r>
              <a:rPr lang="en-US" altLang="en-US" sz="1800">
                <a:latin typeface="Arial Black" pitchFamily="34" charset="0"/>
              </a:rPr>
              <a:t>THICKER</a:t>
            </a:r>
            <a:br>
              <a:rPr lang="en-US" altLang="en-US" sz="1800">
                <a:latin typeface="Arial Black" pitchFamily="34" charset="0"/>
              </a:rPr>
            </a:br>
            <a:r>
              <a:rPr lang="en-US" altLang="en-US" sz="1800">
                <a:latin typeface="Arial Black" pitchFamily="34" charset="0"/>
              </a:rPr>
              <a:t>(esp. under mountains)</a:t>
            </a:r>
          </a:p>
        </p:txBody>
      </p:sp>
      <p:sp>
        <p:nvSpPr>
          <p:cNvPr id="234501" name="AutoShape 5"/>
          <p:cNvSpPr>
            <a:spLocks noChangeArrowheads="1"/>
          </p:cNvSpPr>
          <p:nvPr/>
        </p:nvSpPr>
        <p:spPr bwMode="auto">
          <a:xfrm>
            <a:off x="7086600" y="2133600"/>
            <a:ext cx="2057400" cy="609600"/>
          </a:xfrm>
          <a:prstGeom prst="wedgeRectCallout">
            <a:avLst>
              <a:gd name="adj1" fmla="val -47250"/>
              <a:gd name="adj2" fmla="val -86458"/>
            </a:avLst>
          </a:prstGeom>
          <a:noFill/>
          <a:ln w="7620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en-US" altLang="en-US" sz="50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altLang="en-US" sz="2000">
                <a:latin typeface="Arial Black" pitchFamily="34" charset="0"/>
              </a:rPr>
              <a:t>2b. THINNER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4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4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499" grpId="0" animBg="1"/>
      <p:bldP spid="234500" grpId="0" animBg="1"/>
      <p:bldP spid="23450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 descr="ridge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5334000" cy="4719638"/>
          </a:xfrm>
          <a:noFill/>
        </p:spPr>
      </p:pic>
      <p:sp>
        <p:nvSpPr>
          <p:cNvPr id="100355" name="AutoShape 6"/>
          <p:cNvSpPr>
            <a:spLocks noChangeArrowheads="1"/>
          </p:cNvSpPr>
          <p:nvPr/>
        </p:nvSpPr>
        <p:spPr bwMode="auto">
          <a:xfrm>
            <a:off x="2949575" y="2743200"/>
            <a:ext cx="1241425" cy="523875"/>
          </a:xfrm>
          <a:prstGeom prst="rightArrow">
            <a:avLst>
              <a:gd name="adj1" fmla="val 50000"/>
              <a:gd name="adj2" fmla="val 59242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00356" name="AutoShape 7"/>
          <p:cNvSpPr>
            <a:spLocks noChangeArrowheads="1"/>
          </p:cNvSpPr>
          <p:nvPr/>
        </p:nvSpPr>
        <p:spPr bwMode="auto">
          <a:xfrm rot="10800000">
            <a:off x="1066800" y="2667000"/>
            <a:ext cx="1143000" cy="609600"/>
          </a:xfrm>
          <a:prstGeom prst="rightArrow">
            <a:avLst>
              <a:gd name="adj1" fmla="val 50000"/>
              <a:gd name="adj2" fmla="val 46875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00357" name="AutoShape 8"/>
          <p:cNvSpPr>
            <a:spLocks noChangeArrowheads="1"/>
          </p:cNvSpPr>
          <p:nvPr/>
        </p:nvSpPr>
        <p:spPr bwMode="auto">
          <a:xfrm rot="-5400000">
            <a:off x="1866900" y="3848100"/>
            <a:ext cx="1371600" cy="533400"/>
          </a:xfrm>
          <a:prstGeom prst="rightArrow">
            <a:avLst>
              <a:gd name="adj1" fmla="val 51046"/>
              <a:gd name="adj2" fmla="val 68583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pic>
        <p:nvPicPr>
          <p:cNvPr id="100358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2" t="9892" r="4504" b="46837"/>
          <a:stretch>
            <a:fillRect/>
          </a:stretch>
        </p:blipFill>
        <p:spPr bwMode="auto">
          <a:xfrm>
            <a:off x="5410200" y="633413"/>
            <a:ext cx="3617913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rid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23925"/>
            <a:ext cx="670560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AutoShape 15"/>
          <p:cNvSpPr>
            <a:spLocks noChangeArrowheads="1"/>
          </p:cNvSpPr>
          <p:nvPr/>
        </p:nvSpPr>
        <p:spPr bwMode="auto">
          <a:xfrm rot="-5400000">
            <a:off x="3619500" y="4533900"/>
            <a:ext cx="1447800" cy="609600"/>
          </a:xfrm>
          <a:prstGeom prst="rightArrow">
            <a:avLst>
              <a:gd name="adj1" fmla="val 45843"/>
              <a:gd name="adj2" fmla="val 60420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01381" name="Rectangle 7"/>
          <p:cNvSpPr>
            <a:spLocks noChangeArrowheads="1"/>
          </p:cNvSpPr>
          <p:nvPr/>
        </p:nvSpPr>
        <p:spPr bwMode="auto">
          <a:xfrm>
            <a:off x="0" y="0"/>
            <a:ext cx="14478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200">
                <a:solidFill>
                  <a:srgbClr val="99CCFF"/>
                </a:solidFill>
              </a:rPr>
              <a:t>1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90800" y="4800600"/>
            <a:ext cx="3657600" cy="1295400"/>
            <a:chOff x="1776" y="2880"/>
            <a:chExt cx="2304" cy="816"/>
          </a:xfrm>
        </p:grpSpPr>
        <p:sp>
          <p:nvSpPr>
            <p:cNvPr id="101385" name="Rectangle 11"/>
            <p:cNvSpPr>
              <a:spLocks noChangeArrowheads="1"/>
            </p:cNvSpPr>
            <p:nvPr/>
          </p:nvSpPr>
          <p:spPr bwMode="auto">
            <a:xfrm>
              <a:off x="1776" y="2880"/>
              <a:ext cx="2304" cy="816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/>
            </a:p>
          </p:txBody>
        </p:sp>
        <p:sp>
          <p:nvSpPr>
            <p:cNvPr id="101386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1872" y="2880"/>
              <a:ext cx="2124" cy="81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Arial Black"/>
                </a:rPr>
                <a:t>rising magma</a:t>
              </a:r>
            </a:p>
          </p:txBody>
        </p:sp>
      </p:grpSp>
      <p:sp>
        <p:nvSpPr>
          <p:cNvPr id="101383" name="AutoShape 13"/>
          <p:cNvSpPr>
            <a:spLocks noChangeArrowheads="1"/>
          </p:cNvSpPr>
          <p:nvPr/>
        </p:nvSpPr>
        <p:spPr bwMode="auto">
          <a:xfrm>
            <a:off x="4800600" y="3124200"/>
            <a:ext cx="1600200" cy="6858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01384" name="AutoShape 14"/>
          <p:cNvSpPr>
            <a:spLocks noChangeArrowheads="1"/>
          </p:cNvSpPr>
          <p:nvPr/>
        </p:nvSpPr>
        <p:spPr bwMode="auto">
          <a:xfrm rot="10800000">
            <a:off x="2514600" y="3048000"/>
            <a:ext cx="1447800" cy="6858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lten lav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08"/>
          <a:stretch>
            <a:fillRect/>
          </a:stretch>
        </p:blipFill>
        <p:spPr>
          <a:xfrm>
            <a:off x="1143000" y="1133475"/>
            <a:ext cx="6934200" cy="5724525"/>
          </a:xfrm>
          <a:noFill/>
        </p:spPr>
      </p:pic>
      <p:sp>
        <p:nvSpPr>
          <p:cNvPr id="10240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6400">
                <a:solidFill>
                  <a:srgbClr val="99CCFF"/>
                </a:solidFill>
                <a:latin typeface="Arial Rounded MT Bold" pitchFamily="34" charset="0"/>
              </a:rPr>
              <a:t>ESRT page 10</a:t>
            </a:r>
          </a:p>
        </p:txBody>
      </p:sp>
      <p:sp>
        <p:nvSpPr>
          <p:cNvPr id="73737" name="Oval 9"/>
          <p:cNvSpPr>
            <a:spLocks noChangeArrowheads="1"/>
          </p:cNvSpPr>
          <p:nvPr/>
        </p:nvSpPr>
        <p:spPr bwMode="auto">
          <a:xfrm rot="-506665">
            <a:off x="4657384" y="2856448"/>
            <a:ext cx="1598613" cy="762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1447800" cy="15240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9200">
                <a:solidFill>
                  <a:srgbClr val="99CCFF"/>
                </a:solidFill>
              </a:rPr>
              <a:t>1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09800"/>
            <a:ext cx="9144000" cy="44196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5400" b="1" u="sng" dirty="0">
                <a:solidFill>
                  <a:srgbClr val="FF7C80"/>
                </a:solidFill>
                <a:latin typeface="Arial Narrow" pitchFamily="34" charset="0"/>
              </a:rPr>
              <a:t>Convection currents</a:t>
            </a:r>
            <a:r>
              <a:rPr lang="en-US" altLang="en-US" sz="5400" b="1" dirty="0">
                <a:solidFill>
                  <a:srgbClr val="99CCFF"/>
                </a:solidFill>
                <a:latin typeface="Arial Narrow" pitchFamily="34" charset="0"/>
              </a:rPr>
              <a:t> </a:t>
            </a:r>
            <a:r>
              <a:rPr lang="en-US" altLang="en-US" sz="4800" b="1" dirty="0">
                <a:solidFill>
                  <a:srgbClr val="99CCFF"/>
                </a:solidFill>
                <a:latin typeface="Arial Narrow" pitchFamily="34" charset="0"/>
              </a:rPr>
              <a:t>in mantle cause hot material to move up to create new oceanic crust.</a:t>
            </a:r>
          </a:p>
          <a:p>
            <a:pPr eaLnBrk="1" hangingPunct="1">
              <a:buFontTx/>
              <a:buNone/>
            </a:pPr>
            <a:r>
              <a:rPr lang="en-US" altLang="en-US" sz="4400" dirty="0">
                <a:solidFill>
                  <a:srgbClr val="99CCFF"/>
                </a:solidFill>
                <a:latin typeface="Arial Narrow" pitchFamily="34" charset="0"/>
              </a:rPr>
              <a:t>  (youngest rocks found nearest to ridge)</a:t>
            </a:r>
            <a:endParaRPr lang="en-US" altLang="en-US" sz="4000" dirty="0">
              <a:solidFill>
                <a:srgbClr val="99CCFF"/>
              </a:solidFill>
              <a:latin typeface="Arial Narrow" pitchFamily="34" charset="0"/>
            </a:endParaRPr>
          </a:p>
          <a:p>
            <a:pPr eaLnBrk="1" hangingPunct="1"/>
            <a:endParaRPr lang="en-US" altLang="en-US" sz="4000" b="1" dirty="0">
              <a:solidFill>
                <a:srgbClr val="99CCFF"/>
              </a:solidFill>
              <a:latin typeface="Arial Narrow" pitchFamily="34" charset="0"/>
            </a:endParaRPr>
          </a:p>
        </p:txBody>
      </p:sp>
      <p:sp>
        <p:nvSpPr>
          <p:cNvPr id="103428" name="Rectangle 5"/>
          <p:cNvSpPr>
            <a:spLocks noChangeArrowheads="1"/>
          </p:cNvSpPr>
          <p:nvPr/>
        </p:nvSpPr>
        <p:spPr bwMode="auto">
          <a:xfrm>
            <a:off x="2133600" y="228600"/>
            <a:ext cx="66294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400" b="1">
                <a:solidFill>
                  <a:srgbClr val="99CCFF"/>
                </a:solidFill>
                <a:latin typeface="Arial Narrow" pitchFamily="34" charset="0"/>
              </a:rPr>
              <a:t>Divergent Boundary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08"/>
          <a:stretch>
            <a:fillRect/>
          </a:stretch>
        </p:blipFill>
        <p:spPr>
          <a:xfrm>
            <a:off x="1143000" y="1133475"/>
            <a:ext cx="6934200" cy="5724525"/>
          </a:xfrm>
          <a:noFill/>
        </p:spPr>
      </p:pic>
      <p:sp>
        <p:nvSpPr>
          <p:cNvPr id="1044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6400">
                <a:solidFill>
                  <a:srgbClr val="99CCFF"/>
                </a:solidFill>
                <a:latin typeface="Arial Rounded MT Bold" pitchFamily="34" charset="0"/>
              </a:rPr>
              <a:t>ESRT page 10</a:t>
            </a:r>
          </a:p>
        </p:txBody>
      </p:sp>
      <p:sp>
        <p:nvSpPr>
          <p:cNvPr id="73737" name="Oval 9"/>
          <p:cNvSpPr>
            <a:spLocks noChangeArrowheads="1"/>
          </p:cNvSpPr>
          <p:nvPr/>
        </p:nvSpPr>
        <p:spPr bwMode="auto">
          <a:xfrm rot="-506665">
            <a:off x="4724400" y="2811463"/>
            <a:ext cx="1598613" cy="762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6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ri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23925"/>
            <a:ext cx="670560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AutoShape 15"/>
          <p:cNvSpPr>
            <a:spLocks noChangeArrowheads="1"/>
          </p:cNvSpPr>
          <p:nvPr/>
        </p:nvSpPr>
        <p:spPr bwMode="auto">
          <a:xfrm rot="-5400000">
            <a:off x="3619500" y="4533900"/>
            <a:ext cx="1447800" cy="609600"/>
          </a:xfrm>
          <a:prstGeom prst="rightArrow">
            <a:avLst>
              <a:gd name="adj1" fmla="val 45843"/>
              <a:gd name="adj2" fmla="val 60420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01381" name="Rectangle 7"/>
          <p:cNvSpPr>
            <a:spLocks noChangeArrowheads="1"/>
          </p:cNvSpPr>
          <p:nvPr/>
        </p:nvSpPr>
        <p:spPr bwMode="auto">
          <a:xfrm>
            <a:off x="0" y="0"/>
            <a:ext cx="14478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200">
                <a:solidFill>
                  <a:srgbClr val="99CCFF"/>
                </a:solidFill>
              </a:rPr>
              <a:t>1</a:t>
            </a:r>
          </a:p>
        </p:txBody>
      </p:sp>
      <p:sp>
        <p:nvSpPr>
          <p:cNvPr id="101383" name="AutoShape 13"/>
          <p:cNvSpPr>
            <a:spLocks noChangeArrowheads="1"/>
          </p:cNvSpPr>
          <p:nvPr/>
        </p:nvSpPr>
        <p:spPr bwMode="auto">
          <a:xfrm>
            <a:off x="4953000" y="3124200"/>
            <a:ext cx="1447800" cy="6858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01384" name="AutoShape 14"/>
          <p:cNvSpPr>
            <a:spLocks noChangeArrowheads="1"/>
          </p:cNvSpPr>
          <p:nvPr/>
        </p:nvSpPr>
        <p:spPr bwMode="auto">
          <a:xfrm rot="10800000">
            <a:off x="2514600" y="3048000"/>
            <a:ext cx="1295400" cy="6858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32617071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73125"/>
            <a:ext cx="7162800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CC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99CCFF"/>
                </a:solidFill>
                <a:latin typeface="Arial Rounded MT Bold" pitchFamily="34" charset="0"/>
              </a:rPr>
              <a:t>ESRT page 5</a:t>
            </a:r>
          </a:p>
        </p:txBody>
      </p:sp>
      <p:sp>
        <p:nvSpPr>
          <p:cNvPr id="105476" name="Line 4"/>
          <p:cNvSpPr>
            <a:spLocks noChangeShapeType="1"/>
          </p:cNvSpPr>
          <p:nvPr/>
        </p:nvSpPr>
        <p:spPr bwMode="auto">
          <a:xfrm>
            <a:off x="2667000" y="5791200"/>
            <a:ext cx="381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7" name="Line 5"/>
          <p:cNvSpPr>
            <a:spLocks noChangeShapeType="1"/>
          </p:cNvSpPr>
          <p:nvPr/>
        </p:nvSpPr>
        <p:spPr bwMode="auto">
          <a:xfrm>
            <a:off x="2667000" y="5943600"/>
            <a:ext cx="381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8" name="Line 6"/>
          <p:cNvSpPr>
            <a:spLocks noChangeShapeType="1"/>
          </p:cNvSpPr>
          <p:nvPr/>
        </p:nvSpPr>
        <p:spPr bwMode="auto">
          <a:xfrm flipV="1">
            <a:off x="3962400" y="5715000"/>
            <a:ext cx="228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9" name="Freeform 7"/>
          <p:cNvSpPr>
            <a:spLocks/>
          </p:cNvSpPr>
          <p:nvPr/>
        </p:nvSpPr>
        <p:spPr bwMode="auto">
          <a:xfrm>
            <a:off x="4530725" y="5715000"/>
            <a:ext cx="193675" cy="184150"/>
          </a:xfrm>
          <a:custGeom>
            <a:avLst/>
            <a:gdLst>
              <a:gd name="T0" fmla="*/ 0 w 122"/>
              <a:gd name="T1" fmla="*/ 2147483647 h 116"/>
              <a:gd name="T2" fmla="*/ 2147483647 w 122"/>
              <a:gd name="T3" fmla="*/ 0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2" h="116">
                <a:moveTo>
                  <a:pt x="0" y="116"/>
                </a:moveTo>
                <a:lnTo>
                  <a:pt x="122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0" name="Freeform 8"/>
          <p:cNvSpPr>
            <a:spLocks/>
          </p:cNvSpPr>
          <p:nvPr/>
        </p:nvSpPr>
        <p:spPr bwMode="auto">
          <a:xfrm>
            <a:off x="4292600" y="5959475"/>
            <a:ext cx="177800" cy="184150"/>
          </a:xfrm>
          <a:custGeom>
            <a:avLst/>
            <a:gdLst>
              <a:gd name="T0" fmla="*/ 2147483647 w 112"/>
              <a:gd name="T1" fmla="*/ 0 h 116"/>
              <a:gd name="T2" fmla="*/ 0 w 112"/>
              <a:gd name="T3" fmla="*/ 2147483647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2" h="116">
                <a:moveTo>
                  <a:pt x="112" y="0"/>
                </a:moveTo>
                <a:lnTo>
                  <a:pt x="0" y="116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1" name="Line 9"/>
          <p:cNvSpPr>
            <a:spLocks noChangeShapeType="1"/>
          </p:cNvSpPr>
          <p:nvPr/>
        </p:nvSpPr>
        <p:spPr bwMode="auto">
          <a:xfrm flipH="1">
            <a:off x="3733800" y="5943600"/>
            <a:ext cx="152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2" name="Freeform 10"/>
          <p:cNvSpPr>
            <a:spLocks/>
          </p:cNvSpPr>
          <p:nvPr/>
        </p:nvSpPr>
        <p:spPr bwMode="auto">
          <a:xfrm>
            <a:off x="5308600" y="5689600"/>
            <a:ext cx="104775" cy="184150"/>
          </a:xfrm>
          <a:custGeom>
            <a:avLst/>
            <a:gdLst>
              <a:gd name="T0" fmla="*/ 0 w 66"/>
              <a:gd name="T1" fmla="*/ 2147483647 h 116"/>
              <a:gd name="T2" fmla="*/ 2147483647 w 66"/>
              <a:gd name="T3" fmla="*/ 0 h 11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6" h="116">
                <a:moveTo>
                  <a:pt x="0" y="116"/>
                </a:moveTo>
                <a:lnTo>
                  <a:pt x="66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3" name="Freeform 11"/>
          <p:cNvSpPr>
            <a:spLocks/>
          </p:cNvSpPr>
          <p:nvPr/>
        </p:nvSpPr>
        <p:spPr bwMode="auto">
          <a:xfrm>
            <a:off x="5867400" y="5734050"/>
            <a:ext cx="95250" cy="209550"/>
          </a:xfrm>
          <a:custGeom>
            <a:avLst/>
            <a:gdLst>
              <a:gd name="T0" fmla="*/ 0 w 60"/>
              <a:gd name="T1" fmla="*/ 2147483647 h 132"/>
              <a:gd name="T2" fmla="*/ 2147483647 w 60"/>
              <a:gd name="T3" fmla="*/ 0 h 1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0" h="132">
                <a:moveTo>
                  <a:pt x="0" y="132"/>
                </a:moveTo>
                <a:lnTo>
                  <a:pt x="60" y="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4" name="Freeform 12"/>
          <p:cNvSpPr>
            <a:spLocks/>
          </p:cNvSpPr>
          <p:nvPr/>
        </p:nvSpPr>
        <p:spPr bwMode="auto">
          <a:xfrm>
            <a:off x="5797550" y="6003925"/>
            <a:ext cx="69850" cy="174625"/>
          </a:xfrm>
          <a:custGeom>
            <a:avLst/>
            <a:gdLst>
              <a:gd name="T0" fmla="*/ 2147483647 w 44"/>
              <a:gd name="T1" fmla="*/ 0 h 110"/>
              <a:gd name="T2" fmla="*/ 0 w 44"/>
              <a:gd name="T3" fmla="*/ 2147483647 h 11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4" h="110">
                <a:moveTo>
                  <a:pt x="44" y="0"/>
                </a:moveTo>
                <a:lnTo>
                  <a:pt x="0" y="110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5" name="Freeform 13"/>
          <p:cNvSpPr>
            <a:spLocks/>
          </p:cNvSpPr>
          <p:nvPr/>
        </p:nvSpPr>
        <p:spPr bwMode="auto">
          <a:xfrm>
            <a:off x="5162550" y="5940425"/>
            <a:ext cx="114300" cy="212725"/>
          </a:xfrm>
          <a:custGeom>
            <a:avLst/>
            <a:gdLst>
              <a:gd name="T0" fmla="*/ 2147483647 w 72"/>
              <a:gd name="T1" fmla="*/ 0 h 134"/>
              <a:gd name="T2" fmla="*/ 0 w 72"/>
              <a:gd name="T3" fmla="*/ 2147483647 h 13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72" h="134">
                <a:moveTo>
                  <a:pt x="72" y="0"/>
                </a:moveTo>
                <a:lnTo>
                  <a:pt x="0" y="134"/>
                </a:ln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6" name="Line 9"/>
          <p:cNvSpPr>
            <a:spLocks noChangeShapeType="1"/>
          </p:cNvSpPr>
          <p:nvPr/>
        </p:nvSpPr>
        <p:spPr bwMode="auto">
          <a:xfrm flipH="1" flipV="1">
            <a:off x="5200650" y="3657600"/>
            <a:ext cx="1524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7" name="Line 9"/>
          <p:cNvSpPr>
            <a:spLocks noChangeShapeType="1"/>
          </p:cNvSpPr>
          <p:nvPr/>
        </p:nvSpPr>
        <p:spPr bwMode="auto">
          <a:xfrm>
            <a:off x="5413375" y="3743325"/>
            <a:ext cx="20955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8" name="Line 9"/>
          <p:cNvSpPr>
            <a:spLocks noChangeShapeType="1"/>
          </p:cNvSpPr>
          <p:nvPr/>
        </p:nvSpPr>
        <p:spPr bwMode="auto">
          <a:xfrm flipH="1" flipV="1">
            <a:off x="3592513" y="2628900"/>
            <a:ext cx="217487" cy="1143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9" name="Line 9"/>
          <p:cNvSpPr>
            <a:spLocks noChangeShapeType="1"/>
          </p:cNvSpPr>
          <p:nvPr/>
        </p:nvSpPr>
        <p:spPr bwMode="auto">
          <a:xfrm>
            <a:off x="3265488" y="2476500"/>
            <a:ext cx="239712" cy="952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90" name="Line 9"/>
          <p:cNvSpPr>
            <a:spLocks noChangeShapeType="1"/>
          </p:cNvSpPr>
          <p:nvPr/>
        </p:nvSpPr>
        <p:spPr bwMode="auto">
          <a:xfrm>
            <a:off x="4191000" y="1981200"/>
            <a:ext cx="46038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91" name="Line 9"/>
          <p:cNvSpPr>
            <a:spLocks noChangeShapeType="1"/>
          </p:cNvSpPr>
          <p:nvPr/>
        </p:nvSpPr>
        <p:spPr bwMode="auto">
          <a:xfrm flipH="1" flipV="1">
            <a:off x="4292600" y="2419350"/>
            <a:ext cx="80963" cy="2667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92" name="Line 9"/>
          <p:cNvSpPr>
            <a:spLocks noChangeShapeType="1"/>
          </p:cNvSpPr>
          <p:nvPr/>
        </p:nvSpPr>
        <p:spPr bwMode="auto">
          <a:xfrm flipH="1">
            <a:off x="3810000" y="3352800"/>
            <a:ext cx="152400" cy="2095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93" name="Line 9"/>
          <p:cNvSpPr>
            <a:spLocks noChangeShapeType="1"/>
          </p:cNvSpPr>
          <p:nvPr/>
        </p:nvSpPr>
        <p:spPr bwMode="auto">
          <a:xfrm flipV="1">
            <a:off x="3657600" y="3648075"/>
            <a:ext cx="152400" cy="1714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94" name="Line 9"/>
          <p:cNvSpPr>
            <a:spLocks noChangeShapeType="1"/>
          </p:cNvSpPr>
          <p:nvPr/>
        </p:nvSpPr>
        <p:spPr bwMode="auto">
          <a:xfrm flipV="1">
            <a:off x="5705475" y="3200400"/>
            <a:ext cx="152400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95" name="Line 9"/>
          <p:cNvSpPr>
            <a:spLocks noChangeShapeType="1"/>
          </p:cNvSpPr>
          <p:nvPr/>
        </p:nvSpPr>
        <p:spPr bwMode="auto">
          <a:xfrm flipV="1">
            <a:off x="5867400" y="3814763"/>
            <a:ext cx="200025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96" name="Line 9"/>
          <p:cNvSpPr>
            <a:spLocks noChangeShapeType="1"/>
          </p:cNvSpPr>
          <p:nvPr/>
        </p:nvSpPr>
        <p:spPr bwMode="auto">
          <a:xfrm flipH="1">
            <a:off x="6153150" y="3700463"/>
            <a:ext cx="247650" cy="857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97" name="Line 9"/>
          <p:cNvSpPr>
            <a:spLocks noChangeShapeType="1"/>
          </p:cNvSpPr>
          <p:nvPr/>
        </p:nvSpPr>
        <p:spPr bwMode="auto">
          <a:xfrm flipH="1" flipV="1">
            <a:off x="4572000" y="4572000"/>
            <a:ext cx="1524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98" name="Line 9"/>
          <p:cNvSpPr>
            <a:spLocks noChangeShapeType="1"/>
          </p:cNvSpPr>
          <p:nvPr/>
        </p:nvSpPr>
        <p:spPr bwMode="auto">
          <a:xfrm>
            <a:off x="4876800" y="4800600"/>
            <a:ext cx="152400" cy="128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99" name="Line 9"/>
          <p:cNvSpPr>
            <a:spLocks noChangeShapeType="1"/>
          </p:cNvSpPr>
          <p:nvPr/>
        </p:nvSpPr>
        <p:spPr bwMode="auto">
          <a:xfrm>
            <a:off x="6524625" y="4953000"/>
            <a:ext cx="2286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00" name="Line 9"/>
          <p:cNvSpPr>
            <a:spLocks noChangeShapeType="1"/>
          </p:cNvSpPr>
          <p:nvPr/>
        </p:nvSpPr>
        <p:spPr bwMode="auto">
          <a:xfrm flipH="1">
            <a:off x="6515100" y="4824413"/>
            <a:ext cx="1905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01" name="Line 9"/>
          <p:cNvSpPr>
            <a:spLocks noChangeShapeType="1"/>
          </p:cNvSpPr>
          <p:nvPr/>
        </p:nvSpPr>
        <p:spPr bwMode="auto">
          <a:xfrm flipH="1">
            <a:off x="6515100" y="4572000"/>
            <a:ext cx="2667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02" name="Line 9"/>
          <p:cNvSpPr>
            <a:spLocks noChangeShapeType="1"/>
          </p:cNvSpPr>
          <p:nvPr/>
        </p:nvSpPr>
        <p:spPr bwMode="auto">
          <a:xfrm>
            <a:off x="6553200" y="4648200"/>
            <a:ext cx="228600" cy="762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03" name="Line 9"/>
          <p:cNvSpPr>
            <a:spLocks noChangeShapeType="1"/>
          </p:cNvSpPr>
          <p:nvPr/>
        </p:nvSpPr>
        <p:spPr bwMode="auto">
          <a:xfrm flipH="1" flipV="1">
            <a:off x="6276975" y="4724400"/>
            <a:ext cx="161925" cy="10001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04" name="Line 9"/>
          <p:cNvSpPr>
            <a:spLocks noChangeShapeType="1"/>
          </p:cNvSpPr>
          <p:nvPr/>
        </p:nvSpPr>
        <p:spPr bwMode="auto">
          <a:xfrm>
            <a:off x="6219825" y="4800600"/>
            <a:ext cx="138113" cy="128588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05" name="Line 9"/>
          <p:cNvSpPr>
            <a:spLocks noChangeShapeType="1"/>
          </p:cNvSpPr>
          <p:nvPr/>
        </p:nvSpPr>
        <p:spPr bwMode="auto">
          <a:xfrm flipV="1">
            <a:off x="7315200" y="3457575"/>
            <a:ext cx="209550" cy="19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06" name="Line 9"/>
          <p:cNvSpPr>
            <a:spLocks noChangeShapeType="1"/>
          </p:cNvSpPr>
          <p:nvPr/>
        </p:nvSpPr>
        <p:spPr bwMode="auto">
          <a:xfrm flipH="1">
            <a:off x="6934200" y="3505200"/>
            <a:ext cx="228600" cy="57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07" name="Line 9"/>
          <p:cNvSpPr>
            <a:spLocks noChangeShapeType="1"/>
          </p:cNvSpPr>
          <p:nvPr/>
        </p:nvSpPr>
        <p:spPr bwMode="auto">
          <a:xfrm>
            <a:off x="6934200" y="2152650"/>
            <a:ext cx="228600" cy="571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08" name="Line 9"/>
          <p:cNvSpPr>
            <a:spLocks noChangeShapeType="1"/>
          </p:cNvSpPr>
          <p:nvPr/>
        </p:nvSpPr>
        <p:spPr bwMode="auto">
          <a:xfrm flipH="1" flipV="1">
            <a:off x="6610350" y="2047875"/>
            <a:ext cx="228600" cy="95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09" name="Line 9"/>
          <p:cNvSpPr>
            <a:spLocks noChangeShapeType="1"/>
          </p:cNvSpPr>
          <p:nvPr/>
        </p:nvSpPr>
        <p:spPr bwMode="auto">
          <a:xfrm flipH="1">
            <a:off x="3962400" y="4314825"/>
            <a:ext cx="190500" cy="128588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10" name="Line 9"/>
          <p:cNvSpPr>
            <a:spLocks noChangeShapeType="1"/>
          </p:cNvSpPr>
          <p:nvPr/>
        </p:nvSpPr>
        <p:spPr bwMode="auto">
          <a:xfrm flipV="1">
            <a:off x="3886200" y="4249738"/>
            <a:ext cx="166688" cy="128587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11" name="Line 9"/>
          <p:cNvSpPr>
            <a:spLocks noChangeShapeType="1"/>
          </p:cNvSpPr>
          <p:nvPr/>
        </p:nvSpPr>
        <p:spPr bwMode="auto">
          <a:xfrm flipH="1" flipV="1">
            <a:off x="3265488" y="4314825"/>
            <a:ext cx="19050" cy="2047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12" name="Line 9"/>
          <p:cNvSpPr>
            <a:spLocks noChangeShapeType="1"/>
          </p:cNvSpPr>
          <p:nvPr/>
        </p:nvSpPr>
        <p:spPr bwMode="auto">
          <a:xfrm>
            <a:off x="3275013" y="4592638"/>
            <a:ext cx="9525" cy="180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13" name="Line 9"/>
          <p:cNvSpPr>
            <a:spLocks noChangeShapeType="1"/>
          </p:cNvSpPr>
          <p:nvPr/>
        </p:nvSpPr>
        <p:spPr bwMode="auto">
          <a:xfrm flipV="1">
            <a:off x="2533650" y="4110038"/>
            <a:ext cx="133350" cy="2047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14" name="Line 9"/>
          <p:cNvSpPr>
            <a:spLocks noChangeShapeType="1"/>
          </p:cNvSpPr>
          <p:nvPr/>
        </p:nvSpPr>
        <p:spPr bwMode="auto">
          <a:xfrm flipH="1">
            <a:off x="2362200" y="4411663"/>
            <a:ext cx="152400" cy="180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15" name="Line 9"/>
          <p:cNvSpPr>
            <a:spLocks noChangeShapeType="1"/>
          </p:cNvSpPr>
          <p:nvPr/>
        </p:nvSpPr>
        <p:spPr bwMode="auto">
          <a:xfrm flipH="1">
            <a:off x="1390650" y="4583113"/>
            <a:ext cx="133350" cy="2413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16" name="Line 9"/>
          <p:cNvSpPr>
            <a:spLocks noChangeShapeType="1"/>
          </p:cNvSpPr>
          <p:nvPr/>
        </p:nvSpPr>
        <p:spPr bwMode="auto">
          <a:xfrm flipV="1">
            <a:off x="1306513" y="4314825"/>
            <a:ext cx="150812" cy="21590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17" name="Line 9"/>
          <p:cNvSpPr>
            <a:spLocks noChangeShapeType="1"/>
          </p:cNvSpPr>
          <p:nvPr/>
        </p:nvSpPr>
        <p:spPr bwMode="auto">
          <a:xfrm flipH="1">
            <a:off x="2386013" y="2571750"/>
            <a:ext cx="128587" cy="2524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18" name="Line 9"/>
          <p:cNvSpPr>
            <a:spLocks noChangeShapeType="1"/>
          </p:cNvSpPr>
          <p:nvPr/>
        </p:nvSpPr>
        <p:spPr bwMode="auto">
          <a:xfrm flipV="1">
            <a:off x="2309813" y="2895600"/>
            <a:ext cx="7620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19" name="Line 9"/>
          <p:cNvSpPr>
            <a:spLocks noChangeShapeType="1"/>
          </p:cNvSpPr>
          <p:nvPr/>
        </p:nvSpPr>
        <p:spPr bwMode="auto">
          <a:xfrm flipV="1">
            <a:off x="1676400" y="2971800"/>
            <a:ext cx="228600" cy="85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20" name="Line 9"/>
          <p:cNvSpPr>
            <a:spLocks noChangeShapeType="1"/>
          </p:cNvSpPr>
          <p:nvPr/>
        </p:nvSpPr>
        <p:spPr bwMode="auto">
          <a:xfrm flipH="1">
            <a:off x="1382713" y="3062288"/>
            <a:ext cx="217487" cy="138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21" name="Line 9"/>
          <p:cNvSpPr>
            <a:spLocks noChangeShapeType="1"/>
          </p:cNvSpPr>
          <p:nvPr/>
        </p:nvSpPr>
        <p:spPr bwMode="auto">
          <a:xfrm>
            <a:off x="1600200" y="3498850"/>
            <a:ext cx="204788" cy="619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22" name="Line 9"/>
          <p:cNvSpPr>
            <a:spLocks noChangeShapeType="1"/>
          </p:cNvSpPr>
          <p:nvPr/>
        </p:nvSpPr>
        <p:spPr bwMode="auto">
          <a:xfrm flipH="1" flipV="1">
            <a:off x="1219200" y="3286125"/>
            <a:ext cx="177800" cy="69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23" name="Line 9"/>
          <p:cNvSpPr>
            <a:spLocks noChangeShapeType="1"/>
          </p:cNvSpPr>
          <p:nvPr/>
        </p:nvSpPr>
        <p:spPr bwMode="auto">
          <a:xfrm>
            <a:off x="5308600" y="2628900"/>
            <a:ext cx="177800" cy="195263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24" name="Line 9"/>
          <p:cNvSpPr>
            <a:spLocks noChangeShapeType="1"/>
          </p:cNvSpPr>
          <p:nvPr/>
        </p:nvSpPr>
        <p:spPr bwMode="auto">
          <a:xfrm flipH="1" flipV="1">
            <a:off x="5200650" y="2697163"/>
            <a:ext cx="152400" cy="14605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25" name="Line 9"/>
          <p:cNvSpPr>
            <a:spLocks noChangeShapeType="1"/>
          </p:cNvSpPr>
          <p:nvPr/>
        </p:nvSpPr>
        <p:spPr bwMode="auto">
          <a:xfrm flipV="1">
            <a:off x="5962650" y="3062288"/>
            <a:ext cx="190500" cy="61912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26" name="Line 9"/>
          <p:cNvSpPr>
            <a:spLocks noChangeShapeType="1"/>
          </p:cNvSpPr>
          <p:nvPr/>
        </p:nvSpPr>
        <p:spPr bwMode="auto">
          <a:xfrm flipH="1">
            <a:off x="5867400" y="2987675"/>
            <a:ext cx="266700" cy="22225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27" name="Oval 3"/>
          <p:cNvSpPr>
            <a:spLocks noChangeArrowheads="1"/>
          </p:cNvSpPr>
          <p:nvPr/>
        </p:nvSpPr>
        <p:spPr bwMode="auto">
          <a:xfrm>
            <a:off x="7620000" y="578167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05528" name="Oval 59"/>
          <p:cNvSpPr>
            <a:spLocks noChangeArrowheads="1"/>
          </p:cNvSpPr>
          <p:nvPr/>
        </p:nvSpPr>
        <p:spPr bwMode="auto">
          <a:xfrm>
            <a:off x="7437438" y="451802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05529" name="Oval 60"/>
          <p:cNvSpPr>
            <a:spLocks noChangeArrowheads="1"/>
          </p:cNvSpPr>
          <p:nvPr/>
        </p:nvSpPr>
        <p:spPr bwMode="auto">
          <a:xfrm>
            <a:off x="7219950" y="3656013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05530" name="Oval 61"/>
          <p:cNvSpPr>
            <a:spLocks noChangeArrowheads="1"/>
          </p:cNvSpPr>
          <p:nvPr/>
        </p:nvSpPr>
        <p:spPr bwMode="auto">
          <a:xfrm>
            <a:off x="7048500" y="2624138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05531" name="Oval 62"/>
          <p:cNvSpPr>
            <a:spLocks noChangeArrowheads="1"/>
          </p:cNvSpPr>
          <p:nvPr/>
        </p:nvSpPr>
        <p:spPr bwMode="auto">
          <a:xfrm>
            <a:off x="7010400" y="16764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05532" name="Oval 63"/>
          <p:cNvSpPr>
            <a:spLocks noChangeArrowheads="1"/>
          </p:cNvSpPr>
          <p:nvPr/>
        </p:nvSpPr>
        <p:spPr bwMode="auto">
          <a:xfrm>
            <a:off x="5260975" y="22860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05533" name="Oval 64"/>
          <p:cNvSpPr>
            <a:spLocks noChangeArrowheads="1"/>
          </p:cNvSpPr>
          <p:nvPr/>
        </p:nvSpPr>
        <p:spPr bwMode="auto">
          <a:xfrm>
            <a:off x="4475163" y="2938463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05534" name="Oval 65"/>
          <p:cNvSpPr>
            <a:spLocks noChangeArrowheads="1"/>
          </p:cNvSpPr>
          <p:nvPr/>
        </p:nvSpPr>
        <p:spPr bwMode="auto">
          <a:xfrm>
            <a:off x="5565775" y="3322638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05535" name="Oval 66"/>
          <p:cNvSpPr>
            <a:spLocks noChangeArrowheads="1"/>
          </p:cNvSpPr>
          <p:nvPr/>
        </p:nvSpPr>
        <p:spPr bwMode="auto">
          <a:xfrm>
            <a:off x="3643313" y="4076700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05536" name="Oval 67"/>
          <p:cNvSpPr>
            <a:spLocks noChangeArrowheads="1"/>
          </p:cNvSpPr>
          <p:nvPr/>
        </p:nvSpPr>
        <p:spPr bwMode="auto">
          <a:xfrm>
            <a:off x="5200650" y="3775075"/>
            <a:ext cx="304800" cy="238125"/>
          </a:xfrm>
          <a:prstGeom prst="ellipse">
            <a:avLst/>
          </a:prstGeom>
          <a:solidFill>
            <a:srgbClr val="FF9900">
              <a:alpha val="54901"/>
            </a:srgbClr>
          </a:solidFill>
          <a:ln w="76200" algn="ctr">
            <a:solidFill>
              <a:srgbClr val="FFCC66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2362200"/>
            <a:ext cx="9144000" cy="4114800"/>
          </a:xfrm>
          <a:prstGeom prst="rect">
            <a:avLst/>
          </a:prstGeom>
          <a:solidFill>
            <a:srgbClr val="0B0634"/>
          </a:solidFill>
          <a:ln w="76200">
            <a:solidFill>
              <a:srgbClr val="0B0634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pic>
        <p:nvPicPr>
          <p:cNvPr id="106499" name="Picture 3" descr="ridge and tre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91440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200">
                <a:solidFill>
                  <a:srgbClr val="99CCFF"/>
                </a:solidFill>
                <a:latin typeface="Arial Rounded MT Bold" pitchFamily="34" charset="0"/>
              </a:rPr>
              <a:t>1. Divergent Plate Boundary</a:t>
            </a:r>
          </a:p>
        </p:txBody>
      </p:sp>
      <p:sp>
        <p:nvSpPr>
          <p:cNvPr id="106501" name="AutoShape 6"/>
          <p:cNvSpPr>
            <a:spLocks noChangeArrowheads="1"/>
          </p:cNvSpPr>
          <p:nvPr/>
        </p:nvSpPr>
        <p:spPr bwMode="auto">
          <a:xfrm>
            <a:off x="4876800" y="4102100"/>
            <a:ext cx="744538" cy="290513"/>
          </a:xfrm>
          <a:prstGeom prst="rightArrow">
            <a:avLst>
              <a:gd name="adj1" fmla="val 50000"/>
              <a:gd name="adj2" fmla="val 59218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06502" name="AutoShape 7"/>
          <p:cNvSpPr>
            <a:spLocks noChangeArrowheads="1"/>
          </p:cNvSpPr>
          <p:nvPr/>
        </p:nvSpPr>
        <p:spPr bwMode="auto">
          <a:xfrm rot="10800000">
            <a:off x="3657600" y="4064000"/>
            <a:ext cx="728663" cy="304800"/>
          </a:xfrm>
          <a:prstGeom prst="rightArrow">
            <a:avLst>
              <a:gd name="adj1" fmla="val 50000"/>
              <a:gd name="adj2" fmla="val 46850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06503" name="AutoShape 8"/>
          <p:cNvSpPr>
            <a:spLocks noChangeArrowheads="1"/>
          </p:cNvSpPr>
          <p:nvPr/>
        </p:nvSpPr>
        <p:spPr bwMode="auto">
          <a:xfrm rot="-5400000">
            <a:off x="4057651" y="4843462"/>
            <a:ext cx="1028700" cy="320675"/>
          </a:xfrm>
          <a:prstGeom prst="rightArrow">
            <a:avLst>
              <a:gd name="adj1" fmla="val 51046"/>
              <a:gd name="adj2" fmla="val 68450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ChangeArrowheads="1"/>
          </p:cNvSpPr>
          <p:nvPr/>
        </p:nvSpPr>
        <p:spPr bwMode="auto">
          <a:xfrm>
            <a:off x="0" y="2209800"/>
            <a:ext cx="9144000" cy="4648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C66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0854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1447800" cy="1524000"/>
          </a:xfrm>
          <a:solidFill>
            <a:srgbClr val="0B0634"/>
          </a:solidFill>
          <a:ln>
            <a:solidFill>
              <a:srgbClr val="99CC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9200">
                <a:solidFill>
                  <a:srgbClr val="99CCFF"/>
                </a:solidFill>
              </a:rPr>
              <a:t>2</a:t>
            </a:r>
          </a:p>
        </p:txBody>
      </p:sp>
      <p:graphicFrame>
        <p:nvGraphicFramePr>
          <p:cNvPr id="108548" name="Object 6"/>
          <p:cNvGraphicFramePr>
            <a:graphicFrameLocks noChangeAspect="1"/>
          </p:cNvGraphicFramePr>
          <p:nvPr/>
        </p:nvGraphicFramePr>
        <p:xfrm>
          <a:off x="228600" y="2971800"/>
          <a:ext cx="8686800" cy="29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46" name="CorelDRAW 6.0" r:id="rId4" imgW="4981575" imgH="1676400" progId="CorelDRAW.Graphic.6">
                  <p:embed/>
                </p:oleObj>
              </mc:Choice>
              <mc:Fallback>
                <p:oleObj name="CorelDRAW 6.0" r:id="rId4" imgW="4981575" imgH="1676400" progId="CorelDRAW.Graphic.6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971800"/>
                        <a:ext cx="8686800" cy="292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76200">
                            <a:solidFill>
                              <a:srgbClr val="FFCC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49" name="Rectangle 8"/>
          <p:cNvSpPr>
            <a:spLocks noChangeArrowheads="1"/>
          </p:cNvSpPr>
          <p:nvPr/>
        </p:nvSpPr>
        <p:spPr bwMode="auto">
          <a:xfrm>
            <a:off x="1905000" y="381000"/>
            <a:ext cx="7010400" cy="1524000"/>
          </a:xfrm>
          <a:prstGeom prst="rect">
            <a:avLst/>
          </a:prstGeom>
          <a:solidFill>
            <a:srgbClr val="0B0634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000" b="1">
                <a:solidFill>
                  <a:srgbClr val="99CCFF"/>
                </a:solidFill>
                <a:latin typeface="Arial Narrow" pitchFamily="34" charset="0"/>
              </a:rPr>
              <a:t>Magnetic Reversals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4" descr="http://monkeyblogmonkeydo.files.wordpress.com/2010/03/wooly-willy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33400"/>
            <a:ext cx="42672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76200" cap="flat" cmpd="sng" algn="ctr">
          <a:solidFill>
            <a:srgbClr val="FFCC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76200" cap="flat" cmpd="sng" algn="ctr">
          <a:solidFill>
            <a:srgbClr val="FFCC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76200" cap="flat" cmpd="sng" algn="ctr">
          <a:solidFill>
            <a:srgbClr val="FFCC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76200" cap="flat" cmpd="sng" algn="ctr">
          <a:solidFill>
            <a:srgbClr val="FFCC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30839</TotalTime>
  <Words>1584</Words>
  <Application>Microsoft Office PowerPoint</Application>
  <PresentationFormat>On-screen Show (4:3)</PresentationFormat>
  <Paragraphs>361</Paragraphs>
  <Slides>210</Slides>
  <Notes>0</Notes>
  <HiddenSlides>30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210</vt:i4>
      </vt:variant>
    </vt:vector>
  </HeadingPairs>
  <TitlesOfParts>
    <vt:vector size="223" baseType="lpstr">
      <vt:lpstr>Arial</vt:lpstr>
      <vt:lpstr>Arial Black</vt:lpstr>
      <vt:lpstr>Arial Narrow</vt:lpstr>
      <vt:lpstr>Arial Rounded MT Bold</vt:lpstr>
      <vt:lpstr>Calibri</vt:lpstr>
      <vt:lpstr>Impact</vt:lpstr>
      <vt:lpstr>Moderne</vt:lpstr>
      <vt:lpstr>Serpentine</vt:lpstr>
      <vt:lpstr>Times New Roman</vt:lpstr>
      <vt:lpstr>Default Design</vt:lpstr>
      <vt:lpstr>1_Default Design</vt:lpstr>
      <vt:lpstr>3_Default Design</vt:lpstr>
      <vt:lpstr>CorelDRAW 6.0</vt:lpstr>
      <vt:lpstr>PowerPoint Presentation</vt:lpstr>
      <vt:lpstr>PowerPoint Presentation</vt:lpstr>
      <vt:lpstr>What are the properties of  Earth’s interior?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ESRT page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know that Earth’s crust has shifted over time? </vt:lpstr>
      <vt:lpstr>1.  What is strata?</vt:lpstr>
      <vt:lpstr>strata</vt:lpstr>
      <vt:lpstr>strata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evidence exists to support  the Theory of Continental Drift?</vt:lpstr>
      <vt:lpstr>Continental Drift</vt:lpstr>
      <vt:lpstr>1</vt:lpstr>
      <vt:lpstr>PowerPoint Presentation</vt:lpstr>
      <vt:lpstr>PowerPoint Presentation</vt:lpstr>
      <vt:lpstr>1</vt:lpstr>
      <vt:lpstr>2</vt:lpstr>
      <vt:lpstr>PowerPoint Presentation</vt:lpstr>
      <vt:lpstr>PowerPoint Presentation</vt:lpstr>
      <vt:lpstr>PowerPoint Presentation</vt:lpstr>
      <vt:lpstr>2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</vt:lpstr>
      <vt:lpstr>PowerPoint Presentation</vt:lpstr>
      <vt:lpstr>ESRT page 5</vt:lpstr>
      <vt:lpstr>What evidence supports Sea-Floor Spreading?</vt:lpstr>
      <vt:lpstr>ESRT page 5</vt:lpstr>
      <vt:lpstr>PowerPoint Presentation</vt:lpstr>
      <vt:lpstr>PowerPoint Presentation</vt:lpstr>
      <vt:lpstr>ESRT page 5</vt:lpstr>
      <vt:lpstr>PowerPoint Presentation</vt:lpstr>
      <vt:lpstr>PowerPoint Presentation</vt:lpstr>
      <vt:lpstr>ESRT page 5</vt:lpstr>
      <vt:lpstr>PowerPoint Presentation</vt:lpstr>
      <vt:lpstr>PowerPoint Presentation</vt:lpstr>
      <vt:lpstr>PowerPoint Presentation</vt:lpstr>
      <vt:lpstr>1</vt:lpstr>
      <vt:lpstr>PowerPoint Presentation</vt:lpstr>
      <vt:lpstr>PowerPoint Presentation</vt:lpstr>
      <vt:lpstr>ESRT page 10</vt:lpstr>
      <vt:lpstr>1</vt:lpstr>
      <vt:lpstr>ESRT page 10</vt:lpstr>
      <vt:lpstr>PowerPoint Presentation</vt:lpstr>
      <vt:lpstr>ESRT page 5</vt:lpstr>
      <vt:lpstr>PowerPoint Presentation</vt:lpstr>
      <vt:lpstr>2</vt:lpstr>
      <vt:lpstr>PowerPoint Presentation</vt:lpstr>
      <vt:lpstr>2</vt:lpstr>
      <vt:lpstr>2</vt:lpstr>
      <vt:lpstr>PowerPoint Presentation</vt:lpstr>
      <vt:lpstr>PowerPoint Presentation</vt:lpstr>
      <vt:lpstr>PowerPoint Presentation</vt:lpstr>
      <vt:lpstr>PowerPoint Presentation</vt:lpstr>
      <vt:lpstr>ESRT page 5</vt:lpstr>
      <vt:lpstr>PowerPoint Presentation</vt:lpstr>
      <vt:lpstr>3</vt:lpstr>
      <vt:lpstr>PowerPoint Presentation</vt:lpstr>
      <vt:lpstr>PowerPoint Presentation</vt:lpstr>
      <vt:lpstr>ESRT page 5</vt:lpstr>
      <vt:lpstr>PowerPoint Presentation</vt:lpstr>
      <vt:lpstr>4</vt:lpstr>
      <vt:lpstr>PowerPoint Presentation</vt:lpstr>
      <vt:lpstr>ESRT page 5</vt:lpstr>
      <vt:lpstr>PowerPoint Presentation</vt:lpstr>
      <vt:lpstr>PowerPoint Presentation</vt:lpstr>
      <vt:lpstr>What unified  theory explains plate motions?</vt:lpstr>
      <vt:lpstr>1.  What is the Theory              of Plate Tectonics?</vt:lpstr>
      <vt:lpstr>Pangaea or Pangea</vt:lpstr>
      <vt:lpstr>PowerPoint Presentation</vt:lpstr>
      <vt:lpstr>2.  What events occur at or near zones of crustal activity?  </vt:lpstr>
      <vt:lpstr>2.  What events occur at or near zones of crustal activity?  </vt:lpstr>
      <vt:lpstr>PowerPoint Presentation</vt:lpstr>
      <vt:lpstr>ESRT page 5</vt:lpstr>
      <vt:lpstr>PowerPoint Presentation</vt:lpstr>
      <vt:lpstr>3.  What occurs at mantle hot spots?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occurs at mantle hot spots?</vt:lpstr>
      <vt:lpstr>PowerPoint Presentation</vt:lpstr>
      <vt:lpstr>Practice Time!!</vt:lpstr>
      <vt:lpstr>1.</vt:lpstr>
      <vt:lpstr>2.</vt:lpstr>
      <vt:lpstr>3.</vt:lpstr>
      <vt:lpstr>4.</vt:lpstr>
      <vt:lpstr>5.</vt:lpstr>
      <vt:lpstr>6.</vt:lpstr>
      <vt:lpstr>7.</vt:lpstr>
      <vt:lpstr>8.</vt:lpstr>
      <vt:lpstr>9.</vt:lpstr>
      <vt:lpstr>10.</vt:lpstr>
      <vt:lpstr>11.</vt:lpstr>
      <vt:lpstr>12.</vt:lpstr>
      <vt:lpstr>13.</vt:lpstr>
      <vt:lpstr>14.</vt:lpstr>
      <vt:lpstr>15.</vt:lpstr>
      <vt:lpstr>16.</vt:lpstr>
      <vt:lpstr>17.</vt:lpstr>
      <vt:lpstr>18.</vt:lpstr>
      <vt:lpstr>19.</vt:lpstr>
      <vt:lpstr>20.</vt:lpstr>
      <vt:lpstr>21.</vt:lpstr>
      <vt:lpstr>22.</vt:lpstr>
      <vt:lpstr>23.</vt:lpstr>
      <vt:lpstr>24.</vt:lpstr>
      <vt:lpstr>1.</vt:lpstr>
      <vt:lpstr>25.</vt:lpstr>
      <vt:lpstr>Happy May!!        5/3</vt:lpstr>
      <vt:lpstr>Today:                                 5/11</vt:lpstr>
      <vt:lpstr>1.</vt:lpstr>
      <vt:lpstr>1.</vt:lpstr>
      <vt:lpstr>2.</vt:lpstr>
      <vt:lpstr>3.</vt:lpstr>
      <vt:lpstr>4.</vt:lpstr>
      <vt:lpstr>5.</vt:lpstr>
      <vt:lpstr>6.</vt:lpstr>
      <vt:lpstr>7.</vt:lpstr>
      <vt:lpstr>8.</vt:lpstr>
      <vt:lpstr>9.</vt:lpstr>
      <vt:lpstr>10.</vt:lpstr>
      <vt:lpstr>11.</vt:lpstr>
      <vt:lpstr>12.</vt:lpstr>
      <vt:lpstr>13-14.</vt:lpstr>
      <vt:lpstr>15.</vt:lpstr>
      <vt:lpstr>16.</vt:lpstr>
      <vt:lpstr>17.</vt:lpstr>
      <vt:lpstr>18.</vt:lpstr>
      <vt:lpstr>19.</vt:lpstr>
      <vt:lpstr>20.</vt:lpstr>
      <vt:lpstr>23.</vt:lpstr>
      <vt:lpstr>24.</vt:lpstr>
      <vt:lpstr>PowerPoint Presentation</vt:lpstr>
      <vt:lpstr>PowerPoint Presentation</vt:lpstr>
      <vt:lpstr>Today:                                 5/11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Today:                                 5/12</vt:lpstr>
      <vt:lpstr> Complete Planet Brave Lab and do  Dynamic Crust  Review  Pages 279-282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</dc:creator>
  <cp:lastModifiedBy>Christopher Romano</cp:lastModifiedBy>
  <cp:revision>842</cp:revision>
  <dcterms:modified xsi:type="dcterms:W3CDTF">2023-05-05T15:36:39Z</dcterms:modified>
</cp:coreProperties>
</file>